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3136" y="-19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6413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1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Johnny Appleseed</a:t>
            </a:r>
          </a:p>
        </p:txBody>
      </p:sp>
      <p:sp>
        <p:nvSpPr>
          <p:cNvPr id="94" name="«Skriv et sitat her.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«Skriv et sitat her.»</a:t>
            </a:r>
          </a:p>
        </p:txBody>
      </p:sp>
      <p:sp>
        <p:nvSpPr>
          <p:cNvPr id="9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ild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Tittelteks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Titteltekst</a:t>
            </a:r>
          </a:p>
        </p:txBody>
      </p:sp>
      <p:sp>
        <p:nvSpPr>
          <p:cNvPr id="119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20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2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ild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6" name="Tit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Titteltekst</a:t>
            </a:r>
          </a:p>
        </p:txBody>
      </p:sp>
      <p:sp>
        <p:nvSpPr>
          <p:cNvPr id="137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telteks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Titteltekst</a:t>
            </a:r>
          </a:p>
        </p:txBody>
      </p:sp>
      <p:sp>
        <p:nvSpPr>
          <p:cNvPr id="146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47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Titteltekst</a:t>
            </a:r>
          </a:p>
        </p:txBody>
      </p:sp>
      <p:sp>
        <p:nvSpPr>
          <p:cNvPr id="15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5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telteks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2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Titteltekst</a:t>
            </a:r>
          </a:p>
        </p:txBody>
      </p:sp>
      <p:sp>
        <p:nvSpPr>
          <p:cNvPr id="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7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"/><Relationship Id="rId3" Type="http://schemas.openxmlformats.org/officeDocument/2006/relationships/image" Target="../media/image15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tif"/><Relationship Id="rId3" Type="http://schemas.openxmlformats.org/officeDocument/2006/relationships/image" Target="../media/image18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4" Type="http://schemas.openxmlformats.org/officeDocument/2006/relationships/image" Target="../media/image12.t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Det flerkulturelle Stavanger…"/>
          <p:cNvSpPr txBox="1">
            <a:spLocks noGrp="1"/>
          </p:cNvSpPr>
          <p:nvPr>
            <p:ph type="ctrTitle"/>
          </p:nvPr>
        </p:nvSpPr>
        <p:spPr>
          <a:xfrm>
            <a:off x="1270000" y="880715"/>
            <a:ext cx="10464800" cy="224437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Det flerkulturelle Stavanger</a:t>
            </a:r>
          </a:p>
          <a:p>
            <a:pPr>
              <a:defRPr sz="3600"/>
            </a:pPr>
            <a:r>
              <a:t> - samtalegruppe på norsk</a:t>
            </a:r>
          </a:p>
        </p:txBody>
      </p:sp>
      <p:sp>
        <p:nvSpPr>
          <p:cNvPr id="166" name="Et samarbeidsprosjekt mellom Stavanger RK og Johannes læringssenter    Distriktskonferansen på Sola Strand Hotell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3921472"/>
            <a:ext cx="10464800" cy="2244378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sz="2400"/>
              <a:t>Et samarbeidsprosjekt mellom Stavanger RK og Johannes læringssenter</a:t>
            </a:r>
            <a:br>
              <a:rPr sz="2400"/>
            </a:br>
            <a:r>
              <a:t/>
            </a:r>
            <a:br/>
            <a:r>
              <a:t/>
            </a:r>
            <a:br/>
            <a:r>
              <a:t/>
            </a:r>
            <a:br/>
            <a:r>
              <a:t>Distriktskonferansen på Sola Strand Hotell</a:t>
            </a:r>
          </a:p>
          <a:p>
            <a:pPr>
              <a:defRPr sz="1800"/>
            </a:pPr>
            <a:r>
              <a:t>23.september 2017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Johannes læringssenter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71192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Johannes læringssenter</a:t>
            </a:r>
          </a:p>
        </p:txBody>
      </p:sp>
      <p:sp>
        <p:nvSpPr>
          <p:cNvPr id="205" name="Gir opplæring i norsk og samfunnskunnskap til flyktninger og innvandrere…"/>
          <p:cNvSpPr txBox="1">
            <a:spLocks noGrp="1"/>
          </p:cNvSpPr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Gir opplæring i norsk og samfunnskunnskap til flyktninger og innvandrere</a:t>
            </a:r>
          </a:p>
          <a:p>
            <a:pPr>
              <a:defRPr sz="2400"/>
            </a:pPr>
            <a:r>
              <a:t>Over 200 årsverk</a:t>
            </a:r>
          </a:p>
          <a:p>
            <a:pPr>
              <a:defRPr sz="2400"/>
            </a:pPr>
            <a:r>
              <a:t>Stavangers største skole </a:t>
            </a:r>
          </a:p>
          <a:p>
            <a:pPr lvl="3">
              <a:defRPr sz="2400"/>
            </a:pPr>
            <a:r>
              <a:t> barnehage ( 54 plasser )</a:t>
            </a:r>
          </a:p>
          <a:p>
            <a:pPr lvl="3">
              <a:defRPr sz="2400"/>
            </a:pPr>
            <a:r>
              <a:t> barneskole ( 1 - 10.trinn ) </a:t>
            </a:r>
          </a:p>
          <a:p>
            <a:pPr lvl="3">
              <a:defRPr sz="2400"/>
            </a:pPr>
            <a:r>
              <a:t> voksenopplæring (norskopplæring , introduksjonsprogram for flyktninger,kvalifiseringsprogram for innvandrere etc.)</a:t>
            </a:r>
          </a:p>
          <a:p>
            <a:pPr>
              <a:defRPr sz="2400"/>
            </a:pPr>
            <a:r>
              <a:t>Hvert år får over 2000 tilbud om å øke sin kompetanse</a:t>
            </a:r>
          </a:p>
        </p:txBody>
      </p:sp>
      <p:pic>
        <p:nvPicPr>
          <p:cNvPr id="20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5862" y="3337941"/>
            <a:ext cx="31750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amfunnskunnskap - en del av norskopplærin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Samfunnskunnskap - en del av norskopplæringen</a:t>
            </a:r>
          </a:p>
        </p:txBody>
      </p:sp>
      <p:sp>
        <p:nvSpPr>
          <p:cNvPr id="209" name="Kunnskap om Norge og om rettigheter, plikter og muligheter i det norske samfunnet…"/>
          <p:cNvSpPr txBox="1">
            <a:spLocks noGrp="1"/>
          </p:cNvSpPr>
          <p:nvPr>
            <p:ph type="body" idx="1"/>
          </p:nvPr>
        </p:nvSpPr>
        <p:spPr>
          <a:xfrm>
            <a:off x="7747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51155" indent="-351155" defTabSz="461518">
              <a:spcBef>
                <a:spcPts val="3300"/>
              </a:spcBef>
              <a:defRPr sz="1896"/>
            </a:pPr>
            <a:r>
              <a:t>Kunnskap om Norge og om rettigheter, plikter og muligheter i det norske samfunnet</a:t>
            </a:r>
          </a:p>
          <a:p>
            <a:pPr marL="1053465" lvl="2" indent="-351155" defTabSz="461518">
              <a:spcBef>
                <a:spcPts val="3300"/>
              </a:spcBef>
              <a:defRPr sz="1896"/>
            </a:pPr>
            <a:r>
              <a:t>Historie, geografi og levesett</a:t>
            </a:r>
          </a:p>
          <a:p>
            <a:pPr marL="1053465" lvl="2" indent="-351155" defTabSz="461518">
              <a:spcBef>
                <a:spcPts val="3300"/>
              </a:spcBef>
              <a:defRPr sz="1896"/>
            </a:pPr>
            <a:r>
              <a:t>Helse</a:t>
            </a:r>
          </a:p>
          <a:p>
            <a:pPr marL="1053465" lvl="2" indent="-351155" defTabSz="461518">
              <a:spcBef>
                <a:spcPts val="3300"/>
              </a:spcBef>
              <a:defRPr sz="1896"/>
            </a:pPr>
            <a:r>
              <a:t>Barn og familie</a:t>
            </a:r>
          </a:p>
          <a:p>
            <a:pPr marL="1053465" lvl="2" indent="-351155" defTabSz="461518">
              <a:spcBef>
                <a:spcPts val="3300"/>
              </a:spcBef>
              <a:defRPr sz="1896"/>
            </a:pPr>
            <a:r>
              <a:t>Utdanning og kompetanse</a:t>
            </a:r>
          </a:p>
          <a:p>
            <a:pPr marL="1053465" lvl="2" indent="-351155" defTabSz="461518">
              <a:spcBef>
                <a:spcPts val="3300"/>
              </a:spcBef>
              <a:defRPr sz="1896"/>
            </a:pPr>
            <a:r>
              <a:t>Arbeidsliv</a:t>
            </a:r>
          </a:p>
          <a:p>
            <a:pPr marL="1053465" lvl="2" indent="-351155" defTabSz="461518">
              <a:spcBef>
                <a:spcPts val="3300"/>
              </a:spcBef>
              <a:defRPr sz="1896"/>
            </a:pPr>
            <a:r>
              <a:t>Demokrati og velferdssamfunn</a:t>
            </a:r>
            <a:br/>
            <a:r>
              <a:t/>
            </a:r>
            <a:br/>
            <a:endParaRPr/>
          </a:p>
          <a:p>
            <a:pPr marL="351155" indent="-351155" defTabSz="461518">
              <a:spcBef>
                <a:spcPts val="3300"/>
              </a:spcBef>
              <a:defRPr sz="1896"/>
            </a:pPr>
            <a:r>
              <a:t>For permanent oppholdstillatelse eller statsborgerskap kreves gjennomført 50 timer opplæring i løpet av 3 år</a:t>
            </a:r>
          </a:p>
        </p:txBody>
      </p:sp>
      <p:pic>
        <p:nvPicPr>
          <p:cNvPr id="21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9506" y="4890988"/>
            <a:ext cx="2540001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82361" y="3213162"/>
            <a:ext cx="2691628" cy="1677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truktur i norskopplæring"/>
          <p:cNvSpPr txBox="1">
            <a:spLocks noGrp="1"/>
          </p:cNvSpPr>
          <p:nvPr>
            <p:ph type="title"/>
          </p:nvPr>
        </p:nvSpPr>
        <p:spPr>
          <a:xfrm>
            <a:off x="1342528" y="368300"/>
            <a:ext cx="10319743" cy="831057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Struktur i norskopplæring</a:t>
            </a:r>
          </a:p>
        </p:txBody>
      </p:sp>
      <p:sp>
        <p:nvSpPr>
          <p:cNvPr id="214" name="Gratis kurs for personer mellom 15 og 55 år med oppholdstillatelse"/>
          <p:cNvSpPr txBox="1">
            <a:spLocks noGrp="1"/>
          </p:cNvSpPr>
          <p:nvPr>
            <p:ph type="body" sz="quarter" idx="1"/>
          </p:nvPr>
        </p:nvSpPr>
        <p:spPr>
          <a:xfrm>
            <a:off x="812800" y="83058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Gratis kurs for personer mellom 15 og 55 år med oppholdstillatelse </a:t>
            </a:r>
          </a:p>
        </p:txBody>
      </p:sp>
      <p:pic>
        <p:nvPicPr>
          <p:cNvPr id="21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0200" y="2042211"/>
            <a:ext cx="6682200" cy="5268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orsøk 1 på lokalt prosjekt :…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540729" cy="2159000"/>
          </a:xfrm>
          <a:prstGeom prst="rect">
            <a:avLst/>
          </a:prstGeom>
        </p:spPr>
        <p:txBody>
          <a:bodyPr/>
          <a:lstStyle/>
          <a:p>
            <a:pPr lvl="1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Forsøk 1 på lokalt prosjekt :</a:t>
            </a:r>
          </a:p>
          <a:p>
            <a:pPr lvl="1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Å gå tur sammen med innvandrere, flyktninger og Turistforeningen</a:t>
            </a:r>
          </a:p>
        </p:txBody>
      </p:sp>
      <p:sp>
        <p:nvSpPr>
          <p:cNvPr id="218" name="Trening i norsk…"/>
          <p:cNvSpPr txBox="1">
            <a:spLocks noGrp="1"/>
          </p:cNvSpPr>
          <p:nvPr>
            <p:ph type="body" sz="half" idx="1"/>
          </p:nvPr>
        </p:nvSpPr>
        <p:spPr>
          <a:xfrm>
            <a:off x="1155700" y="2355850"/>
            <a:ext cx="5334000" cy="62865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Trening i norsk</a:t>
            </a:r>
          </a:p>
          <a:p>
            <a:pPr>
              <a:defRPr sz="2400"/>
            </a:pPr>
            <a:r>
              <a:t>Kulturformidling  - å gå tur</a:t>
            </a:r>
          </a:p>
        </p:txBody>
      </p:sp>
      <p:pic>
        <p:nvPicPr>
          <p:cNvPr id="21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5950" y="4029261"/>
            <a:ext cx="4197060" cy="1028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430" y="5429341"/>
            <a:ext cx="3957514" cy="2716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asted-image.tiff" descr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7645" r="17645"/>
          <a:stretch>
            <a:fillRect/>
          </a:stretch>
        </p:blipFill>
        <p:spPr>
          <a:xfrm>
            <a:off x="8432800" y="3589734"/>
            <a:ext cx="3649737" cy="4301476"/>
          </a:xfrm>
          <a:prstGeom prst="rect">
            <a:avLst/>
          </a:prstGeom>
        </p:spPr>
      </p:pic>
      <p:sp>
        <p:nvSpPr>
          <p:cNvPr id="223" name="Erfa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Erfaring</a:t>
            </a:r>
          </a:p>
        </p:txBody>
      </p:sp>
      <p:sp>
        <p:nvSpPr>
          <p:cNvPr id="224" name="Mye gåing - lite snakk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Mye gåing - lite snakk</a:t>
            </a:r>
          </a:p>
          <a:p>
            <a:pPr>
              <a:defRPr sz="2400"/>
            </a:pPr>
            <a:r>
              <a:t>Rotarianere er bedre på snakk enn på å gå</a:t>
            </a:r>
          </a:p>
          <a:p>
            <a:pPr>
              <a:defRPr sz="2400"/>
            </a:pPr>
            <a:r>
              <a:t>Moderat språktrening pga gåingen og lavt norsknivå på deltakerne</a:t>
            </a:r>
          </a:p>
          <a:p>
            <a:pPr>
              <a:defRPr sz="2400"/>
            </a:pPr>
            <a:r>
              <a:t>Bra kulturoverføring - Ola Nordmann går på tur…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Ny modell for språktrening og kulturformidling utviklet i samarbeid med Johannes læringssenter - mer basert på Rotaryanernes kompetanse ( som ikke nødvendigvis er å gå tur 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Ny modell for språktrening og kulturformidling utviklet i samarbeid med Johannes læringssenter - mer basert på Rotaryanernes kompetanse ( som ikke nødvendigvis er å gå tur )</a:t>
            </a:r>
          </a:p>
        </p:txBody>
      </p:sp>
      <p:sp>
        <p:nvSpPr>
          <p:cNvPr id="227" name="Deltakere flyttet fra nivå A1 til B1 / B2 og til spor 3…"/>
          <p:cNvSpPr txBox="1">
            <a:spLocks noGrp="1"/>
          </p:cNvSpPr>
          <p:nvPr>
            <p:ph type="body" sz="quarter" idx="1"/>
          </p:nvPr>
        </p:nvSpPr>
        <p:spPr>
          <a:xfrm>
            <a:off x="952500" y="2911896"/>
            <a:ext cx="5334000" cy="392980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Deltakere flyttet fra nivå A1 til B1 / B2 og til spor 3</a:t>
            </a:r>
          </a:p>
          <a:p>
            <a:pPr>
              <a:defRPr sz="2400"/>
            </a:pPr>
            <a:r>
              <a:t>Temavalg basert på Rotarydeltakernes kompetanse</a:t>
            </a:r>
          </a:p>
        </p:txBody>
      </p:sp>
      <p:pic>
        <p:nvPicPr>
          <p:cNvPr id="22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712" y="3982442"/>
            <a:ext cx="5549695" cy="4375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Tabell"/>
          <p:cNvGraphicFramePr/>
          <p:nvPr/>
        </p:nvGraphicFramePr>
        <p:xfrm>
          <a:off x="2184400" y="2362200"/>
          <a:ext cx="10075067" cy="5029199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876248"/>
                <a:gridCol w="5074055"/>
                <a:gridCol w="2064846"/>
                <a:gridCol w="2059918"/>
              </a:tblGrid>
              <a:tr h="71845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Dato</a:t>
                      </a:r>
                    </a:p>
                  </a:txBody>
                  <a:tcPr marL="50800" marR="50800" marT="50800" marB="5080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Tema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Rotarydeltaker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Rotarydeltaker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20.02</a:t>
                      </a:r>
                    </a:p>
                  </a:txBody>
                  <a:tcPr marL="50800" marR="50800" marT="50800" marB="5080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FrivillighetsNorge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Kirsten Madland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Odd Godal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06.03</a:t>
                      </a:r>
                    </a:p>
                  </a:txBody>
                  <a:tcPr marL="50800" marR="50800" marT="50800" marB="5080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Næringslivet i Stavanger i et historisk perspektiv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Ove Sembsmoen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Bjørn J. Johannesen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20.03</a:t>
                      </a:r>
                    </a:p>
                  </a:txBody>
                  <a:tcPr marL="50800" marR="50800" marT="50800" marB="5080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Ytringsfriheten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Astrid L.Frøseth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Jon Høyland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03.04</a:t>
                      </a:r>
                    </a:p>
                  </a:txBody>
                  <a:tcPr marL="50800" marR="50800" marT="50800" marB="5080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Oljevirksomheten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Kai Michaelsen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Ove Sembsmoen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24.04</a:t>
                      </a:r>
                    </a:p>
                  </a:txBody>
                  <a:tcPr marL="50800" marR="50800" marT="50800" marB="5080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Maktens tredeling - lovgivende,utøvende og dømmende myndigheter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Jon Høyland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Olav Sønderland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08.05</a:t>
                      </a:r>
                    </a:p>
                  </a:txBody>
                  <a:tcPr marL="50800" marR="50800" marT="50800" marB="5080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762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Helsevesenet i Norge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762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Hanna Sagen Tollaas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762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Astrid L. Frøseth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762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1" name="Eksempel : Samtalegruppe på norsk våren 2017"/>
          <p:cNvSpPr txBox="1"/>
          <p:nvPr/>
        </p:nvSpPr>
        <p:spPr>
          <a:xfrm>
            <a:off x="2214066" y="1426319"/>
            <a:ext cx="594476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Eksempel : Samtalegruppe på norsk våren 2017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Oppnådd"/>
          <p:cNvSpPr txBox="1">
            <a:spLocks noGrp="1"/>
          </p:cNvSpPr>
          <p:nvPr>
            <p:ph type="title"/>
          </p:nvPr>
        </p:nvSpPr>
        <p:spPr>
          <a:xfrm>
            <a:off x="952500" y="266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Oppnådd</a:t>
            </a:r>
          </a:p>
        </p:txBody>
      </p:sp>
      <p:sp>
        <p:nvSpPr>
          <p:cNvPr id="234" name="Kunnskapsformidling på profesjonelt nivå…"/>
          <p:cNvSpPr txBox="1">
            <a:spLocks noGrp="1"/>
          </p:cNvSpPr>
          <p:nvPr>
            <p:ph type="body" idx="1"/>
          </p:nvPr>
        </p:nvSpPr>
        <p:spPr>
          <a:xfrm>
            <a:off x="952500" y="1546621"/>
            <a:ext cx="11099800" cy="587524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  <a:p>
            <a:pPr>
              <a:defRPr sz="2400"/>
            </a:pPr>
            <a:r>
              <a:t>Kunnskapsformidling på profesjonelt nivå</a:t>
            </a:r>
          </a:p>
          <a:p>
            <a:pPr>
              <a:defRPr sz="2400"/>
            </a:pPr>
            <a:r>
              <a:t>Avansert språktrening : liten deltakergruppe - 6 til 8 innvandrere /flyktninger pluss 2 fra Rotary</a:t>
            </a:r>
          </a:p>
          <a:p>
            <a:pPr>
              <a:defRPr sz="2400"/>
            </a:pPr>
            <a:r>
              <a:t>Innvandrere / flyktninger får kontakt med ‘vanlige folk’ / sivilsamfunnet ,  ikke bare lærere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Evalu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BFB"/>
          </a:solidFill>
        </p:spPr>
        <p:txBody>
          <a:bodyPr/>
          <a:lstStyle>
            <a:lvl1pPr>
              <a:defRPr sz="3600"/>
            </a:lvl1pPr>
          </a:lstStyle>
          <a:p>
            <a:r>
              <a:t>Evaluering</a:t>
            </a:r>
          </a:p>
        </p:txBody>
      </p:sp>
      <p:sp>
        <p:nvSpPr>
          <p:cNvPr id="237" name="Positivt mottatt fra elever og skole…"/>
          <p:cNvSpPr txBox="1">
            <a:spLocks noGrp="1"/>
          </p:cNvSpPr>
          <p:nvPr>
            <p:ph type="body" idx="1"/>
          </p:nvPr>
        </p:nvSpPr>
        <p:spPr>
          <a:xfrm>
            <a:off x="787400" y="3111946"/>
            <a:ext cx="11099800" cy="6069212"/>
          </a:xfrm>
          <a:prstGeom prst="rect">
            <a:avLst/>
          </a:prstGeom>
        </p:spPr>
        <p:txBody>
          <a:bodyPr/>
          <a:lstStyle/>
          <a:p>
            <a:pPr marL="377825" indent="-377825" defTabSz="496570">
              <a:spcBef>
                <a:spcPts val="3500"/>
              </a:spcBef>
              <a:defRPr sz="2040"/>
            </a:pPr>
            <a:r>
              <a:t>Positivt mottatt fra elever og skole</a:t>
            </a:r>
          </a:p>
          <a:p>
            <a:pPr marL="377825" indent="-377825" defTabSz="496570">
              <a:spcBef>
                <a:spcPts val="3500"/>
              </a:spcBef>
              <a:defRPr sz="2040"/>
            </a:pPr>
            <a:r>
              <a:t>Positivt mottatt fra Rotarianere som deltar</a:t>
            </a:r>
          </a:p>
          <a:p>
            <a:pPr marL="377825" indent="-377825" defTabSz="496570">
              <a:spcBef>
                <a:spcPts val="3500"/>
              </a:spcBef>
              <a:defRPr sz="2040"/>
            </a:pPr>
            <a:r>
              <a:t>Serviceprosjekt som engasjerer medlemmene</a:t>
            </a:r>
          </a:p>
          <a:p>
            <a:pPr marL="377825" indent="-377825" defTabSz="496570">
              <a:spcBef>
                <a:spcPts val="3500"/>
              </a:spcBef>
              <a:defRPr sz="2040"/>
            </a:pPr>
            <a:r>
              <a:t>Lokal forankring</a:t>
            </a:r>
          </a:p>
          <a:p>
            <a:pPr marL="377825" indent="-377825" defTabSz="496570">
              <a:spcBef>
                <a:spcPts val="3500"/>
              </a:spcBef>
              <a:defRPr sz="2040"/>
            </a:pPr>
            <a:r>
              <a:t>Utnyttelse av egen kompetanse</a:t>
            </a:r>
          </a:p>
          <a:p>
            <a:pPr marL="377825" indent="-377825" defTabSz="496570">
              <a:spcBef>
                <a:spcPts val="3500"/>
              </a:spcBef>
              <a:defRPr sz="2040"/>
            </a:pPr>
            <a:r>
              <a:t>Kunnskaps og kulturdeling - ikke pengeoverføring</a:t>
            </a:r>
            <a:br/>
            <a:r>
              <a:t/>
            </a:r>
            <a:br/>
            <a:r>
              <a:t/>
            </a:r>
            <a:br/>
            <a:endParaRPr/>
          </a:p>
          <a:p>
            <a:pPr marL="0" lvl="8" indent="1554480" defTabSz="496570">
              <a:spcBef>
                <a:spcPts val="3500"/>
              </a:spcBef>
              <a:buSzTx/>
              <a:buNone/>
              <a:defRPr sz="2040" b="1"/>
            </a:pPr>
            <a:r>
              <a:t>                                     </a:t>
            </a:r>
            <a:r>
              <a:rPr sz="3060"/>
              <a:t>Service above self 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tiff" descr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1632" b="11632"/>
          <a:stretch>
            <a:fillRect/>
          </a:stretch>
        </p:blipFill>
        <p:spPr>
          <a:xfrm>
            <a:off x="8991679" y="3197366"/>
            <a:ext cx="2480564" cy="2923522"/>
          </a:xfrm>
          <a:prstGeom prst="rect">
            <a:avLst/>
          </a:prstGeom>
        </p:spPr>
      </p:pic>
      <p:sp>
        <p:nvSpPr>
          <p:cNvPr id="169" name="Service above self - Å gagne andre"/>
          <p:cNvSpPr txBox="1">
            <a:spLocks noGrp="1"/>
          </p:cNvSpPr>
          <p:nvPr>
            <p:ph type="title"/>
          </p:nvPr>
        </p:nvSpPr>
        <p:spPr>
          <a:xfrm>
            <a:off x="711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Service above self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- Å gagne andre</a:t>
            </a:r>
          </a:p>
        </p:txBody>
      </p:sp>
      <p:sp>
        <p:nvSpPr>
          <p:cNvPr id="170" name="Paul Harris : ‘ Vidsyn og samfunnsansvar’…"/>
          <p:cNvSpPr txBox="1">
            <a:spLocks noGrp="1"/>
          </p:cNvSpPr>
          <p:nvPr>
            <p:ph type="body" sz="half" idx="1"/>
          </p:nvPr>
        </p:nvSpPr>
        <p:spPr>
          <a:xfrm>
            <a:off x="952500" y="2597150"/>
            <a:ext cx="5334000" cy="62865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Paul Harris : ‘ Vidsyn og samfunnsansvar’</a:t>
            </a:r>
          </a:p>
          <a:p>
            <a:pPr lvl="1">
              <a:defRPr sz="2400"/>
            </a:pPr>
            <a:r>
              <a:t>Medlemmene skulle påta seg oppgaver av verdi for samfunnet</a:t>
            </a:r>
          </a:p>
          <a:p>
            <a:pPr lvl="1">
              <a:defRPr sz="2400"/>
            </a:pPr>
            <a:r>
              <a:t>Ressurssterke mennesker - yte service utad</a:t>
            </a:r>
          </a:p>
          <a:p>
            <a:pPr lvl="2">
              <a:defRPr sz="2400"/>
            </a:pPr>
            <a:r>
              <a:t>servicetankegang</a:t>
            </a:r>
          </a:p>
          <a:p>
            <a:pPr lvl="2">
              <a:defRPr sz="2400"/>
            </a:pPr>
            <a:r>
              <a:t>samfunnstjeneste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tiff" descr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1786" r="21786"/>
          <a:stretch>
            <a:fillRect/>
          </a:stretch>
        </p:blipFill>
        <p:spPr>
          <a:xfrm>
            <a:off x="7851675" y="2603500"/>
            <a:ext cx="4200625" cy="4950736"/>
          </a:xfrm>
          <a:prstGeom prst="rect">
            <a:avLst/>
          </a:prstGeom>
        </p:spPr>
      </p:pic>
      <p:sp>
        <p:nvSpPr>
          <p:cNvPr id="173" name="Serviceprosjekt 1907 - Paul Harr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Serviceprosjekt 1907 - Paul Harris</a:t>
            </a:r>
          </a:p>
        </p:txBody>
      </p:sp>
      <p:sp>
        <p:nvSpPr>
          <p:cNvPr id="174" name="Lokalt prosjekt…"/>
          <p:cNvSpPr txBox="1">
            <a:spLocks noGrp="1"/>
          </p:cNvSpPr>
          <p:nvPr>
            <p:ph type="body" sz="half" idx="1"/>
          </p:nvPr>
        </p:nvSpPr>
        <p:spPr>
          <a:xfrm>
            <a:off x="863600" y="2197100"/>
            <a:ext cx="5334000" cy="62865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Lokalt prosjekt</a:t>
            </a:r>
          </a:p>
          <a:p>
            <a:pPr>
              <a:defRPr sz="2400"/>
            </a:pPr>
            <a:r>
              <a:t>Installasjon av sanitæranlegg i Chicagos rådhus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tiff" descr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306" r="19306"/>
          <a:stretch>
            <a:fillRect/>
          </a:stretch>
        </p:blipFill>
        <p:spPr>
          <a:xfrm>
            <a:off x="8117085" y="2524751"/>
            <a:ext cx="2956799" cy="3484799"/>
          </a:xfrm>
          <a:prstGeom prst="rect">
            <a:avLst/>
          </a:prstGeom>
        </p:spPr>
      </p:pic>
      <p:sp>
        <p:nvSpPr>
          <p:cNvPr id="177" name="Stavanger Rotary - Serviceprosjek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Stavanger Rotary - Serviceprosjekt</a:t>
            </a:r>
          </a:p>
        </p:txBody>
      </p:sp>
      <p:sp>
        <p:nvSpPr>
          <p:cNvPr id="178" name="Strategi…"/>
          <p:cNvSpPr txBox="1">
            <a:spLocks noGrp="1"/>
          </p:cNvSpPr>
          <p:nvPr>
            <p:ph type="body" sz="half" idx="1"/>
          </p:nvPr>
        </p:nvSpPr>
        <p:spPr>
          <a:xfrm>
            <a:off x="1638300" y="1733550"/>
            <a:ext cx="5334000" cy="62865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Strategi</a:t>
            </a:r>
          </a:p>
          <a:p>
            <a:pPr lvl="1">
              <a:defRPr sz="2400"/>
            </a:pPr>
            <a:r>
              <a:t>internasjonalt prosjekt</a:t>
            </a:r>
          </a:p>
          <a:p>
            <a:pPr lvl="1">
              <a:defRPr sz="2400"/>
            </a:pPr>
            <a:r>
              <a:t>lokalt prosjekt</a:t>
            </a:r>
          </a:p>
        </p:txBody>
      </p:sp>
      <p:pic>
        <p:nvPicPr>
          <p:cNvPr id="179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7085" y="6397525"/>
            <a:ext cx="3581401" cy="227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tt å finne internasjonalt prosjekt…"/>
          <p:cNvSpPr txBox="1">
            <a:spLocks noGrp="1"/>
          </p:cNvSpPr>
          <p:nvPr>
            <p:ph type="body" sz="half" idx="1"/>
          </p:nvPr>
        </p:nvSpPr>
        <p:spPr>
          <a:xfrm>
            <a:off x="1231900" y="2082800"/>
            <a:ext cx="11099800" cy="3683745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2400"/>
            </a:pPr>
            <a:r>
              <a:t>Lett å finne internasjonalt prosjekt</a:t>
            </a:r>
          </a:p>
          <a:p>
            <a:pPr>
              <a:defRPr sz="2400"/>
            </a:pPr>
            <a:r>
              <a:t>Vanskeligere å finne noe i lokalmiljøet</a:t>
            </a:r>
          </a:p>
        </p:txBody>
      </p:sp>
      <p:sp>
        <p:nvSpPr>
          <p:cNvPr id="182" name="Erfaring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Erfaring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Internasjonale prosjekt - mer enn penger og bygning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Internasjonale prosjekt - mer enn penger og bygninger</a:t>
            </a:r>
          </a:p>
        </p:txBody>
      </p:sp>
      <p:sp>
        <p:nvSpPr>
          <p:cNvPr id="185" name="Formidle noe - kompetanseoverføring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6528148" cy="62865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Formidle noe - kompetanseoverføring</a:t>
            </a:r>
          </a:p>
          <a:p>
            <a:pPr lvl="1">
              <a:defRPr sz="2400"/>
            </a:pPr>
            <a:r>
              <a:t>Eksempel </a:t>
            </a:r>
          </a:p>
          <a:p>
            <a:pPr lvl="2">
              <a:defRPr sz="2400"/>
            </a:pPr>
            <a:r>
              <a:t>kunnskapsformidling</a:t>
            </a:r>
          </a:p>
          <a:p>
            <a:pPr lvl="4">
              <a:defRPr sz="2400"/>
            </a:pPr>
            <a:r>
              <a:t>engelsklærerne i Cambodia</a:t>
            </a:r>
          </a:p>
          <a:p>
            <a:pPr lvl="3">
              <a:defRPr sz="2400"/>
            </a:pPr>
            <a:r>
              <a:t>eller</a:t>
            </a:r>
          </a:p>
          <a:p>
            <a:pPr lvl="4">
              <a:defRPr sz="2400"/>
            </a:pPr>
            <a:r>
              <a:t>opplæring av jordmødre i Malawi / Zambia</a:t>
            </a:r>
          </a:p>
        </p:txBody>
      </p:sp>
      <p:pic>
        <p:nvPicPr>
          <p:cNvPr id="18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5480" y="3015244"/>
            <a:ext cx="4255197" cy="1899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08676" y="5741541"/>
            <a:ext cx="3568701" cy="227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Jakt på lokalt prosjek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Jakt på lokalt prosjekt</a:t>
            </a:r>
          </a:p>
        </p:txBody>
      </p:sp>
      <p:sp>
        <p:nvSpPr>
          <p:cNvPr id="190" name="Ikke pengeutdeling…"/>
          <p:cNvSpPr txBox="1">
            <a:spLocks noGrp="1"/>
          </p:cNvSpPr>
          <p:nvPr>
            <p:ph type="body" sz="half" idx="1"/>
          </p:nvPr>
        </p:nvSpPr>
        <p:spPr>
          <a:xfrm>
            <a:off x="952500" y="2597150"/>
            <a:ext cx="5334000" cy="62865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Ikke pengeutdeling</a:t>
            </a:r>
          </a:p>
          <a:p>
            <a:pPr>
              <a:defRPr sz="2400"/>
            </a:pPr>
            <a:r>
              <a:t>Engasjere klubbmedlemmene</a:t>
            </a:r>
          </a:p>
          <a:p>
            <a:pPr>
              <a:defRPr sz="2400"/>
            </a:pPr>
            <a:r>
              <a:t>Kompetansehevende / kunnskapsformidling</a:t>
            </a:r>
          </a:p>
          <a:p>
            <a:pPr>
              <a:defRPr sz="2400"/>
            </a:pPr>
            <a:r>
              <a:t>Nyttig for mottakerne</a:t>
            </a:r>
          </a:p>
          <a:p>
            <a:pPr>
              <a:defRPr sz="2400"/>
            </a:pPr>
            <a:r>
              <a:t>Kjekt for Rotarianere å delta på</a:t>
            </a:r>
          </a:p>
        </p:txBody>
      </p:sp>
      <p:pic>
        <p:nvPicPr>
          <p:cNvPr id="19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6985" y="3272283"/>
            <a:ext cx="4638394" cy="2757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tavanger er en internasjonal b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Stavanger er en internasjonal by</a:t>
            </a:r>
          </a:p>
        </p:txBody>
      </p:sp>
      <p:sp>
        <p:nvSpPr>
          <p:cNvPr id="194" name="Bortimot 30 000 personer er innvandrere eller flyktninger…"/>
          <p:cNvSpPr txBox="1">
            <a:spLocks noGrp="1"/>
          </p:cNvSpPr>
          <p:nvPr>
            <p:ph type="body" idx="1"/>
          </p:nvPr>
        </p:nvSpPr>
        <p:spPr>
          <a:xfrm>
            <a:off x="952500" y="1612106"/>
            <a:ext cx="11099800" cy="589438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/>
          </a:p>
          <a:p>
            <a:pPr>
              <a:defRPr sz="2400"/>
            </a:pPr>
            <a:r>
              <a:t>Bortimot 30 000 personer er innvandrere eller flyktninger</a:t>
            </a:r>
          </a:p>
          <a:p>
            <a:pPr>
              <a:defRPr sz="2400"/>
            </a:pPr>
            <a:r>
              <a:t>Utgjør over 20 % av befolkningen</a:t>
            </a:r>
          </a:p>
          <a:p>
            <a:pPr>
              <a:defRPr sz="2400"/>
            </a:pPr>
            <a:r>
              <a:t>Kommer fra 181 land</a:t>
            </a:r>
          </a:p>
          <a:p>
            <a:pPr>
              <a:defRPr sz="2400"/>
            </a:pPr>
            <a:r>
              <a:t>Antallet økt fra 6 % i 1980</a:t>
            </a:r>
          </a:p>
          <a:p>
            <a:pPr>
              <a:defRPr sz="2400"/>
            </a:pPr>
            <a:r>
              <a:t>Største land : Polen, Storbritannia,Tyrkia,Somalia, Sverige,Danmark,Tyskland,India</a:t>
            </a:r>
          </a:p>
        </p:txBody>
      </p:sp>
      <p:pic>
        <p:nvPicPr>
          <p:cNvPr id="19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4435" y="2067010"/>
            <a:ext cx="3467101" cy="259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42685" y="5176490"/>
            <a:ext cx="3530601" cy="229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Forløperen -…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385302" cy="2159000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Forløperen - </a:t>
            </a:r>
          </a:p>
          <a:p>
            <a:pPr algn="l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Samtalegrupper mellom morsmålslærere, Rotaryanere og forskere </a:t>
            </a:r>
          </a:p>
        </p:txBody>
      </p:sp>
      <p:sp>
        <p:nvSpPr>
          <p:cNvPr id="199" name="Samarbeid mellom Stavanger Rotary Klubb, UiS og Senter for interkulturell kommunikasjon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8977115" cy="6286500"/>
          </a:xfrm>
          <a:prstGeom prst="rect">
            <a:avLst/>
          </a:prstGeom>
        </p:spPr>
        <p:txBody>
          <a:bodyPr/>
          <a:lstStyle/>
          <a:p>
            <a:pPr marL="297815" indent="-297815" defTabSz="391414">
              <a:spcBef>
                <a:spcPts val="2800"/>
              </a:spcBef>
              <a:defRPr sz="1608"/>
            </a:pPr>
            <a:r>
              <a:t>Samarbeid mellom Stavanger Rotary Klubb, UiS og Senter for interkulturell kommunikasjon</a:t>
            </a:r>
          </a:p>
          <a:p>
            <a:pPr marL="297815" indent="-297815" defTabSz="391414">
              <a:spcBef>
                <a:spcPts val="2800"/>
              </a:spcBef>
              <a:defRPr sz="1608"/>
            </a:pPr>
            <a:r>
              <a:t>Pågikk mellom 2011 og 2014</a:t>
            </a:r>
          </a:p>
          <a:p>
            <a:pPr marL="297815" indent="-297815" defTabSz="391414">
              <a:spcBef>
                <a:spcPts val="2800"/>
              </a:spcBef>
              <a:defRPr sz="1608"/>
            </a:pPr>
            <a:r>
              <a:t>Formål</a:t>
            </a:r>
          </a:p>
          <a:p>
            <a:pPr marL="893444" lvl="2" indent="-297815" defTabSz="391414">
              <a:spcBef>
                <a:spcPts val="2800"/>
              </a:spcBef>
              <a:defRPr sz="1608"/>
            </a:pPr>
            <a:r>
              <a:t>Belyse minoritetsspråklige barns situasjon</a:t>
            </a:r>
          </a:p>
          <a:p>
            <a:pPr marL="893444" lvl="2" indent="-297815" defTabSz="391414">
              <a:spcBef>
                <a:spcPts val="2800"/>
              </a:spcBef>
              <a:defRPr sz="1608"/>
            </a:pPr>
            <a:r>
              <a:t>Se på samspillet morsmålslærere, skole og hjem</a:t>
            </a:r>
          </a:p>
          <a:p>
            <a:pPr marL="893444" lvl="2" indent="-297815" defTabSz="391414">
              <a:spcBef>
                <a:spcPts val="2800"/>
              </a:spcBef>
              <a:defRPr sz="1608"/>
            </a:pPr>
            <a:r>
              <a:t>Rotarianere som ‘kulturoversettere’ i samtalegruppene</a:t>
            </a:r>
          </a:p>
          <a:p>
            <a:pPr marL="297815" indent="-297815" defTabSz="391414">
              <a:spcBef>
                <a:spcPts val="2800"/>
              </a:spcBef>
              <a:defRPr sz="1608"/>
            </a:pPr>
            <a:r>
              <a:t>Prosjektet ga</a:t>
            </a:r>
          </a:p>
          <a:p>
            <a:pPr marL="893444" lvl="2" indent="-297815" defTabSz="391414">
              <a:spcBef>
                <a:spcPts val="2800"/>
              </a:spcBef>
              <a:defRPr sz="1608"/>
            </a:pPr>
            <a:r>
              <a:t>Forståelse for språk- og kulturutfordringer for innvandrere og flyktninger</a:t>
            </a:r>
          </a:p>
          <a:p>
            <a:pPr marL="893444" lvl="2" indent="-297815" defTabSz="391414">
              <a:spcBef>
                <a:spcPts val="2800"/>
              </a:spcBef>
              <a:defRPr sz="1608"/>
            </a:pPr>
            <a:r>
              <a:t>Kontakt med Johannes læringssenter</a:t>
            </a:r>
          </a:p>
          <a:p>
            <a:pPr marL="893444" lvl="2" indent="-297815" defTabSz="391414">
              <a:spcBef>
                <a:spcPts val="2800"/>
              </a:spcBef>
              <a:defRPr sz="1608"/>
            </a:pPr>
            <a:r>
              <a:t>Direkte medlemsengasjement i samtalegruppene</a:t>
            </a:r>
          </a:p>
          <a:p>
            <a:pPr marL="893444" lvl="2" indent="-297815" defTabSz="391414">
              <a:spcBef>
                <a:spcPts val="2800"/>
              </a:spcBef>
              <a:defRPr sz="1608"/>
            </a:pPr>
            <a:r>
              <a:t>Rapport</a:t>
            </a:r>
          </a:p>
        </p:txBody>
      </p:sp>
      <p:pic>
        <p:nvPicPr>
          <p:cNvPr id="20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61278" y="4614167"/>
            <a:ext cx="947391" cy="155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45328" y="3084230"/>
            <a:ext cx="2494341" cy="858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53278" y="6640066"/>
            <a:ext cx="2095501" cy="82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587</Words>
  <Application>Microsoft Macintosh PowerPoint</Application>
  <PresentationFormat>Tilpasset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White</vt:lpstr>
      <vt:lpstr>Det flerkulturelle Stavanger  - samtalegruppe på norsk</vt:lpstr>
      <vt:lpstr>Service above self - Å gagne andre</vt:lpstr>
      <vt:lpstr>Serviceprosjekt 1907 - Paul Harris</vt:lpstr>
      <vt:lpstr>Stavanger Rotary - Serviceprosjekt</vt:lpstr>
      <vt:lpstr>Erfaring</vt:lpstr>
      <vt:lpstr>Internasjonale prosjekt - mer enn penger og bygninger</vt:lpstr>
      <vt:lpstr>Jakt på lokalt prosjekt</vt:lpstr>
      <vt:lpstr>Stavanger er en internasjonal by</vt:lpstr>
      <vt:lpstr>Forløperen -  Samtalegrupper mellom morsmålslærere, Rotaryanere og forskere </vt:lpstr>
      <vt:lpstr>Johannes læringssenter</vt:lpstr>
      <vt:lpstr>Samfunnskunnskap - en del av norskopplæringen</vt:lpstr>
      <vt:lpstr>Struktur i norskopplæring</vt:lpstr>
      <vt:lpstr>Forsøk 1 på lokalt prosjekt :  Å gå tur sammen med innvandrere, flyktninger og Turistforeningen</vt:lpstr>
      <vt:lpstr>Erfaring</vt:lpstr>
      <vt:lpstr>Ny modell for språktrening og kulturformidling utviklet i samarbeid med Johannes læringssenter - mer basert på Rotaryanernes kompetanse ( som ikke nødvendigvis er å gå tur )</vt:lpstr>
      <vt:lpstr>PowerPoint-presentasjon</vt:lpstr>
      <vt:lpstr>Oppnådd</vt:lpstr>
      <vt:lpstr>Evaluering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flerkulturelle Stavanger  - samtalegruppe på norsk</dc:title>
  <dc:creator>Rotary</dc:creator>
  <cp:lastModifiedBy>Einar Solheim</cp:lastModifiedBy>
  <cp:revision>1</cp:revision>
  <dcterms:modified xsi:type="dcterms:W3CDTF">2017-09-26T18:49:37Z</dcterms:modified>
</cp:coreProperties>
</file>