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8" r:id="rId3"/>
    <p:sldId id="281" r:id="rId4"/>
    <p:sldId id="274" r:id="rId5"/>
    <p:sldId id="282" r:id="rId6"/>
    <p:sldId id="275" r:id="rId7"/>
    <p:sldId id="276" r:id="rId8"/>
    <p:sldId id="277" r:id="rId9"/>
    <p:sldId id="278" r:id="rId10"/>
    <p:sldId id="269" r:id="rId11"/>
    <p:sldId id="283" r:id="rId12"/>
    <p:sldId id="265" r:id="rId13"/>
  </p:sldIdLst>
  <p:sldSz cx="12192000" cy="6858000"/>
  <p:notesSz cx="6794500" cy="9906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da Hassan" initials="IH" lastIdx="2" clrIdx="6">
    <p:extLst/>
  </p:cmAuthor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8437" autoAdjust="0"/>
  </p:normalViewPr>
  <p:slideViewPr>
    <p:cSldViewPr snapToGrid="0">
      <p:cViewPr>
        <p:scale>
          <a:sx n="65" d="100"/>
          <a:sy n="65" d="100"/>
        </p:scale>
        <p:origin x="-2448" y="-18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59CA3-8C98-4688-81E8-3F354CA6B160}" type="datetimeFigureOut">
              <a:rPr lang="en-US" smtClean="0"/>
              <a:t>26.09.17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AD1BE-D6BE-4DAF-8DEB-9767189D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Big thanks to the midwifery organizations in Malawi and Zambia, and ICM for the very good work that has been done so far.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 to Helping</a:t>
            </a:r>
            <a:r>
              <a:rPr lang="en-US" baseline="0" dirty="0"/>
              <a:t> Babies Breathe and stopping mothers bleeding, e</a:t>
            </a:r>
            <a:r>
              <a:rPr lang="en-US" dirty="0"/>
              <a:t>clampsia and pre-eclampsia</a:t>
            </a:r>
            <a:r>
              <a:rPr lang="en-US" baseline="0" dirty="0"/>
              <a:t> are also included as part of the training.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Big thanks to the midwifery organizations in Malawi and Zambia, and ICM for the very good work that has been done so far.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 to Helping</a:t>
            </a:r>
            <a:r>
              <a:rPr lang="en-US" baseline="0" dirty="0"/>
              <a:t> Babies Breathe and stopping mothers bleeding, e</a:t>
            </a:r>
            <a:r>
              <a:rPr lang="en-US" dirty="0"/>
              <a:t>clampsia and pre-eclampsia</a:t>
            </a:r>
            <a:r>
              <a:rPr lang="en-US" baseline="0" dirty="0"/>
              <a:t> are also included as part of the training.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Pic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left</a:t>
            </a:r>
            <a:r>
              <a:rPr lang="nb-NO" baseline="0" dirty="0"/>
              <a:t>: </a:t>
            </a:r>
            <a:r>
              <a:rPr lang="nb-NO" dirty="0"/>
              <a:t>Ethel </a:t>
            </a:r>
            <a:r>
              <a:rPr lang="nb-NO" dirty="0" err="1"/>
              <a:t>Mutharia</a:t>
            </a:r>
            <a:r>
              <a:rPr lang="nb-NO" dirty="0"/>
              <a:t> </a:t>
            </a:r>
            <a:r>
              <a:rPr lang="nb-NO" dirty="0" err="1"/>
              <a:t>Maternity</a:t>
            </a:r>
            <a:r>
              <a:rPr lang="nb-NO" dirty="0"/>
              <a:t> </a:t>
            </a:r>
            <a:r>
              <a:rPr lang="nb-NO" dirty="0" err="1"/>
              <a:t>Wing</a:t>
            </a:r>
            <a:r>
              <a:rPr lang="nb-NO" dirty="0"/>
              <a:t> i</a:t>
            </a:r>
            <a:r>
              <a:rPr lang="nb-NO" baseline="0" dirty="0"/>
              <a:t> Lilongwe, Malawi, </a:t>
            </a:r>
            <a:r>
              <a:rPr lang="nb-NO" dirty="0"/>
              <a:t>hvor dr Ann Phoya var leder.  Det</a:t>
            </a:r>
            <a:r>
              <a:rPr lang="nb-NO" baseline="0" dirty="0"/>
              <a:t> var flere mannlige jordmødre.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/>
              <a:t>Pic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right: DG D2250 and </a:t>
            </a:r>
            <a:r>
              <a:rPr lang="nb-NO" baseline="0" dirty="0" err="1"/>
              <a:t>Rtn</a:t>
            </a:r>
            <a:r>
              <a:rPr lang="nb-NO" baseline="0" dirty="0"/>
              <a:t>. Ann Phoya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Rotary Club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Bwaila</a:t>
            </a:r>
            <a:r>
              <a:rPr lang="nb-NO" baseline="0" dirty="0"/>
              <a:t>, Malawi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Pic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: </a:t>
            </a:r>
            <a:r>
              <a:rPr lang="nb-NO" dirty="0" err="1"/>
              <a:t>Women</a:t>
            </a:r>
            <a:r>
              <a:rPr lang="nb-NO" dirty="0"/>
              <a:t> and </a:t>
            </a:r>
            <a:r>
              <a:rPr lang="nb-NO" dirty="0" err="1"/>
              <a:t>Newborn</a:t>
            </a:r>
            <a:r>
              <a:rPr lang="nb-NO" dirty="0"/>
              <a:t> Hospital</a:t>
            </a:r>
            <a:r>
              <a:rPr lang="nb-NO" baseline="0" dirty="0"/>
              <a:t> i Lusaka, Zambia.  Opplæringsrommet.  Til dette sykehuset kommer kvinner med kompliserte fødsler.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/>
              <a:t>Pic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right: En helt nyfødt baby som takket være trening av jordmødrene fikk leve.  Her sammen med Catherine </a:t>
            </a:r>
            <a:r>
              <a:rPr lang="nb-NO" baseline="0" dirty="0" err="1"/>
              <a:t>Zanka</a:t>
            </a:r>
            <a:r>
              <a:rPr lang="nb-NO" baseline="0" dirty="0"/>
              <a:t>; en enestående og dedikert jordmor.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Eclampsia and pre-eclampsia</a:t>
            </a:r>
            <a:r>
              <a:rPr lang="en-US" baseline="0" dirty="0"/>
              <a:t> is also included as part of the training.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Eclampsia and pre-eclampsia</a:t>
            </a:r>
            <a:r>
              <a:rPr lang="en-US" baseline="0" dirty="0"/>
              <a:t> is also included as part of the training.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1BE-D6BE-4DAF-8DEB-9767189D51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4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50444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0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42280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0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42280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96" y="179342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7021" y="1207611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698421" y="571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9329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4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9329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9329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0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842280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1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4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850444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3411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9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3411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3" descr="T1718EN_Lockup-R_PMS-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6" y="6176963"/>
            <a:ext cx="2352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34116" y="666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2017-2018: Rotary: Making a Difference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9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A676D-1506-4EAA-AB31-0A224C1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283845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</a:t>
            </a:r>
            <a:r>
              <a:rPr lang="nb-NO" b="1" dirty="0">
                <a:solidFill>
                  <a:srgbClr val="2F5597"/>
                </a:solidFill>
              </a:rPr>
              <a:t>Happy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1" y="1398255"/>
            <a:ext cx="9090529" cy="5122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Led by Rotarians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D2250 in Norway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Rotary Club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Bwaila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Malawi (District 9210)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Rotary Club of Lusaka Central, Zambia (District 9210)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Based on an identified real local needs in Zambia and Malawi through Rotary Host Clubs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for TRF’s Global Grant will be submitted in 2017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Sustainability of the project will be ensured by anchoring it locally with the Rotary Clubs and the national midwifery associations and the International Confederation of Midwives (ICM).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_DSF16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8" r="13897"/>
          <a:stretch/>
        </p:blipFill>
        <p:spPr>
          <a:xfrm>
            <a:off x="8994363" y="1220893"/>
            <a:ext cx="2368868" cy="26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68325"/>
            <a:ext cx="10515600" cy="17247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</a:pPr>
            <a:r>
              <a:rPr lang="nb-NO" sz="4900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sz="4900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sz="4900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Provided continued engagement in D2250,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5511"/>
            <a:ext cx="10515600" cy="33715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Expand it to other Rotary Districts in Norway and further to Scandinavia/Europe in the long term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future, engage other Rotary institutions; for example RFPD (Rotary Action Group for Population &amp; Development).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 existing capacity from Malawi/Zambia in supporting roll, duplicate the program(s) in a new country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Replicate the project in another country with great success.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8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551"/>
            <a:ext cx="10515600" cy="3371551"/>
          </a:xfrm>
        </p:spPr>
        <p:txBody>
          <a:bodyPr>
            <a:noAutofit/>
          </a:bodyPr>
          <a:lstStyle/>
          <a:p>
            <a:r>
              <a:rPr lang="nb-NO" dirty="0" err="1">
                <a:solidFill>
                  <a:srgbClr val="2F5597"/>
                </a:solidFill>
              </a:rPr>
              <a:t>Successful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implementation</a:t>
            </a:r>
            <a:r>
              <a:rPr lang="nb-NO" dirty="0">
                <a:solidFill>
                  <a:srgbClr val="2F5597"/>
                </a:solidFill>
              </a:rPr>
              <a:t>:</a:t>
            </a:r>
          </a:p>
          <a:p>
            <a:r>
              <a:rPr lang="nb-NO" dirty="0">
                <a:solidFill>
                  <a:srgbClr val="2F5597"/>
                </a:solidFill>
              </a:rPr>
              <a:t>The </a:t>
            </a:r>
            <a:r>
              <a:rPr lang="nb-NO" dirty="0" err="1">
                <a:solidFill>
                  <a:srgbClr val="2F5597"/>
                </a:solidFill>
              </a:rPr>
              <a:t>project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will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contribute</a:t>
            </a:r>
            <a:r>
              <a:rPr lang="nb-NO" dirty="0">
                <a:solidFill>
                  <a:srgbClr val="2F5597"/>
                </a:solidFill>
              </a:rPr>
              <a:t> to </a:t>
            </a:r>
            <a:r>
              <a:rPr lang="nb-NO" dirty="0" err="1">
                <a:solidFill>
                  <a:srgbClr val="2F5597"/>
                </a:solidFill>
              </a:rPr>
              <a:t>the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reduction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of</a:t>
            </a:r>
            <a:r>
              <a:rPr lang="nb-NO" dirty="0">
                <a:solidFill>
                  <a:srgbClr val="2F5597"/>
                </a:solidFill>
              </a:rPr>
              <a:t> maternal and neonatal </a:t>
            </a:r>
            <a:r>
              <a:rPr lang="nb-NO" dirty="0" err="1">
                <a:solidFill>
                  <a:srgbClr val="2F5597"/>
                </a:solidFill>
              </a:rPr>
              <a:t>deaths</a:t>
            </a:r>
            <a:r>
              <a:rPr lang="nb-NO" dirty="0">
                <a:solidFill>
                  <a:srgbClr val="2F5597"/>
                </a:solidFill>
              </a:rPr>
              <a:t> and </a:t>
            </a:r>
            <a:r>
              <a:rPr lang="nb-NO" dirty="0" err="1">
                <a:solidFill>
                  <a:srgbClr val="2F5597"/>
                </a:solidFill>
              </a:rPr>
              <a:t>mobidity</a:t>
            </a:r>
            <a:r>
              <a:rPr lang="nb-NO" dirty="0">
                <a:solidFill>
                  <a:srgbClr val="2F5597"/>
                </a:solidFill>
              </a:rPr>
              <a:t> in Malawi and Zambia.</a:t>
            </a:r>
          </a:p>
          <a:p>
            <a:r>
              <a:rPr lang="nb-NO" dirty="0" err="1">
                <a:solidFill>
                  <a:srgbClr val="2F5597"/>
                </a:solidFill>
              </a:rPr>
              <a:t>Midwifery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school</a:t>
            </a:r>
            <a:r>
              <a:rPr lang="nb-NO" dirty="0">
                <a:solidFill>
                  <a:srgbClr val="2F5597"/>
                </a:solidFill>
              </a:rPr>
              <a:t> in </a:t>
            </a:r>
            <a:r>
              <a:rPr lang="nb-NO" dirty="0" err="1">
                <a:solidFill>
                  <a:srgbClr val="2F5597"/>
                </a:solidFill>
              </a:rPr>
              <a:t>selected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districts</a:t>
            </a:r>
            <a:r>
              <a:rPr lang="nb-NO" dirty="0">
                <a:solidFill>
                  <a:srgbClr val="2F5597"/>
                </a:solidFill>
              </a:rPr>
              <a:t> in </a:t>
            </a:r>
            <a:r>
              <a:rPr lang="nb-NO" dirty="0" err="1">
                <a:solidFill>
                  <a:srgbClr val="2F5597"/>
                </a:solidFill>
              </a:rPr>
              <a:t>both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countries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will</a:t>
            </a:r>
            <a:r>
              <a:rPr lang="nb-NO" dirty="0">
                <a:solidFill>
                  <a:srgbClr val="2F5597"/>
                </a:solidFill>
              </a:rPr>
              <a:t> be </a:t>
            </a:r>
            <a:r>
              <a:rPr lang="nb-NO" dirty="0" err="1">
                <a:solidFill>
                  <a:srgbClr val="2F5597"/>
                </a:solidFill>
              </a:rPr>
              <a:t>able</a:t>
            </a:r>
            <a:r>
              <a:rPr lang="nb-NO" dirty="0">
                <a:solidFill>
                  <a:srgbClr val="2F5597"/>
                </a:solidFill>
              </a:rPr>
              <a:t> to serve as </a:t>
            </a:r>
            <a:r>
              <a:rPr lang="nb-NO" dirty="0" err="1">
                <a:solidFill>
                  <a:srgbClr val="2F5597"/>
                </a:solidFill>
              </a:rPr>
              <a:t>centers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of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excellence</a:t>
            </a:r>
            <a:r>
              <a:rPr lang="nb-NO" dirty="0">
                <a:solidFill>
                  <a:srgbClr val="2F5597"/>
                </a:solidFill>
              </a:rPr>
              <a:t> for </a:t>
            </a:r>
            <a:r>
              <a:rPr lang="nb-NO" dirty="0" err="1">
                <a:solidFill>
                  <a:srgbClr val="2F5597"/>
                </a:solidFill>
              </a:rPr>
              <a:t>education</a:t>
            </a:r>
            <a:r>
              <a:rPr lang="nb-NO" dirty="0">
                <a:solidFill>
                  <a:srgbClr val="2F5597"/>
                </a:solidFill>
              </a:rPr>
              <a:t> and training in all </a:t>
            </a:r>
            <a:r>
              <a:rPr lang="nb-NO" dirty="0" err="1">
                <a:solidFill>
                  <a:srgbClr val="2F5597"/>
                </a:solidFill>
              </a:rPr>
              <a:t>four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modules</a:t>
            </a:r>
            <a:endParaRPr lang="en-US" dirty="0">
              <a:solidFill>
                <a:srgbClr val="2F559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560" y="527685"/>
            <a:ext cx="10515600" cy="172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</a:pPr>
            <a:r>
              <a:rPr lang="nb-NO" sz="4900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sz="4900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sz="4900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Provided continued engagement in D2250, 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73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4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450166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56604"/>
            <a:ext cx="10515600" cy="3135178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Birthdays by Rotary Project</a:t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b-NO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                 ULTIMATE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4527"/>
            <a:ext cx="10515600" cy="2103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700" dirty="0">
                <a:solidFill>
                  <a:schemeClr val="accent5">
                    <a:lumMod val="75000"/>
                  </a:schemeClr>
                </a:solidFill>
              </a:rPr>
              <a:t>'One million Happy Birthdays by Rotary‘</a:t>
            </a:r>
            <a:endParaRPr lang="nb-NO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445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54883"/>
              </p:ext>
            </p:extLst>
          </p:nvPr>
        </p:nvGraphicFramePr>
        <p:xfrm>
          <a:off x="203200" y="1502228"/>
          <a:ext cx="6267435" cy="398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7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7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Zambia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Malawi 2015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696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Capital City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Lusaka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Lilongwe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2033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Total </a:t>
                      </a:r>
                      <a:r>
                        <a:rPr lang="nb-NO" sz="2200" dirty="0" err="1">
                          <a:solidFill>
                            <a:srgbClr val="2F5597"/>
                          </a:solidFill>
                        </a:rPr>
                        <a:t>population</a:t>
                      </a:r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 (million)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16,2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17,2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074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Total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</a:t>
                      </a:r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live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</a:t>
                      </a:r>
                      <a:r>
                        <a:rPr lang="nb-NO" sz="2200" baseline="0" dirty="0" err="1">
                          <a:solidFill>
                            <a:srgbClr val="2F5597"/>
                          </a:solidFill>
                        </a:rPr>
                        <a:t>births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645.000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665.000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313">
                <a:tc>
                  <a:txBody>
                    <a:bodyPr/>
                    <a:lstStyle/>
                    <a:p>
                      <a:r>
                        <a:rPr lang="nb-NO" sz="2000" dirty="0">
                          <a:solidFill>
                            <a:srgbClr val="2F5597"/>
                          </a:solidFill>
                        </a:rPr>
                        <a:t>Maternal </a:t>
                      </a:r>
                      <a:r>
                        <a:rPr lang="nb-NO" sz="2000" dirty="0" err="1">
                          <a:solidFill>
                            <a:srgbClr val="2F5597"/>
                          </a:solidFill>
                        </a:rPr>
                        <a:t>Mortality</a:t>
                      </a:r>
                      <a:r>
                        <a:rPr lang="nb-NO" sz="2000" dirty="0">
                          <a:solidFill>
                            <a:srgbClr val="2F5597"/>
                          </a:solidFill>
                        </a:rPr>
                        <a:t> Rate (MMR)</a:t>
                      </a:r>
                      <a:endParaRPr lang="en-US" sz="20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224 per 100.000 LB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634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per </a:t>
                      </a:r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100.000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LB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1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F5597"/>
                          </a:solidFill>
                        </a:rPr>
                        <a:t>Newborn Mortality Rate (</a:t>
                      </a:r>
                      <a:r>
                        <a:rPr lang="nb-NO" sz="2000" dirty="0">
                          <a:solidFill>
                            <a:srgbClr val="2F5597"/>
                          </a:solidFill>
                        </a:rPr>
                        <a:t>NMR) </a:t>
                      </a:r>
                      <a:endParaRPr lang="en-US" sz="20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21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per </a:t>
                      </a:r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1000 LB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22 per</a:t>
                      </a:r>
                      <a:r>
                        <a:rPr lang="nb-NO" sz="2200" baseline="0" dirty="0">
                          <a:solidFill>
                            <a:srgbClr val="2F5597"/>
                          </a:solidFill>
                        </a:rPr>
                        <a:t> </a:t>
                      </a:r>
                      <a:r>
                        <a:rPr lang="nb-NO" sz="2200" dirty="0">
                          <a:solidFill>
                            <a:srgbClr val="2F5597"/>
                          </a:solidFill>
                        </a:rPr>
                        <a:t>1000 LB</a:t>
                      </a:r>
                      <a:endParaRPr lang="en-US" sz="220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498772" y="4126727"/>
            <a:ext cx="2577673" cy="1993274"/>
            <a:chOff x="5506998" y="3927941"/>
            <a:chExt cx="3121161" cy="25282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2761"/>
            <a:stretch/>
          </p:blipFill>
          <p:spPr>
            <a:xfrm>
              <a:off x="5506998" y="3927941"/>
              <a:ext cx="3121161" cy="252823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964136" y="5674179"/>
              <a:ext cx="653143" cy="1855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772" y="1759790"/>
            <a:ext cx="3998164" cy="23669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076445" y="2900338"/>
            <a:ext cx="1420491" cy="3233691"/>
            <a:chOff x="9315165" y="3375058"/>
            <a:chExt cx="2038635" cy="40582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5165" y="3375058"/>
              <a:ext cx="2038635" cy="405821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9739993" y="5568043"/>
              <a:ext cx="555171" cy="1796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86308" y="6234799"/>
              <a:ext cx="555171" cy="1796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8676030" y="3523555"/>
            <a:ext cx="206734" cy="15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8501102" y="3659292"/>
            <a:ext cx="205203" cy="537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54249" y="3600614"/>
            <a:ext cx="494219" cy="128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498771" y="114301"/>
            <a:ext cx="5693229" cy="6587442"/>
            <a:chOff x="6498772" y="1785711"/>
            <a:chExt cx="3998164" cy="4374239"/>
          </a:xfrm>
        </p:grpSpPr>
        <p:grpSp>
          <p:nvGrpSpPr>
            <p:cNvPr id="33" name="Group 32"/>
            <p:cNvGrpSpPr/>
            <p:nvPr/>
          </p:nvGrpSpPr>
          <p:grpSpPr>
            <a:xfrm>
              <a:off x="6498772" y="1785711"/>
              <a:ext cx="3998164" cy="4374239"/>
              <a:chOff x="6498772" y="1785711"/>
              <a:chExt cx="3998164" cy="437423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98772" y="4152648"/>
                <a:ext cx="2577673" cy="1993274"/>
                <a:chOff x="5506998" y="3927941"/>
                <a:chExt cx="3121161" cy="252823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2761"/>
                <a:stretch/>
              </p:blipFill>
              <p:spPr>
                <a:xfrm>
                  <a:off x="5506998" y="3927941"/>
                  <a:ext cx="3121161" cy="2528231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6964136" y="5674179"/>
                  <a:ext cx="653143" cy="18558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8772" y="1785711"/>
                <a:ext cx="3998164" cy="2366937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9076445" y="2926259"/>
                <a:ext cx="1420491" cy="3233691"/>
                <a:chOff x="9315165" y="3375058"/>
                <a:chExt cx="2038635" cy="4058216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15165" y="3375058"/>
                  <a:ext cx="2038635" cy="4058216"/>
                </a:xfrm>
                <a:prstGeom prst="rect">
                  <a:avLst/>
                </a:prstGeom>
              </p:spPr>
            </p:pic>
            <p:sp>
              <p:nvSpPr>
                <p:cNvPr id="28" name="Oval 27"/>
                <p:cNvSpPr/>
                <p:nvPr/>
              </p:nvSpPr>
              <p:spPr>
                <a:xfrm>
                  <a:off x="9739993" y="5568043"/>
                  <a:ext cx="555171" cy="17961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0186308" y="6234799"/>
                  <a:ext cx="555171" cy="17961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8676030" y="3549476"/>
                <a:ext cx="206734" cy="1590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>
                <a:stCxn id="30" idx="3"/>
              </p:cNvCxnSpPr>
              <p:nvPr/>
            </p:nvCxnSpPr>
            <p:spPr>
              <a:xfrm flipH="1">
                <a:off x="8501102" y="3685213"/>
                <a:ext cx="205203" cy="5376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8854249" y="3626535"/>
                <a:ext cx="494219" cy="1281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940917" y="4164747"/>
              <a:ext cx="822543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sz="1100" b="1" dirty="0"/>
                <a:t>ZAMBIA</a:t>
              </a:r>
              <a:endParaRPr lang="en-US" sz="11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76445" y="2933523"/>
              <a:ext cx="929704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sz="1050" b="1" dirty="0"/>
                <a:t>MALAWI</a:t>
              </a:r>
              <a:endParaRPr lang="en-US" sz="1050" b="1" dirty="0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22235" y="114301"/>
            <a:ext cx="5040086" cy="1325563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685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96" y="141242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2F5597"/>
                </a:solidFill>
              </a:rPr>
              <a:t>Project </a:t>
            </a:r>
            <a:r>
              <a:rPr lang="nb-NO" dirty="0" err="1">
                <a:solidFill>
                  <a:srgbClr val="2F5597"/>
                </a:solidFill>
              </a:rPr>
              <a:t>objectives</a:t>
            </a:r>
            <a:r>
              <a:rPr lang="nb-NO" dirty="0">
                <a:solidFill>
                  <a:srgbClr val="2F5597"/>
                </a:solidFill>
              </a:rPr>
              <a:t>:</a:t>
            </a:r>
          </a:p>
          <a:p>
            <a:r>
              <a:rPr lang="nb-NO" sz="2600" dirty="0">
                <a:solidFill>
                  <a:srgbClr val="2F5597"/>
                </a:solidFill>
              </a:rPr>
              <a:t>To </a:t>
            </a:r>
            <a:r>
              <a:rPr lang="nb-NO" sz="2600" dirty="0" err="1">
                <a:solidFill>
                  <a:srgbClr val="2F5597"/>
                </a:solidFill>
              </a:rPr>
              <a:t>train</a:t>
            </a:r>
            <a:r>
              <a:rPr lang="nb-NO" sz="2600" dirty="0">
                <a:solidFill>
                  <a:srgbClr val="2F5597"/>
                </a:solidFill>
              </a:rPr>
              <a:t> up to at </a:t>
            </a:r>
            <a:r>
              <a:rPr lang="nb-NO" sz="2600" dirty="0" err="1">
                <a:solidFill>
                  <a:srgbClr val="2F5597"/>
                </a:solidFill>
              </a:rPr>
              <a:t>least</a:t>
            </a:r>
            <a:r>
              <a:rPr lang="nb-NO" sz="2600" dirty="0">
                <a:solidFill>
                  <a:srgbClr val="2F5597"/>
                </a:solidFill>
              </a:rPr>
              <a:t> 1500 </a:t>
            </a:r>
            <a:r>
              <a:rPr lang="nb-NO" sz="2600" dirty="0" err="1">
                <a:solidFill>
                  <a:srgbClr val="2F5597"/>
                </a:solidFill>
              </a:rPr>
              <a:t>midwives</a:t>
            </a:r>
            <a:r>
              <a:rPr lang="nb-NO" sz="2600" dirty="0">
                <a:solidFill>
                  <a:srgbClr val="2F5597"/>
                </a:solidFill>
              </a:rPr>
              <a:t> and </a:t>
            </a:r>
            <a:r>
              <a:rPr lang="nb-NO" sz="2600" dirty="0" err="1">
                <a:solidFill>
                  <a:srgbClr val="2F5597"/>
                </a:solidFill>
              </a:rPr>
              <a:t>other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birth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attendants</a:t>
            </a:r>
            <a:r>
              <a:rPr lang="nb-NO" sz="2600" dirty="0">
                <a:solidFill>
                  <a:srgbClr val="2F5597"/>
                </a:solidFill>
              </a:rPr>
              <a:t> in </a:t>
            </a:r>
            <a:r>
              <a:rPr lang="nb-NO" sz="2600" dirty="0" err="1">
                <a:solidFill>
                  <a:srgbClr val="2F5597"/>
                </a:solidFill>
              </a:rPr>
              <a:t>two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new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modules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Essential</a:t>
            </a:r>
            <a:r>
              <a:rPr lang="nb-NO" sz="2600" dirty="0">
                <a:solidFill>
                  <a:srgbClr val="2F5597"/>
                </a:solidFill>
              </a:rPr>
              <a:t> Care for Small </a:t>
            </a:r>
            <a:r>
              <a:rPr lang="nb-NO" sz="2600" dirty="0" err="1">
                <a:solidFill>
                  <a:srgbClr val="2F5597"/>
                </a:solidFill>
              </a:rPr>
              <a:t>Babies</a:t>
            </a:r>
            <a:r>
              <a:rPr lang="nb-NO" sz="2600" dirty="0">
                <a:solidFill>
                  <a:srgbClr val="2F5597"/>
                </a:solidFill>
              </a:rPr>
              <a:t> (ECSB) and Pre-</a:t>
            </a:r>
            <a:r>
              <a:rPr lang="nb-NO" sz="2600" dirty="0" err="1">
                <a:solidFill>
                  <a:srgbClr val="2F5597"/>
                </a:solidFill>
              </a:rPr>
              <a:t>Eclampsia</a:t>
            </a:r>
            <a:r>
              <a:rPr lang="nb-NO" sz="2600" dirty="0">
                <a:solidFill>
                  <a:srgbClr val="2F5597"/>
                </a:solidFill>
              </a:rPr>
              <a:t> (</a:t>
            </a:r>
            <a:r>
              <a:rPr lang="nb-NO" sz="2600" dirty="0" err="1">
                <a:solidFill>
                  <a:srgbClr val="2F5597"/>
                </a:solidFill>
              </a:rPr>
              <a:t>Eclampsia</a:t>
            </a:r>
            <a:r>
              <a:rPr lang="nb-NO" sz="2600" dirty="0">
                <a:solidFill>
                  <a:srgbClr val="2F5597"/>
                </a:solidFill>
              </a:rPr>
              <a:t> (PEE) Malawi and Zambia. </a:t>
            </a:r>
          </a:p>
          <a:p>
            <a:r>
              <a:rPr lang="nb-NO" sz="2600" dirty="0">
                <a:solidFill>
                  <a:srgbClr val="2F5597"/>
                </a:solidFill>
              </a:rPr>
              <a:t>Ensure skill </a:t>
            </a:r>
            <a:r>
              <a:rPr lang="nb-NO" sz="2600" dirty="0" err="1">
                <a:solidFill>
                  <a:srgbClr val="2F5597"/>
                </a:solidFill>
              </a:rPr>
              <a:t>maintenance</a:t>
            </a:r>
            <a:r>
              <a:rPr lang="nb-NO" sz="2600" dirty="0">
                <a:solidFill>
                  <a:srgbClr val="2F5597"/>
                </a:solidFill>
              </a:rPr>
              <a:t> and </a:t>
            </a:r>
            <a:r>
              <a:rPr lang="nb-NO" sz="2600" dirty="0" err="1">
                <a:solidFill>
                  <a:srgbClr val="2F5597"/>
                </a:solidFill>
              </a:rPr>
              <a:t>quality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improvement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of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lifesaving</a:t>
            </a:r>
            <a:r>
              <a:rPr lang="nb-NO" sz="2600" dirty="0">
                <a:solidFill>
                  <a:srgbClr val="2F5597"/>
                </a:solidFill>
              </a:rPr>
              <a:t> skills at </a:t>
            </a:r>
            <a:r>
              <a:rPr lang="nb-NO" sz="2600" dirty="0" err="1">
                <a:solidFill>
                  <a:srgbClr val="2F5597"/>
                </a:solidFill>
              </a:rPr>
              <a:t>birth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of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those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already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trained</a:t>
            </a:r>
            <a:r>
              <a:rPr lang="nb-NO" sz="2600" dirty="0">
                <a:solidFill>
                  <a:srgbClr val="2F5597"/>
                </a:solidFill>
              </a:rPr>
              <a:t> in </a:t>
            </a:r>
            <a:r>
              <a:rPr lang="nb-NO" sz="2600" dirty="0" err="1">
                <a:solidFill>
                  <a:srgbClr val="2F5597"/>
                </a:solidFill>
              </a:rPr>
              <a:t>basic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project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modules</a:t>
            </a:r>
            <a:r>
              <a:rPr lang="nb-NO" sz="2600" dirty="0">
                <a:solidFill>
                  <a:srgbClr val="2F5597"/>
                </a:solidFill>
              </a:rPr>
              <a:t>. (</a:t>
            </a:r>
            <a:r>
              <a:rPr lang="nb-NO" sz="2600" dirty="0" err="1">
                <a:solidFill>
                  <a:srgbClr val="2F5597"/>
                </a:solidFill>
              </a:rPr>
              <a:t>Helping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Mothers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Survive</a:t>
            </a:r>
            <a:r>
              <a:rPr lang="nb-NO" sz="2600" dirty="0">
                <a:solidFill>
                  <a:srgbClr val="2F5597"/>
                </a:solidFill>
              </a:rPr>
              <a:t> HMS-BAB and </a:t>
            </a:r>
            <a:r>
              <a:rPr lang="nb-NO" sz="2600" dirty="0" err="1">
                <a:solidFill>
                  <a:srgbClr val="2F5597"/>
                </a:solidFill>
              </a:rPr>
              <a:t>helping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babies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breath</a:t>
            </a:r>
            <a:r>
              <a:rPr lang="nb-NO" sz="2600" dirty="0">
                <a:solidFill>
                  <a:srgbClr val="2F5597"/>
                </a:solidFill>
              </a:rPr>
              <a:t> HBB).  </a:t>
            </a:r>
          </a:p>
          <a:p>
            <a:r>
              <a:rPr lang="nb-NO" sz="2600" dirty="0" err="1">
                <a:solidFill>
                  <a:srgbClr val="2F5597"/>
                </a:solidFill>
              </a:rPr>
              <a:t>Enhance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uptake</a:t>
            </a:r>
            <a:r>
              <a:rPr lang="nb-NO" sz="2600" dirty="0">
                <a:solidFill>
                  <a:srgbClr val="2F5597"/>
                </a:solidFill>
              </a:rPr>
              <a:t> and </a:t>
            </a:r>
            <a:r>
              <a:rPr lang="nb-NO" sz="2600" dirty="0" err="1">
                <a:solidFill>
                  <a:srgbClr val="2F5597"/>
                </a:solidFill>
              </a:rPr>
              <a:t>institutionalization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of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the</a:t>
            </a:r>
            <a:r>
              <a:rPr lang="nb-NO" sz="2600" dirty="0">
                <a:solidFill>
                  <a:srgbClr val="2F5597"/>
                </a:solidFill>
              </a:rPr>
              <a:t> programs in </a:t>
            </a:r>
            <a:r>
              <a:rPr lang="nb-NO" sz="2600" dirty="0" err="1">
                <a:solidFill>
                  <a:srgbClr val="2F5597"/>
                </a:solidFill>
              </a:rPr>
              <a:t>facilities</a:t>
            </a:r>
            <a:r>
              <a:rPr lang="nb-NO" sz="2600" dirty="0">
                <a:solidFill>
                  <a:srgbClr val="2F5597"/>
                </a:solidFill>
              </a:rPr>
              <a:t> and </a:t>
            </a:r>
            <a:r>
              <a:rPr lang="nb-NO" sz="2600" dirty="0" err="1">
                <a:solidFill>
                  <a:srgbClr val="2F5597"/>
                </a:solidFill>
              </a:rPr>
              <a:t>midwifery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schools</a:t>
            </a:r>
            <a:r>
              <a:rPr lang="nb-NO" sz="2600" dirty="0">
                <a:solidFill>
                  <a:srgbClr val="2F5597"/>
                </a:solidFill>
              </a:rPr>
              <a:t> in Malawi and Zambia.</a:t>
            </a:r>
          </a:p>
          <a:p>
            <a:r>
              <a:rPr lang="nb-NO" sz="2600" dirty="0" err="1">
                <a:solidFill>
                  <a:srgbClr val="2F5597"/>
                </a:solidFill>
              </a:rPr>
              <a:t>Develop</a:t>
            </a:r>
            <a:r>
              <a:rPr lang="nb-NO" sz="2600" dirty="0">
                <a:solidFill>
                  <a:srgbClr val="2F5597"/>
                </a:solidFill>
              </a:rPr>
              <a:t> format/</a:t>
            </a:r>
            <a:r>
              <a:rPr lang="nb-NO" sz="2600" dirty="0" err="1">
                <a:solidFill>
                  <a:srgbClr val="2F5597"/>
                </a:solidFill>
              </a:rPr>
              <a:t>template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of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project</a:t>
            </a:r>
            <a:r>
              <a:rPr lang="nb-NO" sz="2600" dirty="0">
                <a:solidFill>
                  <a:srgbClr val="2F5597"/>
                </a:solidFill>
              </a:rPr>
              <a:t> to be </a:t>
            </a:r>
            <a:r>
              <a:rPr lang="nb-NO" sz="2600" dirty="0" err="1">
                <a:solidFill>
                  <a:srgbClr val="2F5597"/>
                </a:solidFill>
              </a:rPr>
              <a:t>replicated</a:t>
            </a:r>
            <a:r>
              <a:rPr lang="nb-NO" sz="2600" dirty="0">
                <a:solidFill>
                  <a:srgbClr val="2F5597"/>
                </a:solidFill>
              </a:rPr>
              <a:t> to </a:t>
            </a:r>
            <a:r>
              <a:rPr lang="nb-NO" sz="2600" dirty="0" err="1">
                <a:solidFill>
                  <a:srgbClr val="2F5597"/>
                </a:solidFill>
              </a:rPr>
              <a:t>neighboring</a:t>
            </a:r>
            <a:r>
              <a:rPr lang="nb-NO" sz="2600" dirty="0">
                <a:solidFill>
                  <a:srgbClr val="2F5597"/>
                </a:solidFill>
              </a:rPr>
              <a:t> </a:t>
            </a:r>
            <a:r>
              <a:rPr lang="nb-NO" sz="2600" dirty="0" err="1">
                <a:solidFill>
                  <a:srgbClr val="2F5597"/>
                </a:solidFill>
              </a:rPr>
              <a:t>countries</a:t>
            </a:r>
            <a:endParaRPr lang="nb-NO" sz="2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2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273685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 </a:t>
            </a:r>
            <a:endParaRPr lang="nb-NO" dirty="0">
              <a:solidFill>
                <a:srgbClr val="2F55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95" y="1793422"/>
            <a:ext cx="109784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2F5597"/>
                </a:solidFill>
              </a:rPr>
              <a:t>Activity Status</a:t>
            </a:r>
          </a:p>
          <a:p>
            <a:r>
              <a:rPr lang="nb-NO" dirty="0">
                <a:solidFill>
                  <a:srgbClr val="2F5597"/>
                </a:solidFill>
              </a:rPr>
              <a:t>DG Christin Landmark </a:t>
            </a:r>
            <a:r>
              <a:rPr lang="nb-NO" dirty="0" err="1">
                <a:solidFill>
                  <a:srgbClr val="2F5597"/>
                </a:solidFill>
              </a:rPr>
              <a:t>visited</a:t>
            </a:r>
            <a:r>
              <a:rPr lang="nb-NO" dirty="0">
                <a:solidFill>
                  <a:srgbClr val="2F5597"/>
                </a:solidFill>
              </a:rPr>
              <a:t> Host Clubs in </a:t>
            </a:r>
            <a:r>
              <a:rPr lang="nb-NO" dirty="0" err="1">
                <a:solidFill>
                  <a:srgbClr val="2F5597"/>
                </a:solidFill>
              </a:rPr>
              <a:t>July</a:t>
            </a:r>
            <a:r>
              <a:rPr lang="nb-NO" dirty="0">
                <a:solidFill>
                  <a:srgbClr val="2F5597"/>
                </a:solidFill>
              </a:rPr>
              <a:t> 2017 to </a:t>
            </a:r>
            <a:r>
              <a:rPr lang="nb-NO" dirty="0" err="1">
                <a:solidFill>
                  <a:srgbClr val="2F5597"/>
                </a:solidFill>
              </a:rPr>
              <a:t>secure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their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commitment</a:t>
            </a:r>
            <a:endParaRPr lang="nb-NO" dirty="0">
              <a:solidFill>
                <a:srgbClr val="2F5597"/>
              </a:solidFill>
            </a:endParaRPr>
          </a:p>
          <a:p>
            <a:r>
              <a:rPr lang="nb-NO" dirty="0">
                <a:solidFill>
                  <a:srgbClr val="2F5597"/>
                </a:solidFill>
              </a:rPr>
              <a:t>Application for TRF GG (draft) online</a:t>
            </a:r>
          </a:p>
          <a:p>
            <a:r>
              <a:rPr lang="nb-NO" dirty="0">
                <a:solidFill>
                  <a:srgbClr val="2F5597"/>
                </a:solidFill>
              </a:rPr>
              <a:t>NOK 500.000 raised by 23 Rotary clubs in D2250, private rotarymembers and D2250.  Matched with LGH – total NOK 1.000.000. </a:t>
            </a:r>
          </a:p>
          <a:p>
            <a:r>
              <a:rPr lang="nb-NO" dirty="0">
                <a:solidFill>
                  <a:srgbClr val="2F5597"/>
                </a:solidFill>
              </a:rPr>
              <a:t>Submit final application within Sept/Oct. 2017. </a:t>
            </a:r>
          </a:p>
        </p:txBody>
      </p:sp>
    </p:spTree>
    <p:extLst>
      <p:ext uri="{BB962C8B-B14F-4D97-AF65-F5344CB8AC3E}">
        <p14:creationId xmlns:p14="http://schemas.microsoft.com/office/powerpoint/2010/main" val="421030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141602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</a:t>
            </a:r>
            <a:r>
              <a:rPr lang="nb-NO" b="1" dirty="0">
                <a:solidFill>
                  <a:srgbClr val="2F5597"/>
                </a:solidFill>
              </a:rPr>
              <a:t>Happy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1" y="1101918"/>
            <a:ext cx="8946595" cy="5122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err="1">
                <a:solidFill>
                  <a:srgbClr val="2F5597"/>
                </a:solidFill>
              </a:rPr>
              <a:t>Work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schedule</a:t>
            </a:r>
            <a:r>
              <a:rPr lang="nb-NO" sz="2400" dirty="0">
                <a:solidFill>
                  <a:srgbClr val="2F5597"/>
                </a:solidFill>
              </a:rPr>
              <a:t>:</a:t>
            </a:r>
          </a:p>
          <a:p>
            <a:r>
              <a:rPr lang="nb-NO" sz="2400" dirty="0">
                <a:solidFill>
                  <a:srgbClr val="2F5597"/>
                </a:solidFill>
              </a:rPr>
              <a:t>The </a:t>
            </a:r>
            <a:r>
              <a:rPr lang="nb-NO" sz="2400" dirty="0" err="1">
                <a:solidFill>
                  <a:srgbClr val="2F5597"/>
                </a:solidFill>
              </a:rPr>
              <a:t>project</a:t>
            </a:r>
            <a:r>
              <a:rPr lang="nb-NO" sz="2400" dirty="0">
                <a:solidFill>
                  <a:srgbClr val="2F5597"/>
                </a:solidFill>
              </a:rPr>
              <a:t> be </a:t>
            </a:r>
            <a:r>
              <a:rPr lang="nb-NO" sz="2400" dirty="0" err="1">
                <a:solidFill>
                  <a:srgbClr val="2F5597"/>
                </a:solidFill>
              </a:rPr>
              <a:t>implemented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according</a:t>
            </a:r>
            <a:r>
              <a:rPr lang="nb-NO" sz="2400" dirty="0">
                <a:solidFill>
                  <a:srgbClr val="2F5597"/>
                </a:solidFill>
              </a:rPr>
              <a:t> to </a:t>
            </a:r>
            <a:r>
              <a:rPr lang="nb-NO" sz="2400" dirty="0" err="1">
                <a:solidFill>
                  <a:srgbClr val="2F5597"/>
                </a:solidFill>
              </a:rPr>
              <a:t>the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project</a:t>
            </a:r>
            <a:r>
              <a:rPr lang="nb-NO" sz="2400" dirty="0">
                <a:solidFill>
                  <a:srgbClr val="2F5597"/>
                </a:solidFill>
              </a:rPr>
              <a:t> plan </a:t>
            </a:r>
            <a:r>
              <a:rPr lang="nb-NO" sz="2400" dirty="0" err="1">
                <a:solidFill>
                  <a:srgbClr val="2F5597"/>
                </a:solidFill>
              </a:rPr>
              <a:t>that</a:t>
            </a:r>
            <a:r>
              <a:rPr lang="nb-NO" sz="2400" dirty="0">
                <a:solidFill>
                  <a:srgbClr val="2F5597"/>
                </a:solidFill>
              </a:rPr>
              <a:t> all partners and TRF have </a:t>
            </a:r>
            <a:r>
              <a:rPr lang="nb-NO" sz="2400" dirty="0" err="1">
                <a:solidFill>
                  <a:srgbClr val="2F5597"/>
                </a:solidFill>
              </a:rPr>
              <a:t>agreed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upon</a:t>
            </a:r>
            <a:r>
              <a:rPr lang="nb-NO" sz="2400" dirty="0">
                <a:solidFill>
                  <a:srgbClr val="2F5597"/>
                </a:solidFill>
              </a:rPr>
              <a:t>.</a:t>
            </a:r>
          </a:p>
          <a:p>
            <a:r>
              <a:rPr lang="nb-NO" sz="2400" dirty="0">
                <a:solidFill>
                  <a:srgbClr val="2F5597"/>
                </a:solidFill>
              </a:rPr>
              <a:t>Project plan </a:t>
            </a:r>
            <a:r>
              <a:rPr lang="nb-NO" sz="2400" dirty="0" err="1">
                <a:solidFill>
                  <a:srgbClr val="2F5597"/>
                </a:solidFill>
              </a:rPr>
              <a:t>will</a:t>
            </a:r>
            <a:r>
              <a:rPr lang="nb-NO" sz="2400" dirty="0">
                <a:solidFill>
                  <a:srgbClr val="2F5597"/>
                </a:solidFill>
              </a:rPr>
              <a:t> be </a:t>
            </a:r>
            <a:r>
              <a:rPr lang="nb-NO" sz="2400" dirty="0" err="1">
                <a:solidFill>
                  <a:srgbClr val="2F5597"/>
                </a:solidFill>
              </a:rPr>
              <a:t>periodically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reviewed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with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the</a:t>
            </a:r>
            <a:r>
              <a:rPr lang="nb-NO" sz="2400" dirty="0">
                <a:solidFill>
                  <a:srgbClr val="2F5597"/>
                </a:solidFill>
              </a:rPr>
              <a:t> Project Board </a:t>
            </a:r>
            <a:br>
              <a:rPr lang="nb-NO" sz="2400" dirty="0">
                <a:solidFill>
                  <a:srgbClr val="2F5597"/>
                </a:solidFill>
              </a:rPr>
            </a:br>
            <a:r>
              <a:rPr lang="nb-NO" sz="2400" dirty="0">
                <a:solidFill>
                  <a:srgbClr val="2F5597"/>
                </a:solidFill>
              </a:rPr>
              <a:t>and Project Committee.</a:t>
            </a:r>
          </a:p>
          <a:p>
            <a:r>
              <a:rPr lang="nb-NO" sz="2400" dirty="0" err="1">
                <a:solidFill>
                  <a:srgbClr val="2F5597"/>
                </a:solidFill>
              </a:rPr>
              <a:t>Regular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communication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with</a:t>
            </a:r>
            <a:r>
              <a:rPr lang="nb-NO" sz="2400" dirty="0">
                <a:solidFill>
                  <a:srgbClr val="2F5597"/>
                </a:solidFill>
              </a:rPr>
              <a:t> Rotary partners and </a:t>
            </a:r>
            <a:r>
              <a:rPr lang="nb-NO" sz="2400" dirty="0" err="1">
                <a:solidFill>
                  <a:srgbClr val="2F5597"/>
                </a:solidFill>
              </a:rPr>
              <a:t>collaborating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organizations</a:t>
            </a:r>
            <a:r>
              <a:rPr lang="nb-NO" sz="2400" dirty="0">
                <a:solidFill>
                  <a:srgbClr val="2F5597"/>
                </a:solidFill>
              </a:rPr>
              <a:t>.</a:t>
            </a:r>
          </a:p>
          <a:p>
            <a:r>
              <a:rPr lang="nb-NO" sz="2400" dirty="0" err="1">
                <a:solidFill>
                  <a:srgbClr val="2F5597"/>
                </a:solidFill>
              </a:rPr>
              <a:t>Regular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updates</a:t>
            </a:r>
            <a:r>
              <a:rPr lang="nb-NO" sz="2400" dirty="0">
                <a:solidFill>
                  <a:srgbClr val="2F5597"/>
                </a:solidFill>
              </a:rPr>
              <a:t> to Project Board, </a:t>
            </a:r>
            <a:r>
              <a:rPr lang="nb-NO" sz="2400" dirty="0" err="1">
                <a:solidFill>
                  <a:srgbClr val="2F5597"/>
                </a:solidFill>
              </a:rPr>
              <a:t>collaborating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organizations</a:t>
            </a:r>
            <a:r>
              <a:rPr lang="nb-NO" sz="2400" dirty="0">
                <a:solidFill>
                  <a:srgbClr val="2F5597"/>
                </a:solidFill>
              </a:rPr>
              <a:t>, </a:t>
            </a:r>
            <a:r>
              <a:rPr lang="nb-NO" sz="2400" dirty="0" err="1">
                <a:solidFill>
                  <a:srgbClr val="2F5597"/>
                </a:solidFill>
              </a:rPr>
              <a:t>involved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community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members</a:t>
            </a:r>
            <a:r>
              <a:rPr lang="nb-NO" sz="2400" dirty="0">
                <a:solidFill>
                  <a:srgbClr val="2F5597"/>
                </a:solidFill>
              </a:rPr>
              <a:t>, </a:t>
            </a:r>
            <a:r>
              <a:rPr lang="nb-NO" sz="2400" dirty="0" err="1">
                <a:solidFill>
                  <a:srgbClr val="2F5597"/>
                </a:solidFill>
              </a:rPr>
              <a:t>club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members</a:t>
            </a:r>
            <a:r>
              <a:rPr lang="nb-NO" sz="2400" dirty="0">
                <a:solidFill>
                  <a:srgbClr val="2F5597"/>
                </a:solidFill>
              </a:rPr>
              <a:t> and </a:t>
            </a:r>
            <a:r>
              <a:rPr lang="nb-NO" sz="2400" dirty="0" err="1">
                <a:solidFill>
                  <a:srgbClr val="2F5597"/>
                </a:solidFill>
              </a:rPr>
              <a:t>other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interests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parties</a:t>
            </a:r>
            <a:r>
              <a:rPr lang="nb-NO" sz="2400" dirty="0">
                <a:solidFill>
                  <a:srgbClr val="2F5597"/>
                </a:solidFill>
              </a:rPr>
              <a:t>.</a:t>
            </a:r>
          </a:p>
          <a:p>
            <a:r>
              <a:rPr lang="nb-NO" sz="2400" dirty="0">
                <a:solidFill>
                  <a:srgbClr val="2F5597"/>
                </a:solidFill>
              </a:rPr>
              <a:t>Information to stakeholders </a:t>
            </a:r>
            <a:r>
              <a:rPr lang="nb-NO" sz="2400" dirty="0" err="1">
                <a:solidFill>
                  <a:srgbClr val="2F5597"/>
                </a:solidFill>
              </a:rPr>
              <a:t>periodically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of</a:t>
            </a:r>
            <a:r>
              <a:rPr lang="nb-NO" sz="2400" dirty="0">
                <a:solidFill>
                  <a:srgbClr val="2F5597"/>
                </a:solidFill>
              </a:rPr>
              <a:t> progress, </a:t>
            </a:r>
            <a:r>
              <a:rPr lang="nb-NO" sz="2400" dirty="0" err="1">
                <a:solidFill>
                  <a:srgbClr val="2F5597"/>
                </a:solidFill>
              </a:rPr>
              <a:t>evt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deviations</a:t>
            </a:r>
            <a:r>
              <a:rPr lang="nb-NO" sz="2400" dirty="0">
                <a:solidFill>
                  <a:srgbClr val="2F5597"/>
                </a:solidFill>
              </a:rPr>
              <a:t>, </a:t>
            </a:r>
            <a:r>
              <a:rPr lang="nb-NO" sz="2400" dirty="0" err="1">
                <a:solidFill>
                  <a:srgbClr val="2F5597"/>
                </a:solidFill>
              </a:rPr>
              <a:t>challenges</a:t>
            </a:r>
            <a:r>
              <a:rPr lang="nb-NO" sz="2400" dirty="0">
                <a:solidFill>
                  <a:srgbClr val="2F5597"/>
                </a:solidFill>
              </a:rPr>
              <a:t> and </a:t>
            </a:r>
            <a:r>
              <a:rPr lang="nb-NO" sz="2400" dirty="0" err="1">
                <a:solidFill>
                  <a:srgbClr val="2F5597"/>
                </a:solidFill>
              </a:rPr>
              <a:t>solutions</a:t>
            </a:r>
            <a:r>
              <a:rPr lang="nb-NO" sz="2400" dirty="0">
                <a:solidFill>
                  <a:srgbClr val="2F5597"/>
                </a:solidFill>
              </a:rPr>
              <a:t> etc.</a:t>
            </a:r>
          </a:p>
          <a:p>
            <a:r>
              <a:rPr lang="nb-NO" sz="2400" dirty="0">
                <a:solidFill>
                  <a:srgbClr val="2F5597"/>
                </a:solidFill>
              </a:rPr>
              <a:t>All in </a:t>
            </a:r>
            <a:r>
              <a:rPr lang="nb-NO" sz="2400" dirty="0" err="1">
                <a:solidFill>
                  <a:srgbClr val="2F5597"/>
                </a:solidFill>
              </a:rPr>
              <a:t>accordance</a:t>
            </a:r>
            <a:r>
              <a:rPr lang="nb-NO" sz="2400" dirty="0">
                <a:solidFill>
                  <a:srgbClr val="2F5597"/>
                </a:solidFill>
              </a:rPr>
              <a:t> </a:t>
            </a:r>
            <a:r>
              <a:rPr lang="nb-NO" sz="2400" dirty="0" err="1">
                <a:solidFill>
                  <a:srgbClr val="2F5597"/>
                </a:solidFill>
              </a:rPr>
              <a:t>with</a:t>
            </a:r>
            <a:r>
              <a:rPr lang="nb-NO" sz="2400" dirty="0">
                <a:solidFill>
                  <a:srgbClr val="2F5597"/>
                </a:solidFill>
              </a:rPr>
              <a:t> Global Grant </a:t>
            </a:r>
            <a:r>
              <a:rPr lang="nb-NO" sz="2400" dirty="0" err="1">
                <a:solidFill>
                  <a:srgbClr val="2F5597"/>
                </a:solidFill>
              </a:rPr>
              <a:t>regulations</a:t>
            </a:r>
            <a:r>
              <a:rPr lang="nb-NO" sz="2400" dirty="0">
                <a:solidFill>
                  <a:srgbClr val="2F5597"/>
                </a:solidFill>
              </a:rPr>
              <a:t> etc.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2F5597"/>
              </a:solidFill>
            </a:endParaRPr>
          </a:p>
        </p:txBody>
      </p:sp>
      <p:pic>
        <p:nvPicPr>
          <p:cNvPr id="4" name="Picture 3" descr="_DSF16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8" r="13897"/>
          <a:stretch/>
        </p:blipFill>
        <p:spPr>
          <a:xfrm>
            <a:off x="9236327" y="2184400"/>
            <a:ext cx="2817784" cy="31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2395" y="398546"/>
            <a:ext cx="10515600" cy="1690689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r>
              <a:rPr lang="nb-NO" dirty="0">
                <a:solidFill>
                  <a:srgbClr val="2F5597"/>
                </a:solidFill>
              </a:rPr>
              <a:t/>
            </a:r>
            <a:br>
              <a:rPr lang="nb-NO" dirty="0">
                <a:solidFill>
                  <a:srgbClr val="2F5597"/>
                </a:solidFill>
              </a:rPr>
            </a:br>
            <a:endParaRPr lang="nb-NO" dirty="0">
              <a:solidFill>
                <a:srgbClr val="2F5597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8" y="2394070"/>
            <a:ext cx="6834163" cy="3823821"/>
          </a:xfrm>
        </p:spPr>
      </p:pic>
      <p:sp>
        <p:nvSpPr>
          <p:cNvPr id="8" name="Plassholder for tekst 3"/>
          <p:cNvSpPr txBox="1">
            <a:spLocks/>
          </p:cNvSpPr>
          <p:nvPr/>
        </p:nvSpPr>
        <p:spPr>
          <a:xfrm>
            <a:off x="724082" y="5363024"/>
            <a:ext cx="3932237" cy="928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600" kern="600" dirty="0">
              <a:solidFill>
                <a:srgbClr val="2F55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082" y="1618880"/>
            <a:ext cx="71202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2F5597"/>
                </a:solidFill>
              </a:rPr>
              <a:t>DG 2250 </a:t>
            </a:r>
            <a:r>
              <a:rPr lang="nb-NO" sz="3200" dirty="0" err="1">
                <a:solidFill>
                  <a:srgbClr val="2F5597"/>
                </a:solidFill>
              </a:rPr>
              <a:t>visit</a:t>
            </a:r>
            <a:r>
              <a:rPr lang="nb-NO" sz="3200" dirty="0">
                <a:solidFill>
                  <a:srgbClr val="2F5597"/>
                </a:solidFill>
              </a:rPr>
              <a:t> to Malawi and Zambia</a:t>
            </a:r>
          </a:p>
          <a:p>
            <a:endParaRPr lang="nb-NO" dirty="0">
              <a:solidFill>
                <a:srgbClr val="2F5597"/>
              </a:solidFill>
            </a:endParaRPr>
          </a:p>
          <a:p>
            <a:r>
              <a:rPr lang="nb-NO" dirty="0">
                <a:solidFill>
                  <a:srgbClr val="2F5597"/>
                </a:solidFill>
              </a:rPr>
              <a:t/>
            </a:r>
            <a:br>
              <a:rPr lang="nb-NO" dirty="0">
                <a:solidFill>
                  <a:srgbClr val="2F5597"/>
                </a:solidFill>
              </a:rPr>
            </a:br>
            <a:r>
              <a:rPr lang="nb-NO" dirty="0">
                <a:solidFill>
                  <a:srgbClr val="2F5597"/>
                </a:solidFill>
              </a:rPr>
              <a:t>Motto for Ethel </a:t>
            </a:r>
            <a:r>
              <a:rPr lang="nb-NO" dirty="0" err="1">
                <a:solidFill>
                  <a:srgbClr val="2F5597"/>
                </a:solidFill>
              </a:rPr>
              <a:t>Mutharia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Maternity</a:t>
            </a:r>
            <a:r>
              <a:rPr lang="nb-NO" dirty="0">
                <a:solidFill>
                  <a:srgbClr val="2F5597"/>
                </a:solidFill>
              </a:rPr>
              <a:t> </a:t>
            </a:r>
            <a:r>
              <a:rPr lang="nb-NO" dirty="0" err="1">
                <a:solidFill>
                  <a:srgbClr val="2F5597"/>
                </a:solidFill>
              </a:rPr>
              <a:t>Wing</a:t>
            </a:r>
            <a:endParaRPr lang="nb-NO" dirty="0">
              <a:solidFill>
                <a:srgbClr val="2F5597"/>
              </a:solidFill>
            </a:endParaRPr>
          </a:p>
          <a:p>
            <a:r>
              <a:rPr lang="nb-NO" dirty="0">
                <a:solidFill>
                  <a:srgbClr val="2F5597"/>
                </a:solidFill>
              </a:rPr>
              <a:t>Lilongwe, Malawi</a:t>
            </a:r>
            <a:br>
              <a:rPr lang="nb-NO" dirty="0">
                <a:solidFill>
                  <a:srgbClr val="2F5597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732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103"/>
            <a:ext cx="3535680" cy="2651760"/>
          </a:xfrm>
          <a:prstGeom prst="rect">
            <a:avLst/>
          </a:prstGeom>
        </p:spPr>
      </p:pic>
      <p:pic>
        <p:nvPicPr>
          <p:cNvPr id="5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2197103"/>
            <a:ext cx="4892842" cy="355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918510"/>
            <a:ext cx="353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2F5597"/>
                </a:solidFill>
              </a:rPr>
              <a:t>Ethel </a:t>
            </a:r>
            <a:r>
              <a:rPr lang="nb-NO" sz="1600" dirty="0" err="1">
                <a:solidFill>
                  <a:srgbClr val="2F5597"/>
                </a:solidFill>
              </a:rPr>
              <a:t>Mutharia</a:t>
            </a:r>
            <a:r>
              <a:rPr lang="nb-NO" sz="1600" dirty="0">
                <a:solidFill>
                  <a:srgbClr val="2F5597"/>
                </a:solidFill>
              </a:rPr>
              <a:t> </a:t>
            </a:r>
            <a:r>
              <a:rPr lang="nb-NO" sz="1600" dirty="0" err="1">
                <a:solidFill>
                  <a:srgbClr val="2F5597"/>
                </a:solidFill>
              </a:rPr>
              <a:t>Maternity</a:t>
            </a:r>
            <a:r>
              <a:rPr lang="nb-NO" sz="1600" dirty="0">
                <a:solidFill>
                  <a:srgbClr val="2F5597"/>
                </a:solidFill>
              </a:rPr>
              <a:t> </a:t>
            </a:r>
            <a:r>
              <a:rPr lang="nb-NO" sz="1600" dirty="0" err="1">
                <a:solidFill>
                  <a:srgbClr val="2F5597"/>
                </a:solidFill>
              </a:rPr>
              <a:t>Wing</a:t>
            </a:r>
            <a:r>
              <a:rPr lang="nb-NO" sz="1600" dirty="0">
                <a:solidFill>
                  <a:srgbClr val="2F5597"/>
                </a:solidFill>
              </a:rPr>
              <a:t> i Lilongwe, Malawi, </a:t>
            </a:r>
            <a:r>
              <a:rPr lang="nb-NO" sz="1600" dirty="0" err="1">
                <a:solidFill>
                  <a:srgbClr val="2F5597"/>
                </a:solidFill>
              </a:rPr>
              <a:t>where</a:t>
            </a:r>
            <a:r>
              <a:rPr lang="nb-NO" sz="1600" dirty="0">
                <a:solidFill>
                  <a:srgbClr val="2F5597"/>
                </a:solidFill>
              </a:rPr>
              <a:t> </a:t>
            </a:r>
            <a:r>
              <a:rPr lang="nb-NO" sz="1600" dirty="0" err="1">
                <a:solidFill>
                  <a:srgbClr val="2F5597"/>
                </a:solidFill>
              </a:rPr>
              <a:t>Rotarian</a:t>
            </a:r>
            <a:r>
              <a:rPr lang="nb-NO" sz="1600" dirty="0">
                <a:solidFill>
                  <a:srgbClr val="2F5597"/>
                </a:solidFill>
              </a:rPr>
              <a:t> Dr. Ann Phoya </a:t>
            </a:r>
            <a:r>
              <a:rPr lang="nb-NO" sz="1600" dirty="0" err="1">
                <a:solidFill>
                  <a:srgbClr val="2F5597"/>
                </a:solidFill>
              </a:rPr>
              <a:t>was</a:t>
            </a:r>
            <a:r>
              <a:rPr lang="nb-NO" sz="1600" dirty="0">
                <a:solidFill>
                  <a:srgbClr val="2F5597"/>
                </a:solidFill>
              </a:rPr>
              <a:t> a leader.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7781" y="5967663"/>
            <a:ext cx="49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2F5597"/>
                </a:solidFill>
              </a:rPr>
              <a:t>One Happy Birthday: DG Christin Landmark and dr Ann Phoya </a:t>
            </a:r>
            <a:r>
              <a:rPr lang="nb-NO" sz="1600" dirty="0" err="1">
                <a:solidFill>
                  <a:srgbClr val="2F5597"/>
                </a:solidFill>
              </a:rPr>
              <a:t>was</a:t>
            </a:r>
            <a:r>
              <a:rPr lang="nb-NO" sz="1600" dirty="0">
                <a:solidFill>
                  <a:srgbClr val="2F5597"/>
                </a:solidFill>
              </a:rPr>
              <a:t> brought in meanwhile we were there.  The mother </a:t>
            </a:r>
            <a:r>
              <a:rPr lang="nb-NO" sz="1400" dirty="0">
                <a:solidFill>
                  <a:srgbClr val="2F5597"/>
                </a:solidFill>
              </a:rPr>
              <a:t>was given life thanks to  training through </a:t>
            </a:r>
            <a:r>
              <a:rPr lang="nb-NO" sz="1600" dirty="0">
                <a:solidFill>
                  <a:srgbClr val="2F5597"/>
                </a:solidFill>
              </a:rPr>
              <a:t>program. 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32395" y="393464"/>
            <a:ext cx="10515600" cy="1690689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r>
              <a:rPr lang="nb-NO" dirty="0">
                <a:solidFill>
                  <a:srgbClr val="2F5597"/>
                </a:solidFill>
              </a:rPr>
              <a:t/>
            </a:r>
            <a:br>
              <a:rPr lang="nb-NO" dirty="0">
                <a:solidFill>
                  <a:srgbClr val="2F5597"/>
                </a:solidFill>
              </a:rPr>
            </a:br>
            <a:endParaRPr lang="nb-NO" dirty="0">
              <a:solidFill>
                <a:srgbClr val="2F559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82" y="1618880"/>
            <a:ext cx="712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2F5597"/>
                </a:solidFill>
              </a:rPr>
              <a:t>DG 2250 </a:t>
            </a:r>
            <a:r>
              <a:rPr lang="nb-NO" sz="3200" dirty="0" err="1">
                <a:solidFill>
                  <a:srgbClr val="2F5597"/>
                </a:solidFill>
              </a:rPr>
              <a:t>visit</a:t>
            </a:r>
            <a:r>
              <a:rPr lang="nb-NO" sz="3200" dirty="0">
                <a:solidFill>
                  <a:srgbClr val="2F5597"/>
                </a:solidFill>
              </a:rPr>
              <a:t> to Malawi and Zambia</a:t>
            </a:r>
          </a:p>
        </p:txBody>
      </p:sp>
    </p:spTree>
    <p:extLst>
      <p:ext uri="{BB962C8B-B14F-4D97-AF65-F5344CB8AC3E}">
        <p14:creationId xmlns:p14="http://schemas.microsoft.com/office/powerpoint/2010/main" val="184947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35" y="878649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2F5597"/>
                </a:solidFill>
              </a:rPr>
              <a:t>DG D2250 </a:t>
            </a:r>
            <a:r>
              <a:rPr lang="nb-NO" sz="2800" dirty="0" err="1">
                <a:solidFill>
                  <a:srgbClr val="2F5597"/>
                </a:solidFill>
              </a:rPr>
              <a:t>visit</a:t>
            </a:r>
            <a:r>
              <a:rPr lang="nb-NO" sz="2800" dirty="0">
                <a:solidFill>
                  <a:srgbClr val="2F5597"/>
                </a:solidFill>
              </a:rPr>
              <a:t> to a hospital at Lusaka, Zambia</a:t>
            </a:r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08" y="1833013"/>
            <a:ext cx="2939006" cy="3918675"/>
          </a:xfrm>
          <a:prstGeom prst="rect">
            <a:avLst/>
          </a:prstGeom>
        </p:spPr>
      </p:pic>
      <p:pic>
        <p:nvPicPr>
          <p:cNvPr id="5" name="Plassholder for 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087532" y="1838089"/>
            <a:ext cx="4672769" cy="3689661"/>
          </a:xfrm>
          <a:prstGeom prst="rect">
            <a:avLst/>
          </a:prstGeom>
        </p:spPr>
      </p:pic>
      <p:sp>
        <p:nvSpPr>
          <p:cNvPr id="6" name="Plassholder for tekst 3"/>
          <p:cNvSpPr txBox="1">
            <a:spLocks/>
          </p:cNvSpPr>
          <p:nvPr/>
        </p:nvSpPr>
        <p:spPr>
          <a:xfrm>
            <a:off x="5704115" y="5556250"/>
            <a:ext cx="6284686" cy="888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>
                <a:solidFill>
                  <a:srgbClr val="2F5597"/>
                </a:solidFill>
              </a:rPr>
              <a:t>Lusaka: A newborn</a:t>
            </a:r>
            <a:r>
              <a:rPr lang="nb-NO" sz="1600" b="1" dirty="0">
                <a:solidFill>
                  <a:srgbClr val="2F5597"/>
                </a:solidFill>
              </a:rPr>
              <a:t> </a:t>
            </a:r>
            <a:r>
              <a:rPr lang="nb-NO" sz="1600" dirty="0">
                <a:solidFill>
                  <a:srgbClr val="2F5597"/>
                </a:solidFill>
              </a:rPr>
              <a:t>baby </a:t>
            </a:r>
            <a:r>
              <a:rPr lang="nb-NO" sz="1600" dirty="0" err="1">
                <a:solidFill>
                  <a:srgbClr val="2F5597"/>
                </a:solidFill>
              </a:rPr>
              <a:t>was</a:t>
            </a:r>
            <a:r>
              <a:rPr lang="nb-NO" sz="1600" dirty="0">
                <a:solidFill>
                  <a:srgbClr val="2F5597"/>
                </a:solidFill>
              </a:rPr>
              <a:t> given life thanks to training through the program.</a:t>
            </a:r>
          </a:p>
          <a:p>
            <a:pPr marL="0" indent="0">
              <a:buNone/>
            </a:pPr>
            <a:r>
              <a:rPr lang="nb-NO" sz="1600" dirty="0">
                <a:solidFill>
                  <a:srgbClr val="2F5597"/>
                </a:solidFill>
              </a:rPr>
              <a:t>Here with midwife Catherine Zanka; a dedicated and very competent midwife.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2707" y="5699850"/>
            <a:ext cx="270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2F5597"/>
                </a:solidFill>
              </a:rPr>
              <a:t>Lusaka:  Training room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532395" y="379913"/>
            <a:ext cx="10515600" cy="169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r>
              <a:rPr lang="nb-NO" dirty="0">
                <a:solidFill>
                  <a:srgbClr val="2F5597"/>
                </a:solidFill>
              </a:rPr>
              <a:t/>
            </a:r>
            <a:br>
              <a:rPr lang="nb-NO" dirty="0">
                <a:solidFill>
                  <a:srgbClr val="2F5597"/>
                </a:solidFill>
              </a:rPr>
            </a:br>
            <a:endParaRPr lang="nb-NO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2F5597"/>
                </a:solidFill>
              </a:rPr>
              <a:t>Representatives from 10K HB Host Clubs</a:t>
            </a:r>
          </a:p>
        </p:txBody>
      </p:sp>
      <p:pic>
        <p:nvPicPr>
          <p:cNvPr id="5" name="Plassholder for 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749328" y="1721870"/>
            <a:ext cx="4520248" cy="3569229"/>
          </a:xfrm>
          <a:prstGeom prst="rect">
            <a:avLst/>
          </a:prstGeom>
        </p:spPr>
      </p:pic>
      <p:sp>
        <p:nvSpPr>
          <p:cNvPr id="6" name="Plassholder for tekst 3"/>
          <p:cNvSpPr txBox="1">
            <a:spLocks/>
          </p:cNvSpPr>
          <p:nvPr/>
        </p:nvSpPr>
        <p:spPr>
          <a:xfrm>
            <a:off x="6620789" y="5322281"/>
            <a:ext cx="5571211" cy="928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b="1" dirty="0">
                <a:solidFill>
                  <a:srgbClr val="2F5597"/>
                </a:solidFill>
              </a:rPr>
              <a:t>Rotary Club </a:t>
            </a:r>
            <a:r>
              <a:rPr lang="nb-NO" sz="1800" b="1" dirty="0" err="1">
                <a:solidFill>
                  <a:srgbClr val="2F5597"/>
                </a:solidFill>
              </a:rPr>
              <a:t>of</a:t>
            </a:r>
            <a:r>
              <a:rPr lang="nb-NO" sz="1800" b="1" dirty="0">
                <a:solidFill>
                  <a:srgbClr val="2F5597"/>
                </a:solidFill>
              </a:rPr>
              <a:t> Lusaka Central, Zambia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>
                <a:solidFill>
                  <a:srgbClr val="2F5597"/>
                </a:solidFill>
              </a:rPr>
              <a:t>President </a:t>
            </a:r>
            <a:r>
              <a:rPr lang="nb-NO" sz="1800" dirty="0" err="1">
                <a:solidFill>
                  <a:srgbClr val="2F5597"/>
                </a:solidFill>
              </a:rPr>
              <a:t>Onechi</a:t>
            </a:r>
            <a:r>
              <a:rPr lang="nb-NO" sz="1800" dirty="0">
                <a:solidFill>
                  <a:srgbClr val="2F5597"/>
                </a:solidFill>
              </a:rPr>
              <a:t>  </a:t>
            </a:r>
            <a:r>
              <a:rPr lang="nb-NO" sz="1800" dirty="0" err="1">
                <a:solidFill>
                  <a:srgbClr val="2F5597"/>
                </a:solidFill>
              </a:rPr>
              <a:t>Livenje</a:t>
            </a:r>
            <a:r>
              <a:rPr lang="nb-NO" sz="1800" dirty="0">
                <a:solidFill>
                  <a:srgbClr val="2F5597"/>
                </a:solidFill>
              </a:rPr>
              <a:t> &amp; </a:t>
            </a:r>
            <a:r>
              <a:rPr lang="nb-NO" sz="1800" dirty="0" err="1">
                <a:solidFill>
                  <a:srgbClr val="2F5597"/>
                </a:solidFill>
              </a:rPr>
              <a:t>Past</a:t>
            </a:r>
            <a:r>
              <a:rPr lang="nb-NO" sz="1800" dirty="0">
                <a:solidFill>
                  <a:srgbClr val="2F5597"/>
                </a:solidFill>
              </a:rPr>
              <a:t> President </a:t>
            </a:r>
            <a:r>
              <a:rPr lang="nb-NO" sz="1800" dirty="0" err="1">
                <a:solidFill>
                  <a:srgbClr val="2F5597"/>
                </a:solidFill>
              </a:rPr>
              <a:t>Arun</a:t>
            </a:r>
            <a:r>
              <a:rPr lang="nb-NO" sz="1800" dirty="0">
                <a:solidFill>
                  <a:srgbClr val="2F5597"/>
                </a:solidFill>
              </a:rPr>
              <a:t> </a:t>
            </a:r>
            <a:r>
              <a:rPr lang="nb-NO" sz="1800" dirty="0" err="1">
                <a:solidFill>
                  <a:srgbClr val="2F5597"/>
                </a:solidFill>
              </a:rPr>
              <a:t>Mohan</a:t>
            </a:r>
            <a:r>
              <a:rPr lang="nb-NO" sz="1800" dirty="0">
                <a:solidFill>
                  <a:srgbClr val="2F5597"/>
                </a:solidFill>
              </a:rPr>
              <a:t> </a:t>
            </a:r>
          </a:p>
        </p:txBody>
      </p:sp>
      <p:pic>
        <p:nvPicPr>
          <p:cNvPr id="8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/>
          <a:stretch/>
        </p:blipFill>
        <p:spPr>
          <a:xfrm>
            <a:off x="1777070" y="1721870"/>
            <a:ext cx="3107690" cy="3759389"/>
          </a:xfrm>
          <a:prstGeom prst="rect">
            <a:avLst/>
          </a:prstGeom>
        </p:spPr>
      </p:pic>
      <p:sp>
        <p:nvSpPr>
          <p:cNvPr id="9" name="Plassholder for tekst 4"/>
          <p:cNvSpPr txBox="1">
            <a:spLocks/>
          </p:cNvSpPr>
          <p:nvPr/>
        </p:nvSpPr>
        <p:spPr>
          <a:xfrm>
            <a:off x="1777070" y="5481259"/>
            <a:ext cx="4476097" cy="596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b="1" dirty="0" err="1">
                <a:solidFill>
                  <a:srgbClr val="2F5597"/>
                </a:solidFill>
              </a:rPr>
              <a:t>Bwaila</a:t>
            </a:r>
            <a:r>
              <a:rPr lang="nb-NO" sz="1800" b="1" dirty="0">
                <a:solidFill>
                  <a:srgbClr val="2F5597"/>
                </a:solidFill>
              </a:rPr>
              <a:t> Rotary Club, Lilongwe, Malawi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>
                <a:solidFill>
                  <a:srgbClr val="2F5597"/>
                </a:solidFill>
              </a:rPr>
              <a:t>President Vijay </a:t>
            </a:r>
            <a:r>
              <a:rPr lang="nb-NO" sz="1800" dirty="0" err="1">
                <a:solidFill>
                  <a:srgbClr val="2F5597"/>
                </a:solidFill>
              </a:rPr>
              <a:t>Mittal</a:t>
            </a:r>
            <a:r>
              <a:rPr lang="nb-NO" sz="1800" dirty="0">
                <a:solidFill>
                  <a:srgbClr val="2F5597"/>
                </a:solidFill>
              </a:rPr>
              <a:t> &amp;  </a:t>
            </a:r>
            <a:r>
              <a:rPr lang="nb-NO" sz="1800" dirty="0" err="1">
                <a:solidFill>
                  <a:srgbClr val="2F5597"/>
                </a:solidFill>
              </a:rPr>
              <a:t>Rtn</a:t>
            </a:r>
            <a:r>
              <a:rPr lang="nb-NO" sz="1800" dirty="0">
                <a:solidFill>
                  <a:srgbClr val="2F5597"/>
                </a:solidFill>
              </a:rPr>
              <a:t>. Innocent Mofolo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537475" y="96200"/>
            <a:ext cx="10515600" cy="169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10K Happy </a:t>
            </a:r>
            <a:r>
              <a:rPr lang="nb-NO" b="1" dirty="0" err="1">
                <a:solidFill>
                  <a:schemeClr val="accent5">
                    <a:lumMod val="75000"/>
                  </a:schemeClr>
                </a:solidFill>
              </a:rPr>
              <a:t>Birthdays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 by Rotary Project</a:t>
            </a:r>
            <a:endParaRPr lang="nb-NO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02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BASF_CONVERTED_TO_TAG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Macintosh PowerPoint</Application>
  <PresentationFormat>Tilpasset</PresentationFormat>
  <Paragraphs>99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 Theme</vt:lpstr>
      <vt:lpstr>10K Happy Birthdays by Rotary Project</vt:lpstr>
      <vt:lpstr>10K Happy Birthdays by Rotary Project</vt:lpstr>
      <vt:lpstr>10K Happy Birthdays by Rotary Project</vt:lpstr>
      <vt:lpstr>10K Happy Birthdays by Rotary Project </vt:lpstr>
      <vt:lpstr>10K Happy Birthdays by Rotary Project</vt:lpstr>
      <vt:lpstr>10K Happy Birthdays by Rotary Project </vt:lpstr>
      <vt:lpstr>10K Happy Birthdays by Rotary Project </vt:lpstr>
      <vt:lpstr>DG D2250 visit to a hospital at Lusaka, Zambia</vt:lpstr>
      <vt:lpstr>Representatives from 10K HB Host Clubs</vt:lpstr>
      <vt:lpstr>10K Happy Birthdays by Rotary Project  Provided continued engagement in D2250, </vt:lpstr>
      <vt:lpstr>PowerPoint-presentasjon</vt:lpstr>
      <vt:lpstr>10K Happy Birthdays by Rotary Project                    ULTIMATE GOAL:</vt:lpstr>
    </vt:vector>
  </TitlesOfParts>
  <Company>Cegal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 Hassan</dc:creator>
  <cp:lastModifiedBy>Einar Solheim</cp:lastModifiedBy>
  <cp:revision>68</cp:revision>
  <cp:lastPrinted>2017-09-21T15:46:43Z</cp:lastPrinted>
  <dcterms:created xsi:type="dcterms:W3CDTF">2017-05-04T12:00:45Z</dcterms:created>
  <dcterms:modified xsi:type="dcterms:W3CDTF">2017-09-26T18:50:29Z</dcterms:modified>
</cp:coreProperties>
</file>