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8" r:id="rId3"/>
    <p:sldId id="272" r:id="rId4"/>
    <p:sldId id="284" r:id="rId5"/>
    <p:sldId id="273" r:id="rId6"/>
    <p:sldId id="276" r:id="rId7"/>
    <p:sldId id="275" r:id="rId8"/>
    <p:sldId id="259" r:id="rId9"/>
    <p:sldId id="263" r:id="rId10"/>
    <p:sldId id="261" r:id="rId11"/>
    <p:sldId id="271" r:id="rId12"/>
    <p:sldId id="264" r:id="rId13"/>
    <p:sldId id="266" r:id="rId14"/>
    <p:sldId id="265" r:id="rId15"/>
    <p:sldId id="262" r:id="rId16"/>
    <p:sldId id="267" r:id="rId17"/>
    <p:sldId id="268" r:id="rId18"/>
    <p:sldId id="270" r:id="rId19"/>
    <p:sldId id="269" r:id="rId20"/>
  </p:sldIdLst>
  <p:sldSz cx="12192000" cy="6858000"/>
  <p:notesSz cx="6864350" cy="99964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65841E0-5359-4245-8A13-819FA1006853}">
          <p14:sldIdLst>
            <p14:sldId id="256"/>
            <p14:sldId id="288"/>
            <p14:sldId id="272"/>
            <p14:sldId id="284"/>
            <p14:sldId id="273"/>
            <p14:sldId id="276"/>
            <p14:sldId id="275"/>
            <p14:sldId id="259"/>
            <p14:sldId id="263"/>
            <p14:sldId id="261"/>
            <p14:sldId id="271"/>
            <p14:sldId id="264"/>
            <p14:sldId id="266"/>
            <p14:sldId id="265"/>
            <p14:sldId id="262"/>
            <p14:sldId id="267"/>
            <p14:sldId id="268"/>
            <p14:sldId id="270"/>
            <p14:sldId id="269"/>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95"/>
    <p:restoredTop sz="94771"/>
  </p:normalViewPr>
  <p:slideViewPr>
    <p:cSldViewPr snapToGrid="0" snapToObjects="1">
      <p:cViewPr varScale="1">
        <p:scale>
          <a:sx n="150" d="100"/>
          <a:sy n="150" d="100"/>
        </p:scale>
        <p:origin x="-104"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FA6A6-A12F-4003-9C5A-1B6AB1230417}" type="doc">
      <dgm:prSet loTypeId="urn:microsoft.com/office/officeart/2005/8/layout/gear1" loCatId="process" qsTypeId="urn:microsoft.com/office/officeart/2005/8/quickstyle/simple4" qsCatId="simple" csTypeId="urn:microsoft.com/office/officeart/2005/8/colors/accent1_2" csCatId="accent1" phldr="1"/>
      <dgm:spPr/>
    </dgm:pt>
    <dgm:pt modelId="{01B7C7F0-80B5-4A4F-B544-3AAB519DD5B7}">
      <dgm:prSet phldrT="[Text]"/>
      <dgm:spPr/>
      <dgm:t>
        <a:bodyPr/>
        <a:lstStyle/>
        <a:p>
          <a:r>
            <a:rPr lang="de-DE" b="1" dirty="0" smtClean="0"/>
            <a:t>Quality </a:t>
          </a:r>
          <a:r>
            <a:rPr lang="de-DE" b="1" dirty="0" err="1" smtClean="0"/>
            <a:t>of</a:t>
          </a:r>
          <a:r>
            <a:rPr lang="de-DE" b="1" dirty="0" smtClean="0"/>
            <a:t> Outcome</a:t>
          </a:r>
          <a:endParaRPr lang="de-DE" b="1" dirty="0"/>
        </a:p>
      </dgm:t>
    </dgm:pt>
    <dgm:pt modelId="{1A101494-07AC-4386-86A0-95169CAC09CC}" type="parTrans" cxnId="{946F1406-22D1-4C85-9932-9B5D13063338}">
      <dgm:prSet/>
      <dgm:spPr/>
      <dgm:t>
        <a:bodyPr/>
        <a:lstStyle/>
        <a:p>
          <a:endParaRPr lang="de-DE"/>
        </a:p>
      </dgm:t>
    </dgm:pt>
    <dgm:pt modelId="{7D752B96-2F58-4573-8CDD-73B0D883A33B}" type="sibTrans" cxnId="{946F1406-22D1-4C85-9932-9B5D13063338}">
      <dgm:prSet/>
      <dgm:spPr/>
      <dgm:t>
        <a:bodyPr/>
        <a:lstStyle/>
        <a:p>
          <a:endParaRPr lang="de-DE"/>
        </a:p>
      </dgm:t>
    </dgm:pt>
    <dgm:pt modelId="{D536D149-E09F-4F69-87EB-EFFEFBAF135E}">
      <dgm:prSet phldrT="[Text]"/>
      <dgm:spPr/>
      <dgm:t>
        <a:bodyPr/>
        <a:lstStyle/>
        <a:p>
          <a:r>
            <a:rPr lang="de-DE" b="1" dirty="0" smtClean="0"/>
            <a:t>Quality </a:t>
          </a:r>
          <a:r>
            <a:rPr lang="de-DE" b="1" dirty="0" err="1" smtClean="0"/>
            <a:t>of</a:t>
          </a:r>
          <a:r>
            <a:rPr lang="de-DE" b="1" dirty="0" smtClean="0"/>
            <a:t> </a:t>
          </a:r>
          <a:r>
            <a:rPr lang="de-DE" b="1" dirty="0" err="1" smtClean="0"/>
            <a:t>Process</a:t>
          </a:r>
          <a:endParaRPr lang="de-DE" b="1" dirty="0"/>
        </a:p>
      </dgm:t>
    </dgm:pt>
    <dgm:pt modelId="{13304C0E-0D99-4B05-8351-A15C3C3E779F}" type="parTrans" cxnId="{791E6078-2DCB-4693-A197-C9DCF02EF6BC}">
      <dgm:prSet/>
      <dgm:spPr/>
      <dgm:t>
        <a:bodyPr/>
        <a:lstStyle/>
        <a:p>
          <a:endParaRPr lang="de-DE"/>
        </a:p>
      </dgm:t>
    </dgm:pt>
    <dgm:pt modelId="{31C7D6E2-908E-422F-9515-36846A6755E3}" type="sibTrans" cxnId="{791E6078-2DCB-4693-A197-C9DCF02EF6BC}">
      <dgm:prSet/>
      <dgm:spPr/>
      <dgm:t>
        <a:bodyPr/>
        <a:lstStyle/>
        <a:p>
          <a:endParaRPr lang="de-DE"/>
        </a:p>
      </dgm:t>
    </dgm:pt>
    <dgm:pt modelId="{654E7E1A-3F96-491C-9E4C-513B7978E490}">
      <dgm:prSet phldrT="[Text]"/>
      <dgm:spPr/>
      <dgm:t>
        <a:bodyPr/>
        <a:lstStyle/>
        <a:p>
          <a:r>
            <a:rPr lang="de-DE" b="1" dirty="0" smtClean="0"/>
            <a:t>Quality </a:t>
          </a:r>
          <a:r>
            <a:rPr lang="de-DE" b="1" dirty="0" err="1" smtClean="0"/>
            <a:t>of</a:t>
          </a:r>
          <a:r>
            <a:rPr lang="de-DE" b="1" dirty="0" smtClean="0"/>
            <a:t> </a:t>
          </a:r>
          <a:r>
            <a:rPr lang="de-DE" b="1" dirty="0" err="1" smtClean="0"/>
            <a:t>Structure</a:t>
          </a:r>
          <a:endParaRPr lang="de-DE" b="1" dirty="0"/>
        </a:p>
      </dgm:t>
    </dgm:pt>
    <dgm:pt modelId="{DFC972A9-1A36-4BE2-95AA-8D68A169EE94}" type="parTrans" cxnId="{B17ADA45-A992-4ABB-AEA5-D0EC07E2374D}">
      <dgm:prSet/>
      <dgm:spPr/>
      <dgm:t>
        <a:bodyPr/>
        <a:lstStyle/>
        <a:p>
          <a:endParaRPr lang="de-DE"/>
        </a:p>
      </dgm:t>
    </dgm:pt>
    <dgm:pt modelId="{2157D22D-E7D4-4B95-B32A-71AFD12EA125}" type="sibTrans" cxnId="{B17ADA45-A992-4ABB-AEA5-D0EC07E2374D}">
      <dgm:prSet/>
      <dgm:spPr/>
      <dgm:t>
        <a:bodyPr/>
        <a:lstStyle/>
        <a:p>
          <a:endParaRPr lang="de-DE"/>
        </a:p>
      </dgm:t>
    </dgm:pt>
    <dgm:pt modelId="{508C8621-A568-4ED9-BAC8-FE410BE30031}" type="pres">
      <dgm:prSet presAssocID="{373FA6A6-A12F-4003-9C5A-1B6AB1230417}" presName="composite" presStyleCnt="0">
        <dgm:presLayoutVars>
          <dgm:chMax val="3"/>
          <dgm:animLvl val="lvl"/>
          <dgm:resizeHandles val="exact"/>
        </dgm:presLayoutVars>
      </dgm:prSet>
      <dgm:spPr/>
    </dgm:pt>
    <dgm:pt modelId="{A10BF687-ED62-48F8-8460-E40236B4AE8D}" type="pres">
      <dgm:prSet presAssocID="{01B7C7F0-80B5-4A4F-B544-3AAB519DD5B7}" presName="gear1" presStyleLbl="node1" presStyleIdx="0" presStyleCnt="3">
        <dgm:presLayoutVars>
          <dgm:chMax val="1"/>
          <dgm:bulletEnabled val="1"/>
        </dgm:presLayoutVars>
      </dgm:prSet>
      <dgm:spPr/>
      <dgm:t>
        <a:bodyPr/>
        <a:lstStyle/>
        <a:p>
          <a:endParaRPr lang="de-DE"/>
        </a:p>
      </dgm:t>
    </dgm:pt>
    <dgm:pt modelId="{22EECC50-05A5-4AD3-8433-C524933509F6}" type="pres">
      <dgm:prSet presAssocID="{01B7C7F0-80B5-4A4F-B544-3AAB519DD5B7}" presName="gear1srcNode" presStyleLbl="node1" presStyleIdx="0" presStyleCnt="3"/>
      <dgm:spPr/>
      <dgm:t>
        <a:bodyPr/>
        <a:lstStyle/>
        <a:p>
          <a:endParaRPr lang="de-DE"/>
        </a:p>
      </dgm:t>
    </dgm:pt>
    <dgm:pt modelId="{D2B6D1D4-294C-41E9-AAB9-2B90EF76FA30}" type="pres">
      <dgm:prSet presAssocID="{01B7C7F0-80B5-4A4F-B544-3AAB519DD5B7}" presName="gear1dstNode" presStyleLbl="node1" presStyleIdx="0" presStyleCnt="3"/>
      <dgm:spPr/>
      <dgm:t>
        <a:bodyPr/>
        <a:lstStyle/>
        <a:p>
          <a:endParaRPr lang="de-DE"/>
        </a:p>
      </dgm:t>
    </dgm:pt>
    <dgm:pt modelId="{1305B105-2B22-4895-B0B1-48DADE658107}" type="pres">
      <dgm:prSet presAssocID="{D536D149-E09F-4F69-87EB-EFFEFBAF135E}" presName="gear2" presStyleLbl="node1" presStyleIdx="1" presStyleCnt="3" custLinFactNeighborX="-2738" custLinFactNeighborY="3333">
        <dgm:presLayoutVars>
          <dgm:chMax val="1"/>
          <dgm:bulletEnabled val="1"/>
        </dgm:presLayoutVars>
      </dgm:prSet>
      <dgm:spPr/>
      <dgm:t>
        <a:bodyPr/>
        <a:lstStyle/>
        <a:p>
          <a:endParaRPr lang="de-DE"/>
        </a:p>
      </dgm:t>
    </dgm:pt>
    <dgm:pt modelId="{DED0CCEC-C7CE-45E5-BA65-E55C3099A6F7}" type="pres">
      <dgm:prSet presAssocID="{D536D149-E09F-4F69-87EB-EFFEFBAF135E}" presName="gear2srcNode" presStyleLbl="node1" presStyleIdx="1" presStyleCnt="3"/>
      <dgm:spPr/>
      <dgm:t>
        <a:bodyPr/>
        <a:lstStyle/>
        <a:p>
          <a:endParaRPr lang="de-DE"/>
        </a:p>
      </dgm:t>
    </dgm:pt>
    <dgm:pt modelId="{C216657F-7E93-4580-B366-BE00027E808A}" type="pres">
      <dgm:prSet presAssocID="{D536D149-E09F-4F69-87EB-EFFEFBAF135E}" presName="gear2dstNode" presStyleLbl="node1" presStyleIdx="1" presStyleCnt="3"/>
      <dgm:spPr/>
      <dgm:t>
        <a:bodyPr/>
        <a:lstStyle/>
        <a:p>
          <a:endParaRPr lang="de-DE"/>
        </a:p>
      </dgm:t>
    </dgm:pt>
    <dgm:pt modelId="{01B1E93F-102B-4424-9E69-67531DC2D346}" type="pres">
      <dgm:prSet presAssocID="{654E7E1A-3F96-491C-9E4C-513B7978E490}" presName="gear3" presStyleLbl="node1" presStyleIdx="2" presStyleCnt="3"/>
      <dgm:spPr/>
      <dgm:t>
        <a:bodyPr/>
        <a:lstStyle/>
        <a:p>
          <a:endParaRPr lang="de-DE"/>
        </a:p>
      </dgm:t>
    </dgm:pt>
    <dgm:pt modelId="{53D38D98-F44F-4157-B6B7-D4AC62198E01}" type="pres">
      <dgm:prSet presAssocID="{654E7E1A-3F96-491C-9E4C-513B7978E490}" presName="gear3tx" presStyleLbl="node1" presStyleIdx="2" presStyleCnt="3">
        <dgm:presLayoutVars>
          <dgm:chMax val="1"/>
          <dgm:bulletEnabled val="1"/>
        </dgm:presLayoutVars>
      </dgm:prSet>
      <dgm:spPr/>
      <dgm:t>
        <a:bodyPr/>
        <a:lstStyle/>
        <a:p>
          <a:endParaRPr lang="de-DE"/>
        </a:p>
      </dgm:t>
    </dgm:pt>
    <dgm:pt modelId="{A04162CD-D4C7-4537-9D71-133F5DF9C124}" type="pres">
      <dgm:prSet presAssocID="{654E7E1A-3F96-491C-9E4C-513B7978E490}" presName="gear3srcNode" presStyleLbl="node1" presStyleIdx="2" presStyleCnt="3"/>
      <dgm:spPr/>
      <dgm:t>
        <a:bodyPr/>
        <a:lstStyle/>
        <a:p>
          <a:endParaRPr lang="de-DE"/>
        </a:p>
      </dgm:t>
    </dgm:pt>
    <dgm:pt modelId="{B61BAAA4-A67D-451F-A675-D489B34B708E}" type="pres">
      <dgm:prSet presAssocID="{654E7E1A-3F96-491C-9E4C-513B7978E490}" presName="gear3dstNode" presStyleLbl="node1" presStyleIdx="2" presStyleCnt="3"/>
      <dgm:spPr/>
      <dgm:t>
        <a:bodyPr/>
        <a:lstStyle/>
        <a:p>
          <a:endParaRPr lang="de-DE"/>
        </a:p>
      </dgm:t>
    </dgm:pt>
    <dgm:pt modelId="{C02EA9D2-8F64-4FDF-A5A8-67DFEA4922A8}" type="pres">
      <dgm:prSet presAssocID="{7D752B96-2F58-4573-8CDD-73B0D883A33B}" presName="connector1" presStyleLbl="sibTrans2D1" presStyleIdx="0" presStyleCnt="3"/>
      <dgm:spPr/>
      <dgm:t>
        <a:bodyPr/>
        <a:lstStyle/>
        <a:p>
          <a:endParaRPr lang="de-DE"/>
        </a:p>
      </dgm:t>
    </dgm:pt>
    <dgm:pt modelId="{C06F4B30-93F3-4C5E-A39C-A6E1B60D310E}" type="pres">
      <dgm:prSet presAssocID="{31C7D6E2-908E-422F-9515-36846A6755E3}" presName="connector2" presStyleLbl="sibTrans2D1" presStyleIdx="1" presStyleCnt="3"/>
      <dgm:spPr/>
      <dgm:t>
        <a:bodyPr/>
        <a:lstStyle/>
        <a:p>
          <a:endParaRPr lang="de-DE"/>
        </a:p>
      </dgm:t>
    </dgm:pt>
    <dgm:pt modelId="{7E9398F9-F0C1-47E6-8A7B-10CAAA8BF971}" type="pres">
      <dgm:prSet presAssocID="{2157D22D-E7D4-4B95-B32A-71AFD12EA125}" presName="connector3" presStyleLbl="sibTrans2D1" presStyleIdx="2" presStyleCnt="3" custLinFactNeighborX="1098" custLinFactNeighborY="1981"/>
      <dgm:spPr/>
      <dgm:t>
        <a:bodyPr/>
        <a:lstStyle/>
        <a:p>
          <a:endParaRPr lang="de-DE"/>
        </a:p>
      </dgm:t>
    </dgm:pt>
  </dgm:ptLst>
  <dgm:cxnLst>
    <dgm:cxn modelId="{946F1406-22D1-4C85-9932-9B5D13063338}" srcId="{373FA6A6-A12F-4003-9C5A-1B6AB1230417}" destId="{01B7C7F0-80B5-4A4F-B544-3AAB519DD5B7}" srcOrd="0" destOrd="0" parTransId="{1A101494-07AC-4386-86A0-95169CAC09CC}" sibTransId="{7D752B96-2F58-4573-8CDD-73B0D883A33B}"/>
    <dgm:cxn modelId="{9549C12E-CF38-1E47-90F9-C7EFA726500A}" type="presOf" srcId="{31C7D6E2-908E-422F-9515-36846A6755E3}" destId="{C06F4B30-93F3-4C5E-A39C-A6E1B60D310E}" srcOrd="0" destOrd="0" presId="urn:microsoft.com/office/officeart/2005/8/layout/gear1"/>
    <dgm:cxn modelId="{02C10C5C-7CD3-074C-B8FE-2D2DDB05530F}" type="presOf" srcId="{D536D149-E09F-4F69-87EB-EFFEFBAF135E}" destId="{DED0CCEC-C7CE-45E5-BA65-E55C3099A6F7}" srcOrd="1" destOrd="0" presId="urn:microsoft.com/office/officeart/2005/8/layout/gear1"/>
    <dgm:cxn modelId="{3010368F-BFB8-CA4A-82D0-848904149ADA}" type="presOf" srcId="{01B7C7F0-80B5-4A4F-B544-3AAB519DD5B7}" destId="{D2B6D1D4-294C-41E9-AAB9-2B90EF76FA30}" srcOrd="2" destOrd="0" presId="urn:microsoft.com/office/officeart/2005/8/layout/gear1"/>
    <dgm:cxn modelId="{A549204C-1875-5D42-ADC9-DEF247C978D0}" type="presOf" srcId="{654E7E1A-3F96-491C-9E4C-513B7978E490}" destId="{53D38D98-F44F-4157-B6B7-D4AC62198E01}" srcOrd="1" destOrd="0" presId="urn:microsoft.com/office/officeart/2005/8/layout/gear1"/>
    <dgm:cxn modelId="{83584D08-5198-1745-BE16-906937F720E6}" type="presOf" srcId="{654E7E1A-3F96-491C-9E4C-513B7978E490}" destId="{01B1E93F-102B-4424-9E69-67531DC2D346}" srcOrd="0" destOrd="0" presId="urn:microsoft.com/office/officeart/2005/8/layout/gear1"/>
    <dgm:cxn modelId="{39A1DEBD-5D8E-F948-B8DD-1ACF4B0E8DDA}" type="presOf" srcId="{01B7C7F0-80B5-4A4F-B544-3AAB519DD5B7}" destId="{A10BF687-ED62-48F8-8460-E40236B4AE8D}" srcOrd="0" destOrd="0" presId="urn:microsoft.com/office/officeart/2005/8/layout/gear1"/>
    <dgm:cxn modelId="{0A47CCB5-0855-6042-A584-7A48D29DFA86}" type="presOf" srcId="{D536D149-E09F-4F69-87EB-EFFEFBAF135E}" destId="{C216657F-7E93-4580-B366-BE00027E808A}" srcOrd="2" destOrd="0" presId="urn:microsoft.com/office/officeart/2005/8/layout/gear1"/>
    <dgm:cxn modelId="{D2594417-C76D-2449-8EA1-6EDC458E589B}" type="presOf" srcId="{654E7E1A-3F96-491C-9E4C-513B7978E490}" destId="{A04162CD-D4C7-4537-9D71-133F5DF9C124}" srcOrd="2" destOrd="0" presId="urn:microsoft.com/office/officeart/2005/8/layout/gear1"/>
    <dgm:cxn modelId="{791E6078-2DCB-4693-A197-C9DCF02EF6BC}" srcId="{373FA6A6-A12F-4003-9C5A-1B6AB1230417}" destId="{D536D149-E09F-4F69-87EB-EFFEFBAF135E}" srcOrd="1" destOrd="0" parTransId="{13304C0E-0D99-4B05-8351-A15C3C3E779F}" sibTransId="{31C7D6E2-908E-422F-9515-36846A6755E3}"/>
    <dgm:cxn modelId="{7CDB4192-4F13-B244-AEE0-F0A9D7492FEB}" type="presOf" srcId="{7D752B96-2F58-4573-8CDD-73B0D883A33B}" destId="{C02EA9D2-8F64-4FDF-A5A8-67DFEA4922A8}" srcOrd="0" destOrd="0" presId="urn:microsoft.com/office/officeart/2005/8/layout/gear1"/>
    <dgm:cxn modelId="{0B7902CB-9CE9-5B41-AF2C-3E2AC5E84658}" type="presOf" srcId="{2157D22D-E7D4-4B95-B32A-71AFD12EA125}" destId="{7E9398F9-F0C1-47E6-8A7B-10CAAA8BF971}" srcOrd="0" destOrd="0" presId="urn:microsoft.com/office/officeart/2005/8/layout/gear1"/>
    <dgm:cxn modelId="{296884D5-34A6-0F4F-81EF-BCA5B7DFE402}" type="presOf" srcId="{D536D149-E09F-4F69-87EB-EFFEFBAF135E}" destId="{1305B105-2B22-4895-B0B1-48DADE658107}" srcOrd="0" destOrd="0" presId="urn:microsoft.com/office/officeart/2005/8/layout/gear1"/>
    <dgm:cxn modelId="{F977A0EF-4764-3942-928D-6F5168B97CC6}" type="presOf" srcId="{373FA6A6-A12F-4003-9C5A-1B6AB1230417}" destId="{508C8621-A568-4ED9-BAC8-FE410BE30031}" srcOrd="0" destOrd="0" presId="urn:microsoft.com/office/officeart/2005/8/layout/gear1"/>
    <dgm:cxn modelId="{B17ADA45-A992-4ABB-AEA5-D0EC07E2374D}" srcId="{373FA6A6-A12F-4003-9C5A-1B6AB1230417}" destId="{654E7E1A-3F96-491C-9E4C-513B7978E490}" srcOrd="2" destOrd="0" parTransId="{DFC972A9-1A36-4BE2-95AA-8D68A169EE94}" sibTransId="{2157D22D-E7D4-4B95-B32A-71AFD12EA125}"/>
    <dgm:cxn modelId="{D094C24F-40E0-1D44-9450-906CA30B9E8B}" type="presOf" srcId="{654E7E1A-3F96-491C-9E4C-513B7978E490}" destId="{B61BAAA4-A67D-451F-A675-D489B34B708E}" srcOrd="3" destOrd="0" presId="urn:microsoft.com/office/officeart/2005/8/layout/gear1"/>
    <dgm:cxn modelId="{A3D91683-7780-044C-83BE-9787840925FD}" type="presOf" srcId="{01B7C7F0-80B5-4A4F-B544-3AAB519DD5B7}" destId="{22EECC50-05A5-4AD3-8433-C524933509F6}" srcOrd="1" destOrd="0" presId="urn:microsoft.com/office/officeart/2005/8/layout/gear1"/>
    <dgm:cxn modelId="{DBF743A5-6BD0-E248-8906-0A45C4C8D524}" type="presParOf" srcId="{508C8621-A568-4ED9-BAC8-FE410BE30031}" destId="{A10BF687-ED62-48F8-8460-E40236B4AE8D}" srcOrd="0" destOrd="0" presId="urn:microsoft.com/office/officeart/2005/8/layout/gear1"/>
    <dgm:cxn modelId="{871E3019-1124-684B-AB4F-B8D4856C3724}" type="presParOf" srcId="{508C8621-A568-4ED9-BAC8-FE410BE30031}" destId="{22EECC50-05A5-4AD3-8433-C524933509F6}" srcOrd="1" destOrd="0" presId="urn:microsoft.com/office/officeart/2005/8/layout/gear1"/>
    <dgm:cxn modelId="{D8066BCC-5291-C547-828E-EC2BC296A9C0}" type="presParOf" srcId="{508C8621-A568-4ED9-BAC8-FE410BE30031}" destId="{D2B6D1D4-294C-41E9-AAB9-2B90EF76FA30}" srcOrd="2" destOrd="0" presId="urn:microsoft.com/office/officeart/2005/8/layout/gear1"/>
    <dgm:cxn modelId="{ED695473-9DC6-B549-A310-235DBE14433C}" type="presParOf" srcId="{508C8621-A568-4ED9-BAC8-FE410BE30031}" destId="{1305B105-2B22-4895-B0B1-48DADE658107}" srcOrd="3" destOrd="0" presId="urn:microsoft.com/office/officeart/2005/8/layout/gear1"/>
    <dgm:cxn modelId="{3ED7B7E9-5D54-6D43-A17F-E05219FD0FED}" type="presParOf" srcId="{508C8621-A568-4ED9-BAC8-FE410BE30031}" destId="{DED0CCEC-C7CE-45E5-BA65-E55C3099A6F7}" srcOrd="4" destOrd="0" presId="urn:microsoft.com/office/officeart/2005/8/layout/gear1"/>
    <dgm:cxn modelId="{562BF796-47A5-D94A-A045-FC16F22A42EF}" type="presParOf" srcId="{508C8621-A568-4ED9-BAC8-FE410BE30031}" destId="{C216657F-7E93-4580-B366-BE00027E808A}" srcOrd="5" destOrd="0" presId="urn:microsoft.com/office/officeart/2005/8/layout/gear1"/>
    <dgm:cxn modelId="{95A27000-8F56-D049-B301-3474641FAD03}" type="presParOf" srcId="{508C8621-A568-4ED9-BAC8-FE410BE30031}" destId="{01B1E93F-102B-4424-9E69-67531DC2D346}" srcOrd="6" destOrd="0" presId="urn:microsoft.com/office/officeart/2005/8/layout/gear1"/>
    <dgm:cxn modelId="{04411341-FC1E-E04F-8001-7B918A9B57C9}" type="presParOf" srcId="{508C8621-A568-4ED9-BAC8-FE410BE30031}" destId="{53D38D98-F44F-4157-B6B7-D4AC62198E01}" srcOrd="7" destOrd="0" presId="urn:microsoft.com/office/officeart/2005/8/layout/gear1"/>
    <dgm:cxn modelId="{3945931D-A7F8-7B43-ACDC-BBC701F1AA1C}" type="presParOf" srcId="{508C8621-A568-4ED9-BAC8-FE410BE30031}" destId="{A04162CD-D4C7-4537-9D71-133F5DF9C124}" srcOrd="8" destOrd="0" presId="urn:microsoft.com/office/officeart/2005/8/layout/gear1"/>
    <dgm:cxn modelId="{532064A7-62FE-5449-9FBB-0D515D1C6692}" type="presParOf" srcId="{508C8621-A568-4ED9-BAC8-FE410BE30031}" destId="{B61BAAA4-A67D-451F-A675-D489B34B708E}" srcOrd="9" destOrd="0" presId="urn:microsoft.com/office/officeart/2005/8/layout/gear1"/>
    <dgm:cxn modelId="{6281F4E2-42FE-E948-B8FD-043D062CBE0F}" type="presParOf" srcId="{508C8621-A568-4ED9-BAC8-FE410BE30031}" destId="{C02EA9D2-8F64-4FDF-A5A8-67DFEA4922A8}" srcOrd="10" destOrd="0" presId="urn:microsoft.com/office/officeart/2005/8/layout/gear1"/>
    <dgm:cxn modelId="{AC9196E4-8481-B649-B69B-ACC1F6689F76}" type="presParOf" srcId="{508C8621-A568-4ED9-BAC8-FE410BE30031}" destId="{C06F4B30-93F3-4C5E-A39C-A6E1B60D310E}" srcOrd="11" destOrd="0" presId="urn:microsoft.com/office/officeart/2005/8/layout/gear1"/>
    <dgm:cxn modelId="{B955CBA8-780F-264E-97B1-857C0C056ACD}" type="presParOf" srcId="{508C8621-A568-4ED9-BAC8-FE410BE30031}" destId="{7E9398F9-F0C1-47E6-8A7B-10CAAA8BF9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BF687-ED62-48F8-8460-E40236B4AE8D}">
      <dsp:nvSpPr>
        <dsp:cNvPr id="0" name=""/>
        <dsp:cNvSpPr/>
      </dsp:nvSpPr>
      <dsp:spPr>
        <a:xfrm>
          <a:off x="1887738" y="2145307"/>
          <a:ext cx="2307236" cy="2307236"/>
        </a:xfrm>
        <a:prstGeom prst="gear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b="1" kern="1200" dirty="0" smtClean="0"/>
            <a:t>Quality </a:t>
          </a:r>
          <a:r>
            <a:rPr lang="de-DE" sz="1700" b="1" kern="1200" dirty="0" err="1" smtClean="0"/>
            <a:t>of</a:t>
          </a:r>
          <a:r>
            <a:rPr lang="de-DE" sz="1700" b="1" kern="1200" dirty="0" smtClean="0"/>
            <a:t> Outcome</a:t>
          </a:r>
          <a:endParaRPr lang="de-DE" sz="1700" b="1" kern="1200" dirty="0"/>
        </a:p>
      </dsp:txBody>
      <dsp:txXfrm>
        <a:off x="2351595" y="2685766"/>
        <a:ext cx="1379522" cy="1185967"/>
      </dsp:txXfrm>
    </dsp:sp>
    <dsp:sp modelId="{1305B105-2B22-4895-B0B1-48DADE658107}">
      <dsp:nvSpPr>
        <dsp:cNvPr id="0" name=""/>
        <dsp:cNvSpPr/>
      </dsp:nvSpPr>
      <dsp:spPr>
        <a:xfrm>
          <a:off x="499403" y="1655887"/>
          <a:ext cx="1677990" cy="1677990"/>
        </a:xfrm>
        <a:prstGeom prst="gear6">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b="1" kern="1200" dirty="0" smtClean="0"/>
            <a:t>Quality </a:t>
          </a:r>
          <a:r>
            <a:rPr lang="de-DE" sz="1700" b="1" kern="1200" dirty="0" err="1" smtClean="0"/>
            <a:t>of</a:t>
          </a:r>
          <a:r>
            <a:rPr lang="de-DE" sz="1700" b="1" kern="1200" dirty="0" smtClean="0"/>
            <a:t> </a:t>
          </a:r>
          <a:r>
            <a:rPr lang="de-DE" sz="1700" b="1" kern="1200" dirty="0" err="1" smtClean="0"/>
            <a:t>Process</a:t>
          </a:r>
          <a:endParaRPr lang="de-DE" sz="1700" b="1" kern="1200" dirty="0"/>
        </a:p>
      </dsp:txBody>
      <dsp:txXfrm>
        <a:off x="921842" y="2080879"/>
        <a:ext cx="833112" cy="828006"/>
      </dsp:txXfrm>
    </dsp:sp>
    <dsp:sp modelId="{01B1E93F-102B-4424-9E69-67531DC2D346}">
      <dsp:nvSpPr>
        <dsp:cNvPr id="0" name=""/>
        <dsp:cNvSpPr/>
      </dsp:nvSpPr>
      <dsp:spPr>
        <a:xfrm rot="20700000">
          <a:off x="1485192" y="442318"/>
          <a:ext cx="1644087" cy="1644087"/>
        </a:xfrm>
        <a:prstGeom prst="gear6">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b="1" kern="1200" dirty="0" smtClean="0"/>
            <a:t>Quality </a:t>
          </a:r>
          <a:r>
            <a:rPr lang="de-DE" sz="1700" b="1" kern="1200" dirty="0" err="1" smtClean="0"/>
            <a:t>of</a:t>
          </a:r>
          <a:r>
            <a:rPr lang="de-DE" sz="1700" b="1" kern="1200" dirty="0" smtClean="0"/>
            <a:t> </a:t>
          </a:r>
          <a:r>
            <a:rPr lang="de-DE" sz="1700" b="1" kern="1200" dirty="0" err="1" smtClean="0"/>
            <a:t>Structure</a:t>
          </a:r>
          <a:endParaRPr lang="de-DE" sz="1700" b="1" kern="1200" dirty="0"/>
        </a:p>
      </dsp:txBody>
      <dsp:txXfrm rot="-20700000">
        <a:off x="1845789" y="802915"/>
        <a:ext cx="922894" cy="922894"/>
      </dsp:txXfrm>
    </dsp:sp>
    <dsp:sp modelId="{C02EA9D2-8F64-4FDF-A5A8-67DFEA4922A8}">
      <dsp:nvSpPr>
        <dsp:cNvPr id="0" name=""/>
        <dsp:cNvSpPr/>
      </dsp:nvSpPr>
      <dsp:spPr>
        <a:xfrm>
          <a:off x="1710335" y="1797145"/>
          <a:ext cx="2953262" cy="2953262"/>
        </a:xfrm>
        <a:prstGeom prst="circularArrow">
          <a:avLst>
            <a:gd name="adj1" fmla="val 4687"/>
            <a:gd name="adj2" fmla="val 299029"/>
            <a:gd name="adj3" fmla="val 2516261"/>
            <a:gd name="adj4" fmla="val 15861070"/>
            <a:gd name="adj5" fmla="val 546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06F4B30-93F3-4C5E-A39C-A6E1B60D310E}">
      <dsp:nvSpPr>
        <dsp:cNvPr id="0" name=""/>
        <dsp:cNvSpPr/>
      </dsp:nvSpPr>
      <dsp:spPr>
        <a:xfrm>
          <a:off x="248177" y="1228681"/>
          <a:ext cx="2145729" cy="2145729"/>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9398F9-F0C1-47E6-8A7B-10CAAA8BF971}">
      <dsp:nvSpPr>
        <dsp:cNvPr id="0" name=""/>
        <dsp:cNvSpPr/>
      </dsp:nvSpPr>
      <dsp:spPr>
        <a:xfrm>
          <a:off x="1130300" y="128029"/>
          <a:ext cx="2313528" cy="2313528"/>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4552" cy="501561"/>
          </a:xfrm>
          <a:prstGeom prst="rect">
            <a:avLst/>
          </a:prstGeom>
        </p:spPr>
        <p:txBody>
          <a:bodyPr vert="horz" lIns="91851" tIns="45926" rIns="91851" bIns="45926" rtlCol="0"/>
          <a:lstStyle>
            <a:lvl1pPr algn="l">
              <a:defRPr sz="1200"/>
            </a:lvl1pPr>
          </a:lstStyle>
          <a:p>
            <a:endParaRPr lang="de-DE"/>
          </a:p>
        </p:txBody>
      </p:sp>
      <p:sp>
        <p:nvSpPr>
          <p:cNvPr id="3" name="Datumsplatzhalter 2"/>
          <p:cNvSpPr>
            <a:spLocks noGrp="1"/>
          </p:cNvSpPr>
          <p:nvPr>
            <p:ph type="dt" idx="1"/>
          </p:nvPr>
        </p:nvSpPr>
        <p:spPr>
          <a:xfrm>
            <a:off x="3888210" y="0"/>
            <a:ext cx="2974552" cy="501561"/>
          </a:xfrm>
          <a:prstGeom prst="rect">
            <a:avLst/>
          </a:prstGeom>
        </p:spPr>
        <p:txBody>
          <a:bodyPr vert="horz" lIns="91851" tIns="45926" rIns="91851" bIns="45926" rtlCol="0"/>
          <a:lstStyle>
            <a:lvl1pPr algn="r">
              <a:defRPr sz="1200"/>
            </a:lvl1pPr>
          </a:lstStyle>
          <a:p>
            <a:fld id="{72A5BB50-18E7-4A41-9739-575F0646A18E}" type="datetimeFigureOut">
              <a:rPr lang="de-DE" smtClean="0"/>
              <a:t>26.09.17</a:t>
            </a:fld>
            <a:endParaRPr lang="de-DE"/>
          </a:p>
        </p:txBody>
      </p:sp>
      <p:sp>
        <p:nvSpPr>
          <p:cNvPr id="4" name="Folienbildplatzhalter 3"/>
          <p:cNvSpPr>
            <a:spLocks noGrp="1" noRot="1" noChangeAspect="1"/>
          </p:cNvSpPr>
          <p:nvPr>
            <p:ph type="sldImg" idx="2"/>
          </p:nvPr>
        </p:nvSpPr>
        <p:spPr>
          <a:xfrm>
            <a:off x="434975" y="1250950"/>
            <a:ext cx="5994400" cy="3371850"/>
          </a:xfrm>
          <a:prstGeom prst="rect">
            <a:avLst/>
          </a:prstGeom>
          <a:noFill/>
          <a:ln w="12700">
            <a:solidFill>
              <a:prstClr val="black"/>
            </a:solidFill>
          </a:ln>
        </p:spPr>
        <p:txBody>
          <a:bodyPr vert="horz" lIns="91851" tIns="45926" rIns="91851" bIns="45926" rtlCol="0" anchor="ctr"/>
          <a:lstStyle/>
          <a:p>
            <a:endParaRPr lang="de-DE"/>
          </a:p>
        </p:txBody>
      </p:sp>
      <p:sp>
        <p:nvSpPr>
          <p:cNvPr id="5" name="Notizenplatzhalter 4"/>
          <p:cNvSpPr>
            <a:spLocks noGrp="1"/>
          </p:cNvSpPr>
          <p:nvPr>
            <p:ph type="body" sz="quarter" idx="3"/>
          </p:nvPr>
        </p:nvSpPr>
        <p:spPr>
          <a:xfrm>
            <a:off x="686435" y="4810810"/>
            <a:ext cx="5491480" cy="3936117"/>
          </a:xfrm>
          <a:prstGeom prst="rect">
            <a:avLst/>
          </a:prstGeom>
        </p:spPr>
        <p:txBody>
          <a:bodyPr vert="horz" lIns="91851" tIns="45926" rIns="91851" bIns="45926"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94930"/>
            <a:ext cx="2974552" cy="501560"/>
          </a:xfrm>
          <a:prstGeom prst="rect">
            <a:avLst/>
          </a:prstGeom>
        </p:spPr>
        <p:txBody>
          <a:bodyPr vert="horz" lIns="91851" tIns="45926" rIns="91851" bIns="45926" rtlCol="0" anchor="b"/>
          <a:lstStyle>
            <a:lvl1pPr algn="l">
              <a:defRPr sz="1200"/>
            </a:lvl1pPr>
          </a:lstStyle>
          <a:p>
            <a:endParaRPr lang="de-DE"/>
          </a:p>
        </p:txBody>
      </p:sp>
      <p:sp>
        <p:nvSpPr>
          <p:cNvPr id="7" name="Foliennummernplatzhalter 6"/>
          <p:cNvSpPr>
            <a:spLocks noGrp="1"/>
          </p:cNvSpPr>
          <p:nvPr>
            <p:ph type="sldNum" sz="quarter" idx="5"/>
          </p:nvPr>
        </p:nvSpPr>
        <p:spPr>
          <a:xfrm>
            <a:off x="3888210" y="9494930"/>
            <a:ext cx="2974552" cy="501560"/>
          </a:xfrm>
          <a:prstGeom prst="rect">
            <a:avLst/>
          </a:prstGeom>
        </p:spPr>
        <p:txBody>
          <a:bodyPr vert="horz" lIns="91851" tIns="45926" rIns="91851" bIns="45926" rtlCol="0" anchor="b"/>
          <a:lstStyle>
            <a:lvl1pPr algn="r">
              <a:defRPr sz="1200"/>
            </a:lvl1pPr>
          </a:lstStyle>
          <a:p>
            <a:fld id="{B5F04192-F639-6B46-A3E0-2C44482CB662}" type="slidenum">
              <a:rPr lang="de-DE" smtClean="0"/>
              <a:t>‹#›</a:t>
            </a:fld>
            <a:endParaRPr lang="de-DE"/>
          </a:p>
        </p:txBody>
      </p:sp>
    </p:spTree>
    <p:extLst>
      <p:ext uri="{BB962C8B-B14F-4D97-AF65-F5344CB8AC3E}">
        <p14:creationId xmlns:p14="http://schemas.microsoft.com/office/powerpoint/2010/main" val="1024734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5F04192-F639-6B46-A3E0-2C44482CB662}" type="slidenum">
              <a:rPr lang="de-DE" smtClean="0"/>
              <a:t>8</a:t>
            </a:fld>
            <a:endParaRPr lang="de-DE"/>
          </a:p>
        </p:txBody>
      </p:sp>
    </p:spTree>
    <p:extLst>
      <p:ext uri="{BB962C8B-B14F-4D97-AF65-F5344CB8AC3E}">
        <p14:creationId xmlns:p14="http://schemas.microsoft.com/office/powerpoint/2010/main" val="3293038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fld id="{B5F04192-F639-6B46-A3E0-2C44482CB662}" type="slidenum">
              <a:rPr lang="de-DE" smtClean="0"/>
              <a:t>19</a:t>
            </a:fld>
            <a:endParaRPr lang="de-DE"/>
          </a:p>
        </p:txBody>
      </p:sp>
    </p:spTree>
    <p:extLst>
      <p:ext uri="{BB962C8B-B14F-4D97-AF65-F5344CB8AC3E}">
        <p14:creationId xmlns:p14="http://schemas.microsoft.com/office/powerpoint/2010/main" val="203752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Mastertitelformat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6D559A5F-021F-3948-AE4F-D52AD9DB27F6}" type="datetimeFigureOut">
              <a:rPr lang="de-DE" smtClean="0"/>
              <a:t>26.09.17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1178094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Platzhalter für vertikalen Text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D559A5F-021F-3948-AE4F-D52AD9DB27F6}" type="datetimeFigureOut">
              <a:rPr lang="de-DE" smtClean="0"/>
              <a:t>26.09.17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1752186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Mastertitelformat bearbeiten</a:t>
            </a:r>
            <a:endParaRPr lang="de-DE"/>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D559A5F-021F-3948-AE4F-D52AD9DB27F6}" type="datetimeFigureOut">
              <a:rPr lang="de-DE" smtClean="0"/>
              <a:t>26.09.17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55868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D559A5F-021F-3948-AE4F-D52AD9DB27F6}" type="datetimeFigureOut">
              <a:rPr lang="de-DE" smtClean="0"/>
              <a:t>26.09.17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436229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Mastertitelformat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6D559A5F-021F-3948-AE4F-D52AD9DB27F6}" type="datetimeFigureOut">
              <a:rPr lang="de-DE" smtClean="0"/>
              <a:t>26.09.17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199312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D559A5F-021F-3948-AE4F-D52AD9DB27F6}" type="datetimeFigureOut">
              <a:rPr lang="de-DE" smtClean="0"/>
              <a:t>26.09.17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192559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Mastertitelformat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D559A5F-021F-3948-AE4F-D52AD9DB27F6}" type="datetimeFigureOut">
              <a:rPr lang="de-DE" smtClean="0"/>
              <a:t>26.09.17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874990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6D559A5F-021F-3948-AE4F-D52AD9DB27F6}" type="datetimeFigureOut">
              <a:rPr lang="de-DE" smtClean="0"/>
              <a:t>26.09.17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4176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D559A5F-021F-3948-AE4F-D52AD9DB27F6}" type="datetimeFigureOut">
              <a:rPr lang="de-DE" smtClean="0"/>
              <a:t>26.09.17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146823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6D559A5F-021F-3948-AE4F-D52AD9DB27F6}" type="datetimeFigureOut">
              <a:rPr lang="de-DE" smtClean="0"/>
              <a:t>26.09.17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2055280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Mastertitelformat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Mastertextformat bearbeiten</a:t>
            </a:r>
          </a:p>
        </p:txBody>
      </p:sp>
      <p:sp>
        <p:nvSpPr>
          <p:cNvPr id="5" name="Datumsplatzhalter 4"/>
          <p:cNvSpPr>
            <a:spLocks noGrp="1"/>
          </p:cNvSpPr>
          <p:nvPr>
            <p:ph type="dt" sz="half" idx="10"/>
          </p:nvPr>
        </p:nvSpPr>
        <p:spPr/>
        <p:txBody>
          <a:bodyPr/>
          <a:lstStyle/>
          <a:p>
            <a:fld id="{6D559A5F-021F-3948-AE4F-D52AD9DB27F6}" type="datetimeFigureOut">
              <a:rPr lang="de-DE" smtClean="0"/>
              <a:t>26.09.17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FA79E5-DB81-BD43-A9CE-D86BD94A5119}" type="slidenum">
              <a:rPr lang="de-DE" smtClean="0"/>
              <a:t>‹#›</a:t>
            </a:fld>
            <a:endParaRPr lang="de-DE"/>
          </a:p>
        </p:txBody>
      </p:sp>
    </p:spTree>
    <p:extLst>
      <p:ext uri="{BB962C8B-B14F-4D97-AF65-F5344CB8AC3E}">
        <p14:creationId xmlns:p14="http://schemas.microsoft.com/office/powerpoint/2010/main" val="8289687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59A5F-021F-3948-AE4F-D52AD9DB27F6}" type="datetimeFigureOut">
              <a:rPr lang="de-DE" smtClean="0"/>
              <a:t>26.09.17</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A79E5-DB81-BD43-A9CE-D86BD94A5119}" type="slidenum">
              <a:rPr lang="de-DE" smtClean="0"/>
              <a:t>‹#›</a:t>
            </a:fld>
            <a:endParaRPr lang="de-DE"/>
          </a:p>
        </p:txBody>
      </p:sp>
    </p:spTree>
    <p:extLst>
      <p:ext uri="{BB962C8B-B14F-4D97-AF65-F5344CB8AC3E}">
        <p14:creationId xmlns:p14="http://schemas.microsoft.com/office/powerpoint/2010/main" val="834173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1761" y="181271"/>
            <a:ext cx="1635067" cy="1630258"/>
          </a:xfrm>
          <a:prstGeom prst="rect">
            <a:avLst/>
          </a:prstGeom>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2" y="325016"/>
            <a:ext cx="1381230" cy="1287797"/>
          </a:xfrm>
          <a:prstGeom prst="rect">
            <a:avLst/>
          </a:prstGeom>
        </p:spPr>
      </p:pic>
      <p:sp>
        <p:nvSpPr>
          <p:cNvPr id="10" name="Titel 1"/>
          <p:cNvSpPr txBox="1">
            <a:spLocks/>
          </p:cNvSpPr>
          <p:nvPr/>
        </p:nvSpPr>
        <p:spPr>
          <a:xfrm>
            <a:off x="1460938" y="118241"/>
            <a:ext cx="9144000" cy="1269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4000" dirty="0" err="1" smtClean="0"/>
              <a:t>District</a:t>
            </a:r>
            <a:r>
              <a:rPr lang="de-DE" sz="4000" dirty="0" smtClean="0"/>
              <a:t> Conference D2250 </a:t>
            </a:r>
            <a:r>
              <a:rPr lang="de-DE" sz="4400" dirty="0" smtClean="0"/>
              <a:t/>
            </a:r>
            <a:br>
              <a:rPr lang="de-DE" sz="4400" dirty="0" smtClean="0"/>
            </a:br>
            <a:r>
              <a:rPr lang="de-DE" sz="2400" dirty="0" smtClean="0"/>
              <a:t>at </a:t>
            </a:r>
            <a:r>
              <a:rPr lang="de-DE" sz="2400" dirty="0" err="1" smtClean="0"/>
              <a:t>Sola</a:t>
            </a:r>
            <a:r>
              <a:rPr lang="de-DE" sz="2400" dirty="0" smtClean="0"/>
              <a:t> Strand Hotel 22-24 September 2017</a:t>
            </a:r>
            <a:endParaRPr lang="de-DE" sz="2400" dirty="0"/>
          </a:p>
        </p:txBody>
      </p:sp>
      <p:sp>
        <p:nvSpPr>
          <p:cNvPr id="12" name="Untertitel 2"/>
          <p:cNvSpPr>
            <a:spLocks noGrp="1"/>
          </p:cNvSpPr>
          <p:nvPr>
            <p:ph type="subTitle" idx="1"/>
          </p:nvPr>
        </p:nvSpPr>
        <p:spPr>
          <a:xfrm>
            <a:off x="110359" y="1612813"/>
            <a:ext cx="12081641" cy="5245188"/>
          </a:xfrm>
        </p:spPr>
        <p:txBody>
          <a:bodyPr>
            <a:normAutofit fontScale="25000" lnSpcReduction="20000"/>
          </a:bodyPr>
          <a:lstStyle/>
          <a:p>
            <a:endParaRPr lang="en-GB" b="1" dirty="0" smtClean="0"/>
          </a:p>
          <a:p>
            <a:r>
              <a:rPr lang="en-GB" sz="12300" b="1" i="1" dirty="0" smtClean="0"/>
              <a:t>Greetings</a:t>
            </a:r>
          </a:p>
          <a:p>
            <a:r>
              <a:rPr lang="en-GB" sz="8000" b="1" i="1" dirty="0" smtClean="0"/>
              <a:t> </a:t>
            </a:r>
            <a:r>
              <a:rPr lang="en-GB" sz="11100" b="1" i="1" dirty="0" smtClean="0"/>
              <a:t>from The President of Rotary International</a:t>
            </a:r>
          </a:p>
          <a:p>
            <a:endParaRPr lang="en-GB" sz="3600" b="1" i="1" dirty="0" smtClean="0"/>
          </a:p>
          <a:p>
            <a:endParaRPr lang="en-GB" sz="3600" b="1" i="1" dirty="0"/>
          </a:p>
          <a:p>
            <a:pPr algn="l">
              <a:spcAft>
                <a:spcPts val="600"/>
              </a:spcAft>
            </a:pPr>
            <a:r>
              <a:rPr lang="en-GB" sz="6700" b="1" dirty="0" smtClean="0"/>
              <a:t>                           </a:t>
            </a:r>
            <a:r>
              <a:rPr lang="en-GB" sz="12800" b="1" dirty="0" smtClean="0"/>
              <a:t>Some </a:t>
            </a:r>
            <a:r>
              <a:rPr lang="en-GB" sz="12800" b="1" dirty="0"/>
              <a:t>of his </a:t>
            </a:r>
            <a:r>
              <a:rPr lang="en-GB" sz="12800" b="1" dirty="0" smtClean="0"/>
              <a:t>assignments and priorities</a:t>
            </a:r>
            <a:r>
              <a:rPr lang="en-GB" sz="3200" b="1" dirty="0" smtClean="0"/>
              <a:t/>
            </a:r>
            <a:br>
              <a:rPr lang="en-GB" sz="3200" b="1" dirty="0" smtClean="0"/>
            </a:br>
            <a:r>
              <a:rPr lang="en-GB" sz="3200" b="1" dirty="0" smtClean="0"/>
              <a:t>          </a:t>
            </a:r>
          </a:p>
          <a:p>
            <a:pPr algn="l">
              <a:lnSpc>
                <a:spcPts val="2100"/>
              </a:lnSpc>
              <a:spcAft>
                <a:spcPts val="600"/>
              </a:spcAft>
            </a:pPr>
            <a:r>
              <a:rPr lang="en-GB" sz="8600" b="1" dirty="0" smtClean="0"/>
              <a:t>                     </a:t>
            </a:r>
            <a:r>
              <a:rPr lang="en-GB" sz="9600" b="1" dirty="0" smtClean="0"/>
              <a:t>- </a:t>
            </a:r>
            <a:r>
              <a:rPr lang="en-GB" sz="8600" b="1" dirty="0" smtClean="0"/>
              <a:t>  </a:t>
            </a:r>
            <a:r>
              <a:rPr lang="en-GB" sz="9800" b="1" dirty="0" smtClean="0"/>
              <a:t>Engaging Young Leaders  +  Women in Rotary  +  Plant a tree</a:t>
            </a:r>
          </a:p>
          <a:p>
            <a:pPr algn="l">
              <a:lnSpc>
                <a:spcPts val="2300"/>
              </a:lnSpc>
            </a:pPr>
            <a:r>
              <a:rPr lang="en-GB" sz="9800" b="1" dirty="0" smtClean="0"/>
              <a:t>                   -  Issues and Aspects of Rotary</a:t>
            </a:r>
          </a:p>
          <a:p>
            <a:pPr algn="l">
              <a:lnSpc>
                <a:spcPts val="2000"/>
              </a:lnSpc>
              <a:spcBef>
                <a:spcPts val="1800"/>
              </a:spcBef>
            </a:pPr>
            <a:r>
              <a:rPr lang="en-GB" sz="9800" b="1" dirty="0"/>
              <a:t> </a:t>
            </a:r>
            <a:r>
              <a:rPr lang="en-GB" sz="9800" b="1" dirty="0" smtClean="0"/>
              <a:t>                  -  RI Motto 2017/18</a:t>
            </a:r>
          </a:p>
          <a:p>
            <a:pPr algn="l"/>
            <a:r>
              <a:rPr lang="en-GB" sz="8600" b="1" dirty="0" smtClean="0"/>
              <a:t> </a:t>
            </a:r>
          </a:p>
          <a:p>
            <a:pPr algn="l"/>
            <a:endParaRPr lang="en-GB" sz="8600" b="1" dirty="0" smtClean="0"/>
          </a:p>
          <a:p>
            <a:r>
              <a:rPr lang="en-GB" sz="8000" b="1" i="1" dirty="0" smtClean="0"/>
              <a:t>PDG Robert Zinser, Representative of RI President Ian H.S. </a:t>
            </a:r>
            <a:r>
              <a:rPr lang="en-GB" sz="8000" b="1" i="1" dirty="0" err="1" smtClean="0"/>
              <a:t>Riseley</a:t>
            </a:r>
            <a:r>
              <a:rPr lang="en-GB" sz="8000" b="1" i="1" dirty="0" smtClean="0"/>
              <a:t> </a:t>
            </a:r>
          </a:p>
          <a:p>
            <a:r>
              <a:rPr lang="en-GB" sz="8000" b="1" i="1" dirty="0" smtClean="0"/>
              <a:t>CEO - Rotarian Action Group for Population &amp; Development</a:t>
            </a:r>
          </a:p>
        </p:txBody>
      </p:sp>
    </p:spTree>
    <p:extLst>
      <p:ext uri="{BB962C8B-B14F-4D97-AF65-F5344CB8AC3E}">
        <p14:creationId xmlns:p14="http://schemas.microsoft.com/office/powerpoint/2010/main" val="9836006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44333"/>
            <a:ext cx="10515600" cy="1325563"/>
          </a:xfrm>
        </p:spPr>
        <p:txBody>
          <a:bodyPr/>
          <a:lstStyle/>
          <a:p>
            <a:r>
              <a:rPr lang="en-GB" dirty="0" smtClean="0"/>
              <a:t>Obstetric Quality Assurance (OQA) </a:t>
            </a:r>
            <a:br>
              <a:rPr lang="en-GB" dirty="0" smtClean="0"/>
            </a:br>
            <a:r>
              <a:rPr lang="en-GB" dirty="0" smtClean="0"/>
              <a:t>a model project developed by RFPD</a:t>
            </a:r>
            <a:endParaRPr lang="en-GB" dirty="0"/>
          </a:p>
        </p:txBody>
      </p:sp>
      <p:sp>
        <p:nvSpPr>
          <p:cNvPr id="3" name="Inhaltsplatzhalter 2"/>
          <p:cNvSpPr>
            <a:spLocks noGrp="1"/>
          </p:cNvSpPr>
          <p:nvPr>
            <p:ph idx="1"/>
          </p:nvPr>
        </p:nvSpPr>
        <p:spPr>
          <a:xfrm>
            <a:off x="7183415" y="1901592"/>
            <a:ext cx="5008585" cy="4288304"/>
          </a:xfrm>
        </p:spPr>
        <p:txBody>
          <a:bodyPr>
            <a:normAutofit fontScale="850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u="sng" dirty="0" smtClean="0"/>
              <a:t>Overall goal:</a:t>
            </a:r>
          </a:p>
          <a:p>
            <a:pPr marL="0" marR="0" lvl="0" indent="0" defTabSz="914400" eaLnBrk="1" fontAlgn="auto" latinLnBrk="0" hangingPunct="1">
              <a:lnSpc>
                <a:spcPct val="100000"/>
              </a:lnSpc>
              <a:spcBef>
                <a:spcPts val="0"/>
              </a:spcBef>
              <a:spcAft>
                <a:spcPts val="0"/>
              </a:spcAft>
              <a:buClrTx/>
              <a:buSzTx/>
              <a:buFontTx/>
              <a:buNone/>
              <a:tabLst/>
              <a:defRPr/>
            </a:pPr>
            <a:r>
              <a:rPr lang="en-GB" dirty="0" smtClean="0"/>
              <a:t>Introduction of OQA</a:t>
            </a:r>
          </a:p>
          <a:p>
            <a:pPr marL="0" marR="0" lvl="0" indent="0" defTabSz="914400" eaLnBrk="1" fontAlgn="auto" latinLnBrk="0" hangingPunct="1">
              <a:lnSpc>
                <a:spcPct val="100000"/>
              </a:lnSpc>
              <a:spcBef>
                <a:spcPts val="0"/>
              </a:spcBef>
              <a:spcAft>
                <a:spcPts val="0"/>
              </a:spcAft>
              <a:buClrTx/>
              <a:buSzTx/>
              <a:buFontTx/>
              <a:buNone/>
              <a:tabLst/>
              <a:defRPr/>
            </a:pPr>
            <a:endParaRPr lang="en-GB" b="1" dirty="0" smtClean="0"/>
          </a:p>
          <a:p>
            <a:pPr marL="0" marR="0" lvl="0" indent="0" defTabSz="914400" eaLnBrk="1" fontAlgn="auto" latinLnBrk="0" hangingPunct="1">
              <a:lnSpc>
                <a:spcPct val="100000"/>
              </a:lnSpc>
              <a:spcBef>
                <a:spcPts val="0"/>
              </a:spcBef>
              <a:spcAft>
                <a:spcPts val="0"/>
              </a:spcAft>
              <a:buClrTx/>
              <a:buSzTx/>
              <a:buFontTx/>
              <a:buNone/>
              <a:tabLst/>
              <a:defRPr/>
            </a:pPr>
            <a:r>
              <a:rPr lang="en-GB" b="1" u="sng" dirty="0" smtClean="0"/>
              <a:t>Accomplished goals:</a:t>
            </a:r>
          </a:p>
          <a:p>
            <a:pPr marL="0" indent="0">
              <a:buNone/>
            </a:pPr>
            <a:r>
              <a:rPr lang="en-GB" dirty="0" smtClean="0"/>
              <a:t>2013 - 2015 in </a:t>
            </a:r>
            <a:r>
              <a:rPr lang="en-GB" dirty="0"/>
              <a:t>10 hospitals in 2 states</a:t>
            </a:r>
          </a:p>
          <a:p>
            <a:pPr marL="0" indent="0">
              <a:buNone/>
            </a:pPr>
            <a:r>
              <a:rPr lang="en-GB" dirty="0" smtClean="0"/>
              <a:t>Reduction </a:t>
            </a:r>
            <a:r>
              <a:rPr lang="en-GB" dirty="0"/>
              <a:t>of Maternal Mortality by 60% and </a:t>
            </a:r>
            <a:r>
              <a:rPr lang="en-GB" dirty="0" smtClean="0"/>
              <a:t>infant mortality </a:t>
            </a:r>
            <a:r>
              <a:rPr lang="en-GB" dirty="0"/>
              <a:t>by 15 </a:t>
            </a:r>
            <a:r>
              <a:rPr lang="en-GB" dirty="0" smtClean="0"/>
              <a:t>%</a:t>
            </a:r>
          </a:p>
          <a:p>
            <a:pPr marL="0" marR="0" lvl="0" indent="0" defTabSz="914400" eaLnBrk="1" fontAlgn="auto" latinLnBrk="0" hangingPunct="1">
              <a:lnSpc>
                <a:spcPct val="100000"/>
              </a:lnSpc>
              <a:spcBef>
                <a:spcPts val="0"/>
              </a:spcBef>
              <a:spcAft>
                <a:spcPts val="0"/>
              </a:spcAft>
              <a:buClrTx/>
              <a:buSzTx/>
              <a:buFontTx/>
              <a:buNone/>
              <a:tabLst/>
              <a:defRPr/>
            </a:pPr>
            <a:endParaRPr lang="en-GB" dirty="0" smtClean="0"/>
          </a:p>
          <a:p>
            <a:pPr marL="0" marR="0" lvl="0" indent="0" defTabSz="914400" eaLnBrk="1" fontAlgn="auto" latinLnBrk="0" hangingPunct="1">
              <a:lnSpc>
                <a:spcPct val="100000"/>
              </a:lnSpc>
              <a:spcBef>
                <a:spcPts val="0"/>
              </a:spcBef>
              <a:spcAft>
                <a:spcPts val="0"/>
              </a:spcAft>
              <a:buClrTx/>
              <a:buSzTx/>
              <a:buFontTx/>
              <a:buNone/>
              <a:tabLst/>
              <a:defRPr/>
            </a:pPr>
            <a:r>
              <a:rPr lang="en-GB" b="1" u="sng" dirty="0" smtClean="0"/>
              <a:t>Current status:</a:t>
            </a:r>
          </a:p>
          <a:p>
            <a:pPr marL="0" marR="0" lvl="0" indent="0" defTabSz="914400" eaLnBrk="1" fontAlgn="auto" latinLnBrk="0" hangingPunct="1">
              <a:lnSpc>
                <a:spcPct val="100000"/>
              </a:lnSpc>
              <a:spcBef>
                <a:spcPts val="0"/>
              </a:spcBef>
              <a:spcAft>
                <a:spcPts val="0"/>
              </a:spcAft>
              <a:buClrTx/>
              <a:buSzTx/>
              <a:buFontTx/>
              <a:buNone/>
              <a:tabLst/>
              <a:defRPr/>
            </a:pPr>
            <a:r>
              <a:rPr lang="en-GB" dirty="0" smtClean="0"/>
              <a:t>2016 - 2018</a:t>
            </a:r>
            <a:br>
              <a:rPr lang="en-GB" dirty="0" smtClean="0"/>
            </a:br>
            <a:r>
              <a:rPr lang="en-GB" dirty="0" smtClean="0"/>
              <a:t>Expansion to </a:t>
            </a:r>
            <a:r>
              <a:rPr lang="en-GB" b="1" dirty="0" smtClean="0"/>
              <a:t>65 </a:t>
            </a:r>
            <a:r>
              <a:rPr lang="en-GB" dirty="0" smtClean="0"/>
              <a:t>Hospitals in </a:t>
            </a:r>
            <a:r>
              <a:rPr lang="en-GB" b="1" dirty="0" smtClean="0"/>
              <a:t>8</a:t>
            </a:r>
            <a:r>
              <a:rPr lang="en-GB" dirty="0" smtClean="0"/>
              <a:t> States </a:t>
            </a:r>
          </a:p>
          <a:p>
            <a:pPr marL="0" marR="0" lvl="0" indent="0" defTabSz="914400" eaLnBrk="1" fontAlgn="auto" latinLnBrk="0" hangingPunct="1">
              <a:lnSpc>
                <a:spcPct val="100000"/>
              </a:lnSpc>
              <a:spcBef>
                <a:spcPts val="0"/>
              </a:spcBef>
              <a:spcAft>
                <a:spcPts val="0"/>
              </a:spcAft>
              <a:buClrTx/>
              <a:buSzTx/>
              <a:buFontTx/>
              <a:buNone/>
              <a:tabLst/>
              <a:defRPr/>
            </a:pPr>
            <a:endParaRPr lang="en-GB" u="sng" dirty="0"/>
          </a:p>
        </p:txBody>
      </p:sp>
      <p:graphicFrame>
        <p:nvGraphicFramePr>
          <p:cNvPr id="4" name="Inhaltsplatzhalter 3"/>
          <p:cNvGraphicFramePr>
            <a:graphicFrameLocks/>
          </p:cNvGraphicFramePr>
          <p:nvPr>
            <p:extLst>
              <p:ext uri="{D42A27DB-BD31-4B8C-83A1-F6EECF244321}">
                <p14:modId xmlns:p14="http://schemas.microsoft.com/office/powerpoint/2010/main" val="1200902411"/>
              </p:ext>
            </p:extLst>
          </p:nvPr>
        </p:nvGraphicFramePr>
        <p:xfrm>
          <a:off x="251519" y="1690688"/>
          <a:ext cx="4194975" cy="4710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p:cNvSpPr txBox="1"/>
          <p:nvPr/>
        </p:nvSpPr>
        <p:spPr>
          <a:xfrm>
            <a:off x="3404556" y="1695826"/>
            <a:ext cx="2539043" cy="646331"/>
          </a:xfrm>
          <a:prstGeom prst="rect">
            <a:avLst/>
          </a:prstGeom>
          <a:noFill/>
        </p:spPr>
        <p:txBody>
          <a:bodyPr wrap="square" rtlCol="0">
            <a:spAutoFit/>
          </a:bodyPr>
          <a:lstStyle/>
          <a:p>
            <a:r>
              <a:rPr lang="en-GB" b="1" dirty="0" smtClean="0"/>
              <a:t>Improving Equipment and Hygiene</a:t>
            </a:r>
            <a:endParaRPr lang="en-GB" b="1" dirty="0"/>
          </a:p>
        </p:txBody>
      </p:sp>
      <p:sp>
        <p:nvSpPr>
          <p:cNvPr id="6" name="Textfeld 5"/>
          <p:cNvSpPr txBox="1"/>
          <p:nvPr/>
        </p:nvSpPr>
        <p:spPr>
          <a:xfrm>
            <a:off x="4703782" y="3608818"/>
            <a:ext cx="2479634" cy="646331"/>
          </a:xfrm>
          <a:prstGeom prst="rect">
            <a:avLst/>
          </a:prstGeom>
          <a:noFill/>
        </p:spPr>
        <p:txBody>
          <a:bodyPr wrap="square" rtlCol="0">
            <a:spAutoFit/>
          </a:bodyPr>
          <a:lstStyle/>
          <a:p>
            <a:r>
              <a:rPr lang="en-GB" b="1" dirty="0" smtClean="0"/>
              <a:t>Reducing Maternal and Infant Mortality</a:t>
            </a:r>
            <a:endParaRPr lang="en-GB" b="1" dirty="0"/>
          </a:p>
        </p:txBody>
      </p:sp>
      <p:sp>
        <p:nvSpPr>
          <p:cNvPr id="8" name="Textfeld 7"/>
          <p:cNvSpPr txBox="1"/>
          <p:nvPr/>
        </p:nvSpPr>
        <p:spPr>
          <a:xfrm>
            <a:off x="251520" y="5549705"/>
            <a:ext cx="1701972" cy="923330"/>
          </a:xfrm>
          <a:prstGeom prst="rect">
            <a:avLst/>
          </a:prstGeom>
          <a:noFill/>
        </p:spPr>
        <p:txBody>
          <a:bodyPr wrap="square" rtlCol="0">
            <a:spAutoFit/>
          </a:bodyPr>
          <a:lstStyle/>
          <a:p>
            <a:r>
              <a:rPr lang="en-GB" b="1" dirty="0" smtClean="0"/>
              <a:t>Knowhow Transfer and Training </a:t>
            </a:r>
            <a:endParaRPr lang="en-GB" b="1" dirty="0"/>
          </a:p>
        </p:txBody>
      </p:sp>
      <p:cxnSp>
        <p:nvCxnSpPr>
          <p:cNvPr id="10" name="Gerade Verbindung mit Pfeil 9"/>
          <p:cNvCxnSpPr/>
          <p:nvPr/>
        </p:nvCxnSpPr>
        <p:spPr>
          <a:xfrm flipH="1">
            <a:off x="3308466" y="2354080"/>
            <a:ext cx="490451" cy="465513"/>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a:off x="4915269" y="4322618"/>
            <a:ext cx="654258" cy="188639"/>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838200" y="4713316"/>
            <a:ext cx="450273" cy="836390"/>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1084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            Digitalisation and Sustainability</a:t>
            </a:r>
            <a:endParaRPr lang="en-GB" dirty="0"/>
          </a:p>
        </p:txBody>
      </p:sp>
      <p:pic>
        <p:nvPicPr>
          <p:cNvPr id="4" name="Inhaltsplatzhalt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rot="5400000">
            <a:off x="427457" y="2814498"/>
            <a:ext cx="4352925" cy="2897693"/>
          </a:xfr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089" y="2434545"/>
            <a:ext cx="5494457" cy="3657600"/>
          </a:xfrm>
          <a:prstGeom prst="rect">
            <a:avLst/>
          </a:prstGeom>
        </p:spPr>
      </p:pic>
      <p:sp>
        <p:nvSpPr>
          <p:cNvPr id="6" name="Textfeld 5"/>
          <p:cNvSpPr txBox="1"/>
          <p:nvPr/>
        </p:nvSpPr>
        <p:spPr>
          <a:xfrm>
            <a:off x="1480051" y="1570277"/>
            <a:ext cx="2247731" cy="461665"/>
          </a:xfrm>
          <a:prstGeom prst="rect">
            <a:avLst/>
          </a:prstGeom>
          <a:noFill/>
        </p:spPr>
        <p:txBody>
          <a:bodyPr wrap="none" rtlCol="0">
            <a:spAutoFit/>
          </a:bodyPr>
          <a:lstStyle/>
          <a:p>
            <a:r>
              <a:rPr lang="en-GB" sz="2400" b="1" dirty="0" smtClean="0"/>
              <a:t>Current Method</a:t>
            </a:r>
            <a:endParaRPr lang="en-GB" sz="2400" b="1" dirty="0"/>
          </a:p>
        </p:txBody>
      </p:sp>
      <p:sp>
        <p:nvSpPr>
          <p:cNvPr id="7" name="Textfeld 6"/>
          <p:cNvSpPr txBox="1"/>
          <p:nvPr/>
        </p:nvSpPr>
        <p:spPr>
          <a:xfrm>
            <a:off x="7341379" y="1566535"/>
            <a:ext cx="1864741" cy="461665"/>
          </a:xfrm>
          <a:prstGeom prst="rect">
            <a:avLst/>
          </a:prstGeom>
          <a:noFill/>
        </p:spPr>
        <p:txBody>
          <a:bodyPr wrap="none" rtlCol="0">
            <a:spAutoFit/>
          </a:bodyPr>
          <a:lstStyle/>
          <a:p>
            <a:r>
              <a:rPr lang="en-GB" sz="2400" b="1" dirty="0" smtClean="0"/>
              <a:t>New Method</a:t>
            </a:r>
            <a:endParaRPr lang="en-GB" sz="2400" b="1" dirty="0"/>
          </a:p>
        </p:txBody>
      </p:sp>
    </p:spTree>
    <p:extLst>
      <p:ext uri="{BB962C8B-B14F-4D97-AF65-F5344CB8AC3E}">
        <p14:creationId xmlns:p14="http://schemas.microsoft.com/office/powerpoint/2010/main" val="14260203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65125"/>
            <a:ext cx="10744200" cy="819241"/>
          </a:xfrm>
        </p:spPr>
        <p:txBody>
          <a:bodyPr>
            <a:normAutofit/>
          </a:bodyPr>
          <a:lstStyle/>
          <a:p>
            <a:pPr algn="ctr"/>
            <a:r>
              <a:rPr lang="en-GB" dirty="0" smtClean="0"/>
              <a:t>Population Growth - Family Planning</a:t>
            </a:r>
            <a:endParaRPr lang="en-GB" dirty="0"/>
          </a:p>
        </p:txBody>
      </p:sp>
      <p:sp>
        <p:nvSpPr>
          <p:cNvPr id="3" name="Inhaltsplatzhalter 2"/>
          <p:cNvSpPr>
            <a:spLocks noGrp="1"/>
          </p:cNvSpPr>
          <p:nvPr>
            <p:ph idx="1"/>
          </p:nvPr>
        </p:nvSpPr>
        <p:spPr>
          <a:xfrm>
            <a:off x="386783" y="1898469"/>
            <a:ext cx="10886089" cy="4667793"/>
          </a:xfrm>
        </p:spPr>
        <p:txBody>
          <a:bodyPr>
            <a:normAutofit fontScale="92500"/>
          </a:bodyPr>
          <a:lstStyle/>
          <a:p>
            <a:pPr marL="0" indent="0">
              <a:lnSpc>
                <a:spcPts val="130"/>
              </a:lnSpc>
              <a:buNone/>
            </a:pPr>
            <a:r>
              <a:rPr lang="en-GB" dirty="0" smtClean="0"/>
              <a:t>RFPD’s Mission since its establishment 20 years ago:</a:t>
            </a:r>
          </a:p>
          <a:p>
            <a:pPr marL="0" indent="0">
              <a:lnSpc>
                <a:spcPts val="130"/>
              </a:lnSpc>
              <a:buNone/>
            </a:pPr>
            <a:endParaRPr lang="en-GB" dirty="0" smtClean="0"/>
          </a:p>
          <a:p>
            <a:pPr>
              <a:lnSpc>
                <a:spcPts val="3500"/>
              </a:lnSpc>
            </a:pPr>
            <a:r>
              <a:rPr lang="en-GB" dirty="0" smtClean="0"/>
              <a:t>Family Planning supports the rights of women and girls to decide for themselves – whether, when and how many children they want to have </a:t>
            </a:r>
          </a:p>
          <a:p>
            <a:pPr>
              <a:lnSpc>
                <a:spcPts val="3500"/>
              </a:lnSpc>
              <a:spcAft>
                <a:spcPts val="1800"/>
              </a:spcAft>
            </a:pPr>
            <a:r>
              <a:rPr lang="en-GB" dirty="0"/>
              <a:t>A</a:t>
            </a:r>
            <a:r>
              <a:rPr lang="en-GB" dirty="0" smtClean="0"/>
              <a:t>n estimated 214 Mio. women and girls worldwide have an unmet need for modern contraception</a:t>
            </a:r>
          </a:p>
          <a:p>
            <a:pPr marL="0" indent="0">
              <a:buNone/>
            </a:pPr>
            <a:r>
              <a:rPr lang="en-GB" b="1" dirty="0" smtClean="0"/>
              <a:t>It’s time to take action!</a:t>
            </a:r>
          </a:p>
          <a:p>
            <a:r>
              <a:rPr lang="en-GB" dirty="0" smtClean="0"/>
              <a:t>Improve </a:t>
            </a:r>
            <a:r>
              <a:rPr lang="en-GB" dirty="0"/>
              <a:t>the access to Family </a:t>
            </a:r>
            <a:r>
              <a:rPr lang="en-GB" dirty="0" smtClean="0"/>
              <a:t>Planning </a:t>
            </a:r>
            <a:r>
              <a:rPr lang="en-GB" dirty="0"/>
              <a:t>S</a:t>
            </a:r>
            <a:r>
              <a:rPr lang="en-GB" dirty="0" smtClean="0"/>
              <a:t>ervices (especially for adolescents)</a:t>
            </a:r>
          </a:p>
          <a:p>
            <a:r>
              <a:rPr lang="en-GB" dirty="0" smtClean="0"/>
              <a:t>Activate the youth potential </a:t>
            </a:r>
            <a:r>
              <a:rPr lang="en-GB" dirty="0" smtClean="0">
                <a:sym typeface="Wingdings"/>
              </a:rPr>
              <a:t> start harnessing the demographic dividend </a:t>
            </a:r>
          </a:p>
          <a:p>
            <a:r>
              <a:rPr lang="en-GB" dirty="0"/>
              <a:t>Empower women (better </a:t>
            </a:r>
            <a:r>
              <a:rPr lang="en-GB" dirty="0" smtClean="0"/>
              <a:t>health care, </a:t>
            </a:r>
            <a:r>
              <a:rPr lang="en-GB" dirty="0"/>
              <a:t>quality </a:t>
            </a:r>
            <a:r>
              <a:rPr lang="en-GB" dirty="0" smtClean="0"/>
              <a:t>education, more income)</a:t>
            </a:r>
            <a:endParaRPr lang="en-GB" dirty="0"/>
          </a:p>
          <a:p>
            <a:endParaRPr lang="en-GB" dirty="0"/>
          </a:p>
          <a:p>
            <a:endParaRPr lang="en-GB" dirty="0" smtClean="0"/>
          </a:p>
          <a:p>
            <a:endParaRPr lang="en-GB" b="1" dirty="0" smtClean="0"/>
          </a:p>
        </p:txBody>
      </p:sp>
    </p:spTree>
    <p:extLst>
      <p:ext uri="{BB962C8B-B14F-4D97-AF65-F5344CB8AC3E}">
        <p14:creationId xmlns:p14="http://schemas.microsoft.com/office/powerpoint/2010/main" val="3990767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Harnessing the Demographic Dividend</a:t>
            </a:r>
            <a:endParaRPr lang="en-GB" dirty="0"/>
          </a:p>
        </p:txBody>
      </p:sp>
      <p:sp>
        <p:nvSpPr>
          <p:cNvPr id="3" name="Inhaltsplatzhalter 2"/>
          <p:cNvSpPr>
            <a:spLocks noGrp="1"/>
          </p:cNvSpPr>
          <p:nvPr>
            <p:ph idx="1"/>
          </p:nvPr>
        </p:nvSpPr>
        <p:spPr>
          <a:xfrm>
            <a:off x="296978" y="1825624"/>
            <a:ext cx="6480340" cy="4351338"/>
          </a:xfrm>
        </p:spPr>
        <p:txBody>
          <a:bodyPr/>
          <a:lstStyle/>
          <a:p>
            <a:r>
              <a:rPr lang="en-GB" dirty="0" smtClean="0"/>
              <a:t>G 20 </a:t>
            </a:r>
            <a:r>
              <a:rPr lang="mr-IN" dirty="0" smtClean="0"/>
              <a:t>–</a:t>
            </a:r>
            <a:r>
              <a:rPr lang="en-GB" dirty="0" smtClean="0"/>
              <a:t> Investment Partnership</a:t>
            </a:r>
          </a:p>
          <a:p>
            <a:pPr>
              <a:spcAft>
                <a:spcPts val="1800"/>
              </a:spcAft>
            </a:pPr>
            <a:r>
              <a:rPr lang="en-GB" dirty="0" smtClean="0"/>
              <a:t>Summit African Union and EU Nov. 2017</a:t>
            </a:r>
            <a:endParaRPr lang="en-GB" dirty="0"/>
          </a:p>
          <a:p>
            <a:pPr marL="0" indent="0">
              <a:buNone/>
            </a:pPr>
            <a:r>
              <a:rPr lang="en-GB" u="sng" dirty="0" smtClean="0"/>
              <a:t>Precondition: </a:t>
            </a:r>
          </a:p>
          <a:p>
            <a:r>
              <a:rPr lang="en-GB" b="1" dirty="0" smtClean="0"/>
              <a:t>Investments </a:t>
            </a:r>
            <a:r>
              <a:rPr lang="mr-IN" dirty="0" smtClean="0"/>
              <a:t>–</a:t>
            </a:r>
            <a:r>
              <a:rPr lang="en-GB" dirty="0" smtClean="0"/>
              <a:t> Marshall Plan with Africa</a:t>
            </a:r>
          </a:p>
          <a:p>
            <a:r>
              <a:rPr lang="en-GB" b="1" dirty="0"/>
              <a:t>D</a:t>
            </a:r>
            <a:r>
              <a:rPr lang="en-GB" b="1" dirty="0" smtClean="0"/>
              <a:t>ual Education </a:t>
            </a:r>
            <a:r>
              <a:rPr lang="mr-IN" dirty="0" smtClean="0"/>
              <a:t>–</a:t>
            </a:r>
            <a:r>
              <a:rPr lang="en-GB" dirty="0" smtClean="0"/>
              <a:t> supported by Rotary </a:t>
            </a:r>
          </a:p>
          <a:p>
            <a:r>
              <a:rPr lang="en-GB" b="1" dirty="0" smtClean="0"/>
              <a:t>Family Planning </a:t>
            </a:r>
            <a:r>
              <a:rPr lang="mr-IN" dirty="0" smtClean="0"/>
              <a:t>–</a:t>
            </a:r>
            <a:r>
              <a:rPr lang="en-GB" dirty="0" smtClean="0"/>
              <a:t> supported by RFPD</a:t>
            </a:r>
          </a:p>
          <a:p>
            <a:pPr marL="0" indent="0">
              <a:buNone/>
            </a:pPr>
            <a:endParaRPr lang="en-GB" u="sng" dirty="0" smtClean="0"/>
          </a:p>
          <a:p>
            <a:pPr marL="0" indent="0">
              <a:buNone/>
            </a:pPr>
            <a:endParaRPr lang="en-GB" dirty="0" smtClean="0"/>
          </a:p>
        </p:txBody>
      </p:sp>
      <p:pic>
        <p:nvPicPr>
          <p:cNvPr id="5" name="Grafik 3" descr="Demographic Dividend.jpg"/>
          <p:cNvPicPr>
            <a:picLocks noChangeAspect="1"/>
          </p:cNvPicPr>
          <p:nvPr/>
        </p:nvPicPr>
        <p:blipFill>
          <a:blip r:embed="rId2" cstate="print"/>
          <a:stretch>
            <a:fillRect/>
          </a:stretch>
        </p:blipFill>
        <p:spPr>
          <a:xfrm>
            <a:off x="6483927" y="2115671"/>
            <a:ext cx="5563019" cy="3461610"/>
          </a:xfrm>
          <a:prstGeom prst="rect">
            <a:avLst/>
          </a:prstGeom>
        </p:spPr>
      </p:pic>
    </p:spTree>
    <p:extLst>
      <p:ext uri="{BB962C8B-B14F-4D97-AF65-F5344CB8AC3E}">
        <p14:creationId xmlns:p14="http://schemas.microsoft.com/office/powerpoint/2010/main" val="20999142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Strengthening National Health Systems</a:t>
            </a:r>
            <a:br>
              <a:rPr lang="en-GB" dirty="0" smtClean="0"/>
            </a:br>
            <a:r>
              <a:rPr lang="en-GB" dirty="0" smtClean="0"/>
              <a:t>- </a:t>
            </a:r>
            <a:r>
              <a:rPr lang="en-GB" sz="3200" dirty="0" smtClean="0"/>
              <a:t>to bring about and sustain Human Dignity</a:t>
            </a:r>
            <a:endParaRPr lang="en-GB" sz="3200" dirty="0"/>
          </a:p>
        </p:txBody>
      </p:sp>
      <p:sp>
        <p:nvSpPr>
          <p:cNvPr id="3" name="Inhaltsplatzhalter 2"/>
          <p:cNvSpPr>
            <a:spLocks noGrp="1"/>
          </p:cNvSpPr>
          <p:nvPr>
            <p:ph idx="1"/>
          </p:nvPr>
        </p:nvSpPr>
        <p:spPr>
          <a:xfrm>
            <a:off x="130629" y="2002971"/>
            <a:ext cx="11974285" cy="4363178"/>
          </a:xfrm>
        </p:spPr>
        <p:txBody>
          <a:bodyPr>
            <a:noAutofit/>
          </a:bodyPr>
          <a:lstStyle/>
          <a:p>
            <a:pPr marL="339725" lvl="0" indent="-225425" defTabSz="457200">
              <a:lnSpc>
                <a:spcPts val="3500"/>
              </a:lnSpc>
              <a:spcBef>
                <a:spcPct val="20000"/>
              </a:spcBef>
              <a:spcAft>
                <a:spcPts val="900"/>
              </a:spcAft>
              <a:buClr>
                <a:schemeClr val="tx1"/>
              </a:buClr>
              <a:buSzPct val="125000"/>
              <a:buFont typeface="Wingdings" charset="2"/>
              <a:buChar char="§"/>
              <a:defRPr/>
            </a:pPr>
            <a:r>
              <a:rPr lang="en-US" sz="2400" dirty="0" smtClean="0">
                <a:latin typeface="Arial" panose="020B0604020202020204" pitchFamily="34" charset="0"/>
                <a:cs typeface="Arial" panose="020B0604020202020204" pitchFamily="34" charset="0"/>
              </a:rPr>
              <a:t>Rotary project </a:t>
            </a:r>
            <a:r>
              <a:rPr lang="en-US" sz="2400" b="1" dirty="0" smtClean="0">
                <a:latin typeface="Arial" panose="020B0604020202020204" pitchFamily="34" charset="0"/>
                <a:cs typeface="Arial" panose="020B0604020202020204" pitchFamily="34" charset="0"/>
              </a:rPr>
              <a:t>part of the </a:t>
            </a:r>
            <a:r>
              <a:rPr lang="en-US" sz="2400" b="1" u="sng" dirty="0" smtClean="0">
                <a:latin typeface="Arial" panose="020B0604020202020204" pitchFamily="34" charset="0"/>
                <a:cs typeface="Arial" panose="020B0604020202020204" pitchFamily="34" charset="0"/>
              </a:rPr>
              <a:t>Nigerian Health System</a:t>
            </a:r>
            <a:r>
              <a:rPr lang="en-US" sz="2400" u="sng" dirty="0" smtClean="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(“Sustainability of Sustainability”)</a:t>
            </a:r>
          </a:p>
          <a:p>
            <a:pPr marL="339725" lvl="0" indent="-225425" defTabSz="457200">
              <a:lnSpc>
                <a:spcPts val="3500"/>
              </a:lnSpc>
              <a:spcBef>
                <a:spcPct val="20000"/>
              </a:spcBef>
              <a:spcAft>
                <a:spcPts val="900"/>
              </a:spcAft>
              <a:buClr>
                <a:schemeClr val="tx1"/>
              </a:buClr>
              <a:buSzPct val="125000"/>
              <a:buFont typeface="Wingdings" charset="2"/>
              <a:buChar char="§"/>
              <a:defRPr/>
            </a:pPr>
            <a:r>
              <a:rPr lang="en-US" sz="2400" b="1" u="sng" dirty="0" smtClean="0">
                <a:latin typeface="Arial" panose="020B0604020202020204" pitchFamily="34" charset="0"/>
                <a:cs typeface="Arial" panose="020B0604020202020204" pitchFamily="34" charset="0"/>
              </a:rPr>
              <a:t>Capacity building</a:t>
            </a:r>
            <a:r>
              <a:rPr lang="en-US" sz="2400" u="sng"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by knowledge transfer</a:t>
            </a:r>
          </a:p>
          <a:p>
            <a:pPr marL="339725" lvl="0" indent="-225425" defTabSz="457200">
              <a:lnSpc>
                <a:spcPts val="3500"/>
              </a:lnSpc>
              <a:spcBef>
                <a:spcPct val="20000"/>
              </a:spcBef>
              <a:spcAft>
                <a:spcPts val="900"/>
              </a:spcAft>
              <a:buClr>
                <a:schemeClr val="tx1"/>
              </a:buClr>
              <a:buSzPct val="125000"/>
              <a:buFont typeface="Wingdings" charset="2"/>
              <a:buChar char="§"/>
              <a:defRPr/>
            </a:pPr>
            <a:r>
              <a:rPr lang="en-US" sz="2400" dirty="0" smtClean="0">
                <a:latin typeface="Arial" panose="020B0604020202020204" pitchFamily="34" charset="0"/>
                <a:cs typeface="Arial" panose="020B0604020202020204" pitchFamily="34" charset="0"/>
              </a:rPr>
              <a:t>Extending </a:t>
            </a:r>
            <a:r>
              <a:rPr lang="en-US" sz="2400" dirty="0">
                <a:latin typeface="Arial" panose="020B0604020202020204" pitchFamily="34" charset="0"/>
                <a:cs typeface="Arial" panose="020B0604020202020204" pitchFamily="34" charset="0"/>
              </a:rPr>
              <a:t>access to </a:t>
            </a:r>
            <a:r>
              <a:rPr lang="en-US" sz="2400" b="1" u="sng" dirty="0">
                <a:latin typeface="Arial" panose="020B0604020202020204" pitchFamily="34" charset="0"/>
                <a:cs typeface="Arial" panose="020B0604020202020204" pitchFamily="34" charset="0"/>
              </a:rPr>
              <a:t>professional Family Planning services</a:t>
            </a:r>
          </a:p>
          <a:p>
            <a:pPr marL="339725" lvl="0" indent="-225425" defTabSz="457200">
              <a:lnSpc>
                <a:spcPts val="3500"/>
              </a:lnSpc>
              <a:spcBef>
                <a:spcPct val="20000"/>
              </a:spcBef>
              <a:spcAft>
                <a:spcPts val="900"/>
              </a:spcAft>
              <a:buClr>
                <a:schemeClr val="tx1"/>
              </a:buClr>
              <a:buSzPct val="125000"/>
              <a:buFont typeface="Wingdings" charset="2"/>
              <a:buChar char="§"/>
              <a:defRPr/>
            </a:pPr>
            <a:r>
              <a:rPr lang="en-US" sz="2400" dirty="0">
                <a:latin typeface="Arial" panose="020B0604020202020204" pitchFamily="34" charset="0"/>
                <a:cs typeface="Arial" panose="020B0604020202020204" pitchFamily="34" charset="0"/>
              </a:rPr>
              <a:t>Initiating </a:t>
            </a:r>
            <a:r>
              <a:rPr lang="en-US" sz="2400" b="1" u="sng" dirty="0" smtClean="0">
                <a:latin typeface="Arial" panose="020B0604020202020204" pitchFamily="34" charset="0"/>
                <a:cs typeface="Arial" panose="020B0604020202020204" pitchFamily="34" charset="0"/>
              </a:rPr>
              <a:t>electronic, </a:t>
            </a:r>
            <a:r>
              <a:rPr lang="en-US" sz="2400" b="1" u="sng" dirty="0">
                <a:latin typeface="Arial" panose="020B0604020202020204" pitchFamily="34" charset="0"/>
                <a:cs typeface="Arial" panose="020B0604020202020204" pitchFamily="34" charset="0"/>
              </a:rPr>
              <a:t>reliable data collection and analysis</a:t>
            </a:r>
          </a:p>
          <a:p>
            <a:pPr marL="339725" lvl="0" indent="-225425" defTabSz="457200">
              <a:lnSpc>
                <a:spcPts val="3500"/>
              </a:lnSpc>
              <a:spcBef>
                <a:spcPct val="20000"/>
              </a:spcBef>
              <a:spcAft>
                <a:spcPts val="900"/>
              </a:spcAft>
              <a:buClr>
                <a:schemeClr val="tx1"/>
              </a:buClr>
              <a:buSzPct val="125000"/>
              <a:buFont typeface="Wingdings" charset="2"/>
              <a:buChar char="§"/>
              <a:defRPr/>
            </a:pPr>
            <a:r>
              <a:rPr lang="en-US" sz="2400" dirty="0">
                <a:latin typeface="Arial" panose="020B0604020202020204" pitchFamily="34" charset="0"/>
                <a:cs typeface="Arial" panose="020B0604020202020204" pitchFamily="34" charset="0"/>
              </a:rPr>
              <a:t>Web based MPDSR </a:t>
            </a:r>
            <a:r>
              <a:rPr lang="en-US" sz="2400" dirty="0" smtClean="0">
                <a:latin typeface="Arial" panose="020B0604020202020204" pitchFamily="34" charset="0"/>
                <a:cs typeface="Arial" panose="020B0604020202020204" pitchFamily="34" charset="0"/>
              </a:rPr>
              <a:t>enables </a:t>
            </a:r>
            <a:r>
              <a:rPr lang="en-US" sz="2400" b="1" u="sng" dirty="0" smtClean="0">
                <a:latin typeface="Arial" panose="020B0604020202020204" pitchFamily="34" charset="0"/>
                <a:cs typeface="Arial" panose="020B0604020202020204" pitchFamily="34" charset="0"/>
              </a:rPr>
              <a:t>expansion of </a:t>
            </a:r>
            <a:r>
              <a:rPr lang="en-US" sz="2400" b="1" u="sng" dirty="0">
                <a:latin typeface="Arial" panose="020B0604020202020204" pitchFamily="34" charset="0"/>
                <a:cs typeface="Arial" panose="020B0604020202020204" pitchFamily="34" charset="0"/>
              </a:rPr>
              <a:t>quality assurance </a:t>
            </a:r>
            <a:r>
              <a:rPr lang="en-US" sz="2400" b="1" u="sng" dirty="0" smtClean="0">
                <a:latin typeface="Arial" panose="020B0604020202020204" pitchFamily="34" charset="0"/>
                <a:cs typeface="Arial" panose="020B0604020202020204" pitchFamily="34" charset="0"/>
              </a:rPr>
              <a:t>system</a:t>
            </a:r>
          </a:p>
          <a:p>
            <a:pPr marL="339725" lvl="0" indent="-225425" defTabSz="457200">
              <a:lnSpc>
                <a:spcPts val="3500"/>
              </a:lnSpc>
              <a:spcBef>
                <a:spcPct val="20000"/>
              </a:spcBef>
              <a:spcAft>
                <a:spcPts val="900"/>
              </a:spcAft>
              <a:buClr>
                <a:schemeClr val="tx1"/>
              </a:buClr>
              <a:buSzPct val="125000"/>
              <a:buFont typeface="Wingdings" charset="2"/>
              <a:buChar char="§"/>
              <a:defRPr/>
            </a:pPr>
            <a:r>
              <a:rPr lang="en-US" sz="2400" dirty="0" smtClean="0">
                <a:latin typeface="Arial" panose="020B0604020202020204" pitchFamily="34" charset="0"/>
                <a:cs typeface="Arial" panose="020B0604020202020204" pitchFamily="34" charset="0"/>
              </a:rPr>
              <a:t>In high/middle </a:t>
            </a:r>
            <a:r>
              <a:rPr lang="en-US" sz="2400" dirty="0">
                <a:latin typeface="Arial" panose="020B0604020202020204" pitchFamily="34" charset="0"/>
                <a:cs typeface="Arial" panose="020B0604020202020204" pitchFamily="34" charset="0"/>
              </a:rPr>
              <a:t>income countries </a:t>
            </a:r>
            <a:r>
              <a:rPr lang="en-US" sz="2400" dirty="0" smtClean="0">
                <a:latin typeface="Arial" panose="020B0604020202020204" pitchFamily="34" charset="0"/>
                <a:cs typeface="Arial" panose="020B0604020202020204" pitchFamily="34" charset="0"/>
              </a:rPr>
              <a:t>QA </a:t>
            </a:r>
            <a:r>
              <a:rPr lang="en-US" sz="2400" dirty="0">
                <a:latin typeface="Arial" panose="020B0604020202020204" pitchFamily="34" charset="0"/>
                <a:cs typeface="Arial" panose="020B0604020202020204" pitchFamily="34" charset="0"/>
              </a:rPr>
              <a:t>System in Health Care started in </a:t>
            </a:r>
            <a:r>
              <a:rPr lang="en-US" sz="2400" dirty="0" smtClean="0">
                <a:latin typeface="Arial" panose="020B0604020202020204" pitchFamily="34" charset="0"/>
                <a:cs typeface="Arial" panose="020B0604020202020204" pitchFamily="34" charset="0"/>
              </a:rPr>
              <a:t>Obstetrics </a:t>
            </a:r>
            <a:r>
              <a:rPr lang="en-US" sz="2400" dirty="0">
                <a:latin typeface="Arial" panose="020B0604020202020204" pitchFamily="34" charset="0"/>
                <a:cs typeface="Arial" panose="020B0604020202020204" pitchFamily="34" charset="0"/>
              </a:rPr>
              <a:t>Therefore </a:t>
            </a:r>
            <a:r>
              <a:rPr lang="en-US" sz="2400" b="1" u="sng" dirty="0">
                <a:latin typeface="Arial" panose="020B0604020202020204" pitchFamily="34" charset="0"/>
                <a:cs typeface="Arial" panose="020B0604020202020204" pitchFamily="34" charset="0"/>
              </a:rPr>
              <a:t>entire Nigerian Health System can be strengthened</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 near </a:t>
            </a:r>
            <a:r>
              <a:rPr lang="en-US" sz="2400" dirty="0" smtClean="0">
                <a:latin typeface="Arial" panose="020B0604020202020204" pitchFamily="34" charset="0"/>
                <a:cs typeface="Arial" panose="020B0604020202020204" pitchFamily="34" charset="0"/>
              </a:rPr>
              <a:t>future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7513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9302" y="269966"/>
            <a:ext cx="10944498" cy="1297577"/>
          </a:xfrm>
        </p:spPr>
        <p:txBody>
          <a:bodyPr/>
          <a:lstStyle/>
          <a:p>
            <a:r>
              <a:rPr lang="en-GB" dirty="0" smtClean="0"/>
              <a:t>RFPD`s project Impact</a:t>
            </a:r>
            <a:endParaRPr lang="en-GB" b="1" dirty="0"/>
          </a:p>
        </p:txBody>
      </p:sp>
      <p:sp>
        <p:nvSpPr>
          <p:cNvPr id="3" name="Inhaltsplatzhalter 2"/>
          <p:cNvSpPr>
            <a:spLocks noGrp="1"/>
          </p:cNvSpPr>
          <p:nvPr>
            <p:ph idx="1"/>
          </p:nvPr>
        </p:nvSpPr>
        <p:spPr>
          <a:xfrm>
            <a:off x="409302" y="1924594"/>
            <a:ext cx="11564983" cy="4528457"/>
          </a:xfrm>
        </p:spPr>
        <p:txBody>
          <a:bodyPr>
            <a:noAutofit/>
          </a:bodyPr>
          <a:lstStyle/>
          <a:p>
            <a:pPr>
              <a:lnSpc>
                <a:spcPts val="3500"/>
              </a:lnSpc>
            </a:pPr>
            <a:r>
              <a:rPr lang="en-GB" b="1" dirty="0"/>
              <a:t>Instructing</a:t>
            </a:r>
            <a:r>
              <a:rPr lang="en-GB" dirty="0"/>
              <a:t> hospitals and their staff to introduce Obstetric Quality </a:t>
            </a:r>
            <a:r>
              <a:rPr lang="en-GB" dirty="0" smtClean="0"/>
              <a:t>Assurance</a:t>
            </a:r>
          </a:p>
          <a:p>
            <a:pPr>
              <a:lnSpc>
                <a:spcPts val="3500"/>
              </a:lnSpc>
            </a:pPr>
            <a:r>
              <a:rPr lang="en-GB" b="1" dirty="0" smtClean="0"/>
              <a:t>Training</a:t>
            </a:r>
            <a:r>
              <a:rPr lang="en-GB" dirty="0" smtClean="0"/>
              <a:t> doctors and midwives in analysis of digital data</a:t>
            </a:r>
          </a:p>
          <a:p>
            <a:pPr>
              <a:lnSpc>
                <a:spcPts val="3500"/>
              </a:lnSpc>
            </a:pPr>
            <a:r>
              <a:rPr lang="en-GB" b="1" dirty="0" smtClean="0"/>
              <a:t>Systematically </a:t>
            </a:r>
            <a:r>
              <a:rPr lang="en-GB" b="1" dirty="0"/>
              <a:t>analysing </a:t>
            </a:r>
            <a:r>
              <a:rPr lang="en-GB" dirty="0"/>
              <a:t>digital data on three levels (national, state, hospital) </a:t>
            </a:r>
          </a:p>
          <a:p>
            <a:pPr>
              <a:lnSpc>
                <a:spcPts val="3500"/>
              </a:lnSpc>
            </a:pPr>
            <a:r>
              <a:rPr lang="en-GB" b="1" dirty="0" smtClean="0"/>
              <a:t>Improving</a:t>
            </a:r>
            <a:r>
              <a:rPr lang="en-GB" dirty="0" smtClean="0"/>
              <a:t> the access to family planning services and modern contraceptives</a:t>
            </a:r>
          </a:p>
          <a:p>
            <a:pPr>
              <a:lnSpc>
                <a:spcPts val="4000"/>
              </a:lnSpc>
              <a:spcAft>
                <a:spcPts val="1800"/>
              </a:spcAft>
            </a:pPr>
            <a:r>
              <a:rPr lang="en-GB" b="1" dirty="0" smtClean="0"/>
              <a:t>Providing</a:t>
            </a:r>
            <a:r>
              <a:rPr lang="en-GB" dirty="0" smtClean="0"/>
              <a:t> Equipment, Birth Kits, modern Contraceptives and Mosquito Nets</a:t>
            </a:r>
          </a:p>
          <a:p>
            <a:pPr marL="0" indent="0">
              <a:lnSpc>
                <a:spcPts val="4000"/>
              </a:lnSpc>
              <a:buNone/>
            </a:pPr>
            <a:r>
              <a:rPr lang="en-GB" dirty="0" smtClean="0"/>
              <a:t>                                              </a:t>
            </a:r>
            <a:r>
              <a:rPr lang="en-GB" sz="3200" b="1" u="sng" dirty="0" smtClean="0"/>
              <a:t>Sustainably reducing</a:t>
            </a:r>
          </a:p>
          <a:p>
            <a:pPr marL="0" indent="0">
              <a:lnSpc>
                <a:spcPts val="4000"/>
              </a:lnSpc>
              <a:buNone/>
            </a:pPr>
            <a:r>
              <a:rPr lang="en-GB" sz="3200" b="1" dirty="0" smtClean="0"/>
              <a:t>               </a:t>
            </a:r>
            <a:r>
              <a:rPr lang="en-GB" sz="3200" b="1" u="sng" dirty="0" smtClean="0"/>
              <a:t>Maternal and </a:t>
            </a:r>
            <a:r>
              <a:rPr lang="en-GB" sz="3200" b="1" u="sng" dirty="0" err="1" smtClean="0"/>
              <a:t>Newborn</a:t>
            </a:r>
            <a:r>
              <a:rPr lang="en-GB" sz="3200" b="1" u="sng" dirty="0" smtClean="0"/>
              <a:t> mortality and morbidity</a:t>
            </a:r>
            <a:endParaRPr lang="en-GB" sz="3200" b="1" u="sng" dirty="0"/>
          </a:p>
        </p:txBody>
      </p:sp>
    </p:spTree>
    <p:extLst>
      <p:ext uri="{BB962C8B-B14F-4D97-AF65-F5344CB8AC3E}">
        <p14:creationId xmlns:p14="http://schemas.microsoft.com/office/powerpoint/2010/main" val="16261935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036955"/>
          </a:xfrm>
        </p:spPr>
        <p:txBody>
          <a:bodyPr>
            <a:normAutofit/>
          </a:bodyPr>
          <a:lstStyle/>
          <a:p>
            <a:pPr algn="ctr"/>
            <a:r>
              <a:rPr lang="en-GB" dirty="0" smtClean="0"/>
              <a:t>     Project proposals</a:t>
            </a:r>
            <a:r>
              <a:rPr lang="en-GB" dirty="0"/>
              <a:t>	</a:t>
            </a:r>
            <a:r>
              <a:rPr lang="en-GB" dirty="0" smtClean="0"/>
              <a:t>		</a:t>
            </a:r>
            <a:endParaRPr lang="en-GB" dirty="0"/>
          </a:p>
        </p:txBody>
      </p:sp>
      <p:sp>
        <p:nvSpPr>
          <p:cNvPr id="3" name="Inhaltsplatzhalter 2"/>
          <p:cNvSpPr>
            <a:spLocks noGrp="1"/>
          </p:cNvSpPr>
          <p:nvPr>
            <p:ph idx="1"/>
          </p:nvPr>
        </p:nvSpPr>
        <p:spPr>
          <a:xfrm>
            <a:off x="515982" y="1576250"/>
            <a:ext cx="11092543" cy="4894217"/>
          </a:xfrm>
        </p:spPr>
        <p:txBody>
          <a:bodyPr>
            <a:normAutofit fontScale="47500" lnSpcReduction="20000"/>
          </a:bodyPr>
          <a:lstStyle/>
          <a:p>
            <a:pPr marL="0" indent="0">
              <a:buNone/>
            </a:pPr>
            <a:r>
              <a:rPr lang="en-GB" sz="5800" b="1" u="sng" dirty="0"/>
              <a:t>Replication of ‘Obstetric Quality </a:t>
            </a:r>
            <a:r>
              <a:rPr lang="en-GB" sz="5800" b="1" u="sng" dirty="0" smtClean="0"/>
              <a:t>Assurance’</a:t>
            </a:r>
            <a:r>
              <a:rPr lang="en-GB" sz="5800" dirty="0" smtClean="0"/>
              <a:t> </a:t>
            </a:r>
            <a:r>
              <a:rPr lang="en-GB" sz="5400" dirty="0" smtClean="0"/>
              <a:t>(</a:t>
            </a:r>
            <a:r>
              <a:rPr lang="en-GB" sz="5400" dirty="0"/>
              <a:t>RFPDs Model project)</a:t>
            </a:r>
          </a:p>
          <a:p>
            <a:pPr marL="0" indent="0">
              <a:buNone/>
            </a:pPr>
            <a:endParaRPr lang="en-GB" sz="5800" dirty="0" smtClean="0"/>
          </a:p>
          <a:p>
            <a:pPr marL="0" indent="0">
              <a:buNone/>
            </a:pPr>
            <a:r>
              <a:rPr lang="en-GB" sz="4400" dirty="0" smtClean="0"/>
              <a:t>● Impact </a:t>
            </a:r>
            <a:r>
              <a:rPr lang="en-GB" sz="4400" dirty="0"/>
              <a:t>of the project:</a:t>
            </a:r>
          </a:p>
          <a:p>
            <a:pPr lvl="1"/>
            <a:r>
              <a:rPr lang="en-GB" sz="4400" dirty="0"/>
              <a:t>Reduction of Maternal Mortality by 60% and </a:t>
            </a:r>
            <a:r>
              <a:rPr lang="en-GB" sz="4400" dirty="0" err="1"/>
              <a:t>Fetal</a:t>
            </a:r>
            <a:r>
              <a:rPr lang="en-GB" sz="4400" dirty="0"/>
              <a:t> mortality by 15 </a:t>
            </a:r>
            <a:r>
              <a:rPr lang="en-GB" sz="4400" dirty="0" smtClean="0"/>
              <a:t>%  within three years</a:t>
            </a:r>
            <a:endParaRPr lang="en-GB" sz="4400" dirty="0"/>
          </a:p>
          <a:p>
            <a:r>
              <a:rPr lang="en-GB" sz="4400" dirty="0"/>
              <a:t>Current replications are planned in Rwanda and Tamil Nadu, </a:t>
            </a:r>
            <a:r>
              <a:rPr lang="en-GB" sz="4400" dirty="0" smtClean="0"/>
              <a:t>India</a:t>
            </a:r>
          </a:p>
          <a:p>
            <a:pPr>
              <a:lnSpc>
                <a:spcPts val="2600"/>
              </a:lnSpc>
              <a:spcAft>
                <a:spcPts val="600"/>
              </a:spcAft>
            </a:pPr>
            <a:r>
              <a:rPr lang="en-GB" sz="4400" dirty="0"/>
              <a:t>By Strengthening the Health Systems and offering development aid we </a:t>
            </a:r>
            <a:r>
              <a:rPr lang="en-GB" sz="4400" dirty="0" smtClean="0"/>
              <a:t>can</a:t>
            </a:r>
            <a:br>
              <a:rPr lang="en-GB" sz="4400" dirty="0" smtClean="0"/>
            </a:br>
            <a:r>
              <a:rPr lang="en-GB" sz="4400" u="sng" dirty="0" smtClean="0"/>
              <a:t>respect</a:t>
            </a:r>
            <a:r>
              <a:rPr lang="en-GB" sz="4400" u="sng" dirty="0"/>
              <a:t>, protect and defend </a:t>
            </a:r>
            <a:r>
              <a:rPr lang="en-GB" sz="4400" u="sng" dirty="0" smtClean="0"/>
              <a:t>human dignity.</a:t>
            </a:r>
            <a:endParaRPr lang="en-GB" sz="4400" dirty="0" smtClean="0"/>
          </a:p>
          <a:p>
            <a:endParaRPr lang="en-GB" dirty="0"/>
          </a:p>
          <a:p>
            <a:pPr marL="0" indent="0">
              <a:buNone/>
            </a:pPr>
            <a:r>
              <a:rPr lang="en-GB" sz="5800" b="1" u="sng" dirty="0" smtClean="0"/>
              <a:t>Replication of ‘Postpartum Family Planning’</a:t>
            </a:r>
            <a:r>
              <a:rPr lang="en-GB" sz="5800" b="1" dirty="0" smtClean="0"/>
              <a:t> </a:t>
            </a:r>
            <a:r>
              <a:rPr lang="en-GB" sz="5900" dirty="0" smtClean="0"/>
              <a:t>(RFPDs </a:t>
            </a:r>
            <a:r>
              <a:rPr lang="en-GB" sz="5900" dirty="0"/>
              <a:t>Model project)</a:t>
            </a:r>
          </a:p>
          <a:p>
            <a:pPr marL="0" indent="0">
              <a:buNone/>
            </a:pPr>
            <a:endParaRPr lang="en-GB" sz="5800" b="1" u="sng" dirty="0" smtClean="0"/>
          </a:p>
          <a:p>
            <a:r>
              <a:rPr lang="en-GB" sz="4400" dirty="0" smtClean="0"/>
              <a:t>Successful </a:t>
            </a:r>
            <a:r>
              <a:rPr lang="en-GB" sz="4400" dirty="0"/>
              <a:t>Global Grant Pilot Project in Pakistan</a:t>
            </a:r>
          </a:p>
          <a:p>
            <a:pPr marL="457200" lvl="1" indent="0">
              <a:buNone/>
            </a:pPr>
            <a:r>
              <a:rPr lang="en-GB" sz="4400" dirty="0"/>
              <a:t>     GG with ca. </a:t>
            </a:r>
            <a:r>
              <a:rPr lang="en-GB" sz="4400" dirty="0" smtClean="0"/>
              <a:t>30.000 US</a:t>
            </a:r>
            <a:r>
              <a:rPr lang="en-GB" sz="4400" dirty="0"/>
              <a:t>$, </a:t>
            </a:r>
            <a:r>
              <a:rPr lang="en-GB" sz="4400" b="1" u="sng" dirty="0"/>
              <a:t>ideal for club level</a:t>
            </a:r>
          </a:p>
          <a:p>
            <a:r>
              <a:rPr lang="en-GB" sz="4400" dirty="0"/>
              <a:t>Needs </a:t>
            </a:r>
            <a:r>
              <a:rPr lang="en-GB" sz="4400" dirty="0" smtClean="0"/>
              <a:t>assessment 5%, project impact 35</a:t>
            </a:r>
            <a:r>
              <a:rPr lang="en-GB" sz="4400" dirty="0"/>
              <a:t>% of </a:t>
            </a:r>
            <a:r>
              <a:rPr lang="en-GB" sz="4400" dirty="0" smtClean="0"/>
              <a:t>women </a:t>
            </a:r>
            <a:r>
              <a:rPr lang="en-GB" sz="4400" dirty="0"/>
              <a:t>have </a:t>
            </a:r>
            <a:r>
              <a:rPr lang="en-GB" sz="4400" dirty="0" smtClean="0"/>
              <a:t>access </a:t>
            </a:r>
            <a:r>
              <a:rPr lang="en-GB" sz="4400" dirty="0"/>
              <a:t>to FP </a:t>
            </a:r>
            <a:r>
              <a:rPr lang="en-GB" sz="4400" dirty="0" smtClean="0"/>
              <a:t>Services</a:t>
            </a:r>
            <a:endParaRPr lang="en-GB" sz="4400" dirty="0"/>
          </a:p>
        </p:txBody>
      </p:sp>
    </p:spTree>
    <p:extLst>
      <p:ext uri="{BB962C8B-B14F-4D97-AF65-F5344CB8AC3E}">
        <p14:creationId xmlns:p14="http://schemas.microsoft.com/office/powerpoint/2010/main" val="15117046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8674"/>
            <a:ext cx="10515600" cy="1045029"/>
          </a:xfrm>
        </p:spPr>
        <p:txBody>
          <a:bodyPr/>
          <a:lstStyle/>
          <a:p>
            <a:r>
              <a:rPr lang="en-GB" dirty="0" smtClean="0"/>
              <a:t>Why should Norway set up an RFPD Section</a:t>
            </a:r>
            <a:endParaRPr lang="en-GB" dirty="0"/>
          </a:p>
        </p:txBody>
      </p:sp>
      <p:sp>
        <p:nvSpPr>
          <p:cNvPr id="3" name="Inhaltsplatzhalter 2"/>
          <p:cNvSpPr>
            <a:spLocks noGrp="1"/>
          </p:cNvSpPr>
          <p:nvPr>
            <p:ph idx="1"/>
          </p:nvPr>
        </p:nvSpPr>
        <p:spPr>
          <a:xfrm>
            <a:off x="838200" y="1672046"/>
            <a:ext cx="10515600" cy="4918658"/>
          </a:xfrm>
        </p:spPr>
        <p:txBody>
          <a:bodyPr>
            <a:normAutofit fontScale="25000" lnSpcReduction="20000"/>
          </a:bodyPr>
          <a:lstStyle/>
          <a:p>
            <a:pPr marL="0" lvl="0" indent="0">
              <a:lnSpc>
                <a:spcPct val="100000"/>
              </a:lnSpc>
              <a:spcBef>
                <a:spcPts val="0"/>
              </a:spcBef>
              <a:buNone/>
              <a:defRPr/>
            </a:pPr>
            <a:r>
              <a:rPr lang="en-GB" sz="15200" b="1" dirty="0"/>
              <a:t>How Rotarian Action Groups help</a:t>
            </a:r>
          </a:p>
          <a:p>
            <a:pPr lvl="0">
              <a:lnSpc>
                <a:spcPts val="3500"/>
              </a:lnSpc>
              <a:spcBef>
                <a:spcPts val="0"/>
              </a:spcBef>
              <a:defRPr/>
            </a:pPr>
            <a:r>
              <a:rPr lang="en-GB" sz="9600" dirty="0"/>
              <a:t>Offer project </a:t>
            </a:r>
            <a:r>
              <a:rPr lang="en-GB" sz="9600" dirty="0" smtClean="0"/>
              <a:t>ideas</a:t>
            </a:r>
          </a:p>
          <a:p>
            <a:pPr lvl="0">
              <a:lnSpc>
                <a:spcPts val="3500"/>
              </a:lnSpc>
              <a:spcBef>
                <a:spcPts val="0"/>
              </a:spcBef>
              <a:defRPr/>
            </a:pPr>
            <a:r>
              <a:rPr lang="en-GB" sz="9600" dirty="0" smtClean="0"/>
              <a:t>Support </a:t>
            </a:r>
            <a:r>
              <a:rPr lang="en-GB" sz="9600" dirty="0"/>
              <a:t>finding a host club</a:t>
            </a:r>
          </a:p>
          <a:p>
            <a:pPr lvl="0">
              <a:lnSpc>
                <a:spcPts val="3500"/>
              </a:lnSpc>
              <a:spcBef>
                <a:spcPts val="0"/>
              </a:spcBef>
              <a:defRPr/>
            </a:pPr>
            <a:r>
              <a:rPr lang="en-GB" sz="9600" dirty="0" smtClean="0"/>
              <a:t>Advocate </a:t>
            </a:r>
            <a:r>
              <a:rPr lang="en-GB" sz="9600" dirty="0"/>
              <a:t>with governments </a:t>
            </a:r>
            <a:endParaRPr lang="en-GB" sz="9600" dirty="0" smtClean="0"/>
          </a:p>
          <a:p>
            <a:pPr lvl="0">
              <a:lnSpc>
                <a:spcPts val="3500"/>
              </a:lnSpc>
              <a:spcBef>
                <a:spcPts val="0"/>
              </a:spcBef>
              <a:defRPr/>
            </a:pPr>
            <a:r>
              <a:rPr lang="en-GB" sz="9600" dirty="0" smtClean="0"/>
              <a:t>Help </a:t>
            </a:r>
            <a:r>
              <a:rPr lang="en-GB" sz="9600" dirty="0"/>
              <a:t>to obtain </a:t>
            </a:r>
            <a:r>
              <a:rPr lang="en-GB" sz="9600" dirty="0" err="1"/>
              <a:t>Cofunding</a:t>
            </a:r>
            <a:r>
              <a:rPr lang="en-GB" sz="9600" dirty="0"/>
              <a:t> by </a:t>
            </a:r>
            <a:r>
              <a:rPr lang="en-GB" sz="9600" dirty="0" smtClean="0"/>
              <a:t>government </a:t>
            </a:r>
            <a:r>
              <a:rPr lang="en-GB" sz="9600" dirty="0"/>
              <a:t>agencies</a:t>
            </a:r>
          </a:p>
          <a:p>
            <a:pPr marL="0" lvl="0" indent="0">
              <a:lnSpc>
                <a:spcPct val="100000"/>
              </a:lnSpc>
              <a:spcBef>
                <a:spcPts val="0"/>
              </a:spcBef>
              <a:buNone/>
              <a:defRPr/>
            </a:pPr>
            <a:endParaRPr lang="en-GB" sz="15200" b="1" dirty="0"/>
          </a:p>
          <a:p>
            <a:pPr marL="0" lvl="0" indent="0">
              <a:lnSpc>
                <a:spcPct val="100000"/>
              </a:lnSpc>
              <a:spcBef>
                <a:spcPts val="0"/>
              </a:spcBef>
              <a:buNone/>
              <a:defRPr/>
            </a:pPr>
            <a:r>
              <a:rPr lang="en-GB" sz="15200" b="1" dirty="0"/>
              <a:t>What is unique about Rotarian Action Groups</a:t>
            </a:r>
          </a:p>
          <a:p>
            <a:pPr lvl="0">
              <a:lnSpc>
                <a:spcPts val="3500"/>
              </a:lnSpc>
              <a:spcBef>
                <a:spcPts val="0"/>
              </a:spcBef>
              <a:defRPr/>
            </a:pPr>
            <a:r>
              <a:rPr lang="en-GB" sz="9600" dirty="0"/>
              <a:t>Open Membership</a:t>
            </a:r>
          </a:p>
          <a:p>
            <a:pPr lvl="0">
              <a:lnSpc>
                <a:spcPts val="3500"/>
              </a:lnSpc>
              <a:spcBef>
                <a:spcPts val="0"/>
              </a:spcBef>
              <a:defRPr/>
            </a:pPr>
            <a:r>
              <a:rPr lang="en-GB" sz="9600" dirty="0"/>
              <a:t>RAGs function independently</a:t>
            </a:r>
          </a:p>
          <a:p>
            <a:pPr lvl="0">
              <a:lnSpc>
                <a:spcPts val="3500"/>
              </a:lnSpc>
              <a:spcBef>
                <a:spcPts val="0"/>
              </a:spcBef>
              <a:defRPr/>
            </a:pPr>
            <a:r>
              <a:rPr lang="en-GB" sz="9600" dirty="0"/>
              <a:t>Group members </a:t>
            </a:r>
            <a:r>
              <a:rPr lang="en-GB" sz="9600" dirty="0" smtClean="0"/>
              <a:t>with passion share </a:t>
            </a:r>
            <a:r>
              <a:rPr lang="en-GB" sz="9600" dirty="0"/>
              <a:t>their expertise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3402181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Benefits of a RFPD Section in Norway</a:t>
            </a:r>
            <a:endParaRPr lang="en-GB" dirty="0"/>
          </a:p>
        </p:txBody>
      </p:sp>
      <p:sp>
        <p:nvSpPr>
          <p:cNvPr id="3" name="Inhaltsplatzhalter 2"/>
          <p:cNvSpPr>
            <a:spLocks noGrp="1"/>
          </p:cNvSpPr>
          <p:nvPr>
            <p:ph idx="1"/>
          </p:nvPr>
        </p:nvSpPr>
        <p:spPr>
          <a:xfrm>
            <a:off x="182880" y="1825625"/>
            <a:ext cx="11904617" cy="4351338"/>
          </a:xfrm>
        </p:spPr>
        <p:txBody>
          <a:bodyPr>
            <a:normAutofit/>
          </a:bodyPr>
          <a:lstStyle/>
          <a:p>
            <a:pPr marL="514350" marR="0" lvl="0" indent="-514350" defTabSz="914400" eaLnBrk="1" fontAlgn="auto" latinLnBrk="0" hangingPunct="1">
              <a:lnSpc>
                <a:spcPct val="100000"/>
              </a:lnSpc>
              <a:spcBef>
                <a:spcPts val="0"/>
              </a:spcBef>
              <a:spcAft>
                <a:spcPts val="1800"/>
              </a:spcAft>
              <a:buClrTx/>
              <a:buSzTx/>
              <a:buFont typeface="+mj-lt"/>
              <a:buAutoNum type="arabicParenR"/>
              <a:tabLst/>
              <a:defRPr/>
            </a:pPr>
            <a:r>
              <a:rPr lang="en-GB" dirty="0" smtClean="0"/>
              <a:t>Rotarians can </a:t>
            </a:r>
            <a:r>
              <a:rPr lang="en-GB" u="sng" dirty="0" smtClean="0"/>
              <a:t>engage</a:t>
            </a:r>
            <a:r>
              <a:rPr lang="en-GB" dirty="0" smtClean="0"/>
              <a:t> in meaningful service activities supporting MCH</a:t>
            </a:r>
          </a:p>
          <a:p>
            <a:pPr marL="514350" marR="0" lvl="0" indent="-514350" defTabSz="914400" eaLnBrk="1" fontAlgn="auto" latinLnBrk="0" hangingPunct="1">
              <a:lnSpc>
                <a:spcPct val="100000"/>
              </a:lnSpc>
              <a:spcBef>
                <a:spcPts val="0"/>
              </a:spcBef>
              <a:spcAft>
                <a:spcPts val="1800"/>
              </a:spcAft>
              <a:buClrTx/>
              <a:buSzTx/>
              <a:buFont typeface="+mj-lt"/>
              <a:buAutoNum type="arabicParenR"/>
              <a:tabLst/>
              <a:defRPr/>
            </a:pPr>
            <a:r>
              <a:rPr lang="en-GB" dirty="0" smtClean="0"/>
              <a:t>Rotarian Action Groups </a:t>
            </a:r>
            <a:r>
              <a:rPr lang="en-GB" u="sng" dirty="0" smtClean="0"/>
              <a:t>help</a:t>
            </a:r>
            <a:r>
              <a:rPr lang="en-GB" dirty="0" smtClean="0"/>
              <a:t> clubs and districts to obtain funding</a:t>
            </a:r>
          </a:p>
          <a:p>
            <a:pPr marL="514350" marR="0" lvl="0" indent="-514350" defTabSz="914400" eaLnBrk="1" fontAlgn="auto" latinLnBrk="0" hangingPunct="1">
              <a:lnSpc>
                <a:spcPct val="100000"/>
              </a:lnSpc>
              <a:spcBef>
                <a:spcPts val="0"/>
              </a:spcBef>
              <a:spcAft>
                <a:spcPts val="0"/>
              </a:spcAft>
              <a:buClrTx/>
              <a:buSzTx/>
              <a:buFont typeface="+mj-lt"/>
              <a:buAutoNum type="arabicParenR"/>
              <a:tabLst/>
              <a:defRPr/>
            </a:pPr>
            <a:r>
              <a:rPr lang="en-GB" dirty="0" smtClean="0"/>
              <a:t>Clubs/Districts </a:t>
            </a:r>
            <a:r>
              <a:rPr lang="en-GB" u="sng" dirty="0" smtClean="0"/>
              <a:t>gain</a:t>
            </a:r>
            <a:r>
              <a:rPr lang="en-GB" dirty="0" smtClean="0"/>
              <a:t> support from experts for planning/implementing projects </a:t>
            </a:r>
            <a:endParaRPr lang="en-GB" dirty="0"/>
          </a:p>
          <a:p>
            <a:pPr marL="0" marR="0" lvl="0" indent="0" defTabSz="914400" eaLnBrk="1" fontAlgn="auto" latinLnBrk="0" hangingPunct="1">
              <a:lnSpc>
                <a:spcPts val="3600"/>
              </a:lnSpc>
              <a:spcBef>
                <a:spcPts val="0"/>
              </a:spcBef>
              <a:spcAft>
                <a:spcPts val="0"/>
              </a:spcAft>
              <a:buClrTx/>
              <a:buSzTx/>
              <a:buNone/>
              <a:tabLst/>
              <a:defRPr/>
            </a:pPr>
            <a:endParaRPr lang="en-GB" dirty="0" smtClean="0"/>
          </a:p>
          <a:p>
            <a:pPr marL="0" indent="0">
              <a:lnSpc>
                <a:spcPts val="3600"/>
              </a:lnSpc>
              <a:spcBef>
                <a:spcPts val="0"/>
              </a:spcBef>
              <a:spcAft>
                <a:spcPts val="1200"/>
              </a:spcAft>
              <a:buNone/>
              <a:defRPr/>
            </a:pPr>
            <a:r>
              <a:rPr lang="en-GB" b="1" dirty="0"/>
              <a:t>In April 2018 Trustees are supposed to approve grant model large scale </a:t>
            </a:r>
            <a:r>
              <a:rPr lang="en-GB" b="1" dirty="0" smtClean="0"/>
              <a:t>projects</a:t>
            </a:r>
          </a:p>
          <a:p>
            <a:pPr marL="0" indent="0">
              <a:lnSpc>
                <a:spcPts val="3600"/>
              </a:lnSpc>
              <a:spcBef>
                <a:spcPts val="0"/>
              </a:spcBef>
              <a:spcAft>
                <a:spcPts val="1200"/>
              </a:spcAft>
              <a:buNone/>
              <a:defRPr/>
            </a:pPr>
            <a:r>
              <a:rPr lang="en-GB" sz="3200" b="1" dirty="0" smtClean="0"/>
              <a:t>                                 </a:t>
            </a:r>
            <a:r>
              <a:rPr lang="en-GB" sz="3200" dirty="0" smtClean="0"/>
              <a:t>- A </a:t>
            </a:r>
            <a:r>
              <a:rPr lang="en-GB" sz="3200" dirty="0"/>
              <a:t>substantial support of RAGs </a:t>
            </a:r>
            <a:r>
              <a:rPr lang="en-GB" sz="3200" dirty="0" smtClean="0"/>
              <a:t>activities -</a:t>
            </a:r>
            <a:endParaRPr lang="en-GB" sz="3200" dirty="0"/>
          </a:p>
          <a:p>
            <a:pPr marL="0" marR="0" lvl="0" indent="0" defTabSz="914400" eaLnBrk="1" fontAlgn="auto" latinLnBrk="0" hangingPunct="1">
              <a:lnSpc>
                <a:spcPct val="100000"/>
              </a:lnSpc>
              <a:spcBef>
                <a:spcPts val="0"/>
              </a:spcBef>
              <a:spcAft>
                <a:spcPts val="0"/>
              </a:spcAft>
              <a:buClrTx/>
              <a:buSzTx/>
              <a:buNone/>
              <a:tabLst/>
              <a:defRPr/>
            </a:pPr>
            <a:endParaRPr lang="en-GB" dirty="0" smtClean="0"/>
          </a:p>
          <a:p>
            <a:pPr marL="514350" marR="0" lvl="0" indent="-514350" defTabSz="914400" eaLnBrk="1" fontAlgn="auto" latinLnBrk="0" hangingPunct="1">
              <a:lnSpc>
                <a:spcPct val="100000"/>
              </a:lnSpc>
              <a:spcBef>
                <a:spcPts val="0"/>
              </a:spcBef>
              <a:spcAft>
                <a:spcPts val="0"/>
              </a:spcAft>
              <a:buClrTx/>
              <a:buSzTx/>
              <a:buFont typeface="+mj-lt"/>
              <a:buAutoNum type="arabicParenR"/>
              <a:tabLst/>
              <a:defRPr/>
            </a:pPr>
            <a:endParaRPr lang="en-GB" dirty="0"/>
          </a:p>
        </p:txBody>
      </p:sp>
    </p:spTree>
    <p:extLst>
      <p:ext uri="{BB962C8B-B14F-4D97-AF65-F5344CB8AC3E}">
        <p14:creationId xmlns:p14="http://schemas.microsoft.com/office/powerpoint/2010/main" val="5913842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5166"/>
            <a:ext cx="10515600" cy="1119201"/>
          </a:xfrm>
        </p:spPr>
        <p:txBody>
          <a:bodyPr>
            <a:normAutofit/>
          </a:bodyPr>
          <a:lstStyle/>
          <a:p>
            <a:pPr algn="ctr"/>
            <a:r>
              <a:rPr lang="en-GB" sz="3600" dirty="0" smtClean="0"/>
              <a:t>Summary </a:t>
            </a:r>
            <a:endParaRPr lang="en-GB" sz="3600" dirty="0"/>
          </a:p>
        </p:txBody>
      </p:sp>
      <p:sp>
        <p:nvSpPr>
          <p:cNvPr id="3" name="Inhaltsplatzhalter 2"/>
          <p:cNvSpPr>
            <a:spLocks noGrp="1"/>
          </p:cNvSpPr>
          <p:nvPr>
            <p:ph idx="1"/>
          </p:nvPr>
        </p:nvSpPr>
        <p:spPr>
          <a:xfrm>
            <a:off x="1" y="1288869"/>
            <a:ext cx="12192000" cy="5451565"/>
          </a:xfrm>
        </p:spPr>
        <p:txBody>
          <a:bodyPr>
            <a:noAutofit/>
          </a:bodyPr>
          <a:lstStyle/>
          <a:p>
            <a:pPr marL="0" indent="0">
              <a:lnSpc>
                <a:spcPts val="4800"/>
              </a:lnSpc>
              <a:buNone/>
            </a:pPr>
            <a:r>
              <a:rPr lang="en-GB" sz="3200" b="1" dirty="0" smtClean="0">
                <a:latin typeface="Arial" panose="020B0604020202020204" pitchFamily="34" charset="0"/>
                <a:cs typeface="Arial" panose="020B0604020202020204" pitchFamily="34" charset="0"/>
              </a:rPr>
              <a:t>►  </a:t>
            </a:r>
            <a:r>
              <a:rPr lang="en-GB" sz="3100" b="1" u="sng" dirty="0" smtClean="0">
                <a:latin typeface="Arial" panose="020B0604020202020204" pitchFamily="34" charset="0"/>
                <a:cs typeface="Arial" panose="020B0604020202020204" pitchFamily="34" charset="0"/>
              </a:rPr>
              <a:t>Make </a:t>
            </a:r>
            <a:r>
              <a:rPr lang="en-GB" sz="3100" b="1" u="sng" dirty="0">
                <a:latin typeface="Arial" panose="020B0604020202020204" pitchFamily="34" charset="0"/>
                <a:cs typeface="Arial" panose="020B0604020202020204" pitchFamily="34" charset="0"/>
              </a:rPr>
              <a:t>a difference</a:t>
            </a:r>
            <a:r>
              <a:rPr lang="en-GB" sz="3000" b="1" dirty="0">
                <a:latin typeface="Arial" panose="020B0604020202020204" pitchFamily="34" charset="0"/>
                <a:cs typeface="Arial" panose="020B0604020202020204" pitchFamily="34" charset="0"/>
              </a:rPr>
              <a:t> </a:t>
            </a:r>
            <a:r>
              <a:rPr lang="en-GB" sz="3000" b="1" dirty="0" smtClean="0">
                <a:latin typeface="Arial" panose="020B0604020202020204" pitchFamily="34" charset="0"/>
                <a:cs typeface="Arial" panose="020B0604020202020204" pitchFamily="34" charset="0"/>
              </a:rPr>
              <a:t>with family planning + large </a:t>
            </a:r>
            <a:r>
              <a:rPr lang="en-GB" sz="3000" b="1" dirty="0">
                <a:latin typeface="Arial" panose="020B0604020202020204" pitchFamily="34" charset="0"/>
                <a:cs typeface="Arial" panose="020B0604020202020204" pitchFamily="34" charset="0"/>
              </a:rPr>
              <a:t>scale </a:t>
            </a:r>
            <a:r>
              <a:rPr lang="en-GB" sz="3000" b="1" dirty="0" smtClean="0">
                <a:latin typeface="Arial" panose="020B0604020202020204" pitchFamily="34" charset="0"/>
                <a:cs typeface="Arial" panose="020B0604020202020204" pitchFamily="34" charset="0"/>
              </a:rPr>
              <a:t>projects  </a:t>
            </a:r>
          </a:p>
          <a:p>
            <a:pPr marL="0" indent="0">
              <a:lnSpc>
                <a:spcPts val="4800"/>
              </a:lnSpc>
              <a:buNone/>
            </a:pPr>
            <a:r>
              <a:rPr lang="en-GB" sz="3200" b="1" dirty="0" smtClean="0">
                <a:latin typeface="Arial" panose="020B0604020202020204" pitchFamily="34" charset="0"/>
                <a:cs typeface="Arial" panose="020B0604020202020204" pitchFamily="34" charset="0"/>
              </a:rPr>
              <a:t>►  </a:t>
            </a:r>
            <a:r>
              <a:rPr lang="en-GB" sz="3200" b="1" dirty="0" err="1" smtClean="0">
                <a:latin typeface="Arial" panose="020B0604020202020204" pitchFamily="34" charset="0"/>
                <a:cs typeface="Arial" panose="020B0604020202020204" pitchFamily="34" charset="0"/>
              </a:rPr>
              <a:t>Emphazise</a:t>
            </a:r>
            <a:r>
              <a:rPr lang="en-GB" sz="3200" b="1" dirty="0" smtClean="0">
                <a:latin typeface="Arial" panose="020B0604020202020204" pitchFamily="34" charset="0"/>
                <a:cs typeface="Arial" panose="020B0604020202020204" pitchFamily="34" charset="0"/>
              </a:rPr>
              <a:t> projects that </a:t>
            </a:r>
            <a:r>
              <a:rPr lang="en-GB" sz="3200" b="1" u="sng" dirty="0" smtClean="0">
                <a:latin typeface="Arial" panose="020B0604020202020204" pitchFamily="34" charset="0"/>
                <a:cs typeface="Arial" panose="020B0604020202020204" pitchFamily="34" charset="0"/>
              </a:rPr>
              <a:t>enhance Human Dignity</a:t>
            </a:r>
          </a:p>
          <a:p>
            <a:pPr marL="0" indent="0">
              <a:lnSpc>
                <a:spcPts val="4800"/>
              </a:lnSpc>
              <a:buNone/>
            </a:pPr>
            <a:r>
              <a:rPr lang="en-GB" sz="3200" b="1" dirty="0">
                <a:latin typeface="Arial" panose="020B0604020202020204" pitchFamily="34" charset="0"/>
                <a:cs typeface="Arial" panose="020B0604020202020204" pitchFamily="34" charset="0"/>
              </a:rPr>
              <a:t>► </a:t>
            </a:r>
            <a:r>
              <a:rPr lang="en-GB" sz="3200" b="1" dirty="0" smtClean="0">
                <a:latin typeface="Arial" panose="020B0604020202020204" pitchFamily="34" charset="0"/>
                <a:cs typeface="Arial" panose="020B0604020202020204" pitchFamily="34" charset="0"/>
              </a:rPr>
              <a:t> Large </a:t>
            </a:r>
            <a:r>
              <a:rPr lang="en-GB" sz="3200" b="1" dirty="0">
                <a:latin typeface="Arial" panose="020B0604020202020204" pitchFamily="34" charset="0"/>
                <a:cs typeface="Arial" panose="020B0604020202020204" pitchFamily="34" charset="0"/>
              </a:rPr>
              <a:t>Scale Projects </a:t>
            </a:r>
            <a:r>
              <a:rPr lang="en-GB" sz="3200" b="1" dirty="0" smtClean="0">
                <a:latin typeface="Arial" panose="020B0604020202020204" pitchFamily="34" charset="0"/>
                <a:cs typeface="Arial" panose="020B0604020202020204" pitchFamily="34" charset="0"/>
              </a:rPr>
              <a:t>requested </a:t>
            </a:r>
            <a:r>
              <a:rPr lang="en-GB" sz="3200" b="1" dirty="0">
                <a:latin typeface="Arial" panose="020B0604020202020204" pitchFamily="34" charset="0"/>
                <a:cs typeface="Arial" panose="020B0604020202020204" pitchFamily="34" charset="0"/>
              </a:rPr>
              <a:t>by </a:t>
            </a:r>
            <a:r>
              <a:rPr lang="en-GB" sz="3200" b="1" dirty="0" smtClean="0">
                <a:latin typeface="Arial" panose="020B0604020202020204" pitchFamily="34" charset="0"/>
                <a:cs typeface="Arial" panose="020B0604020202020204" pitchFamily="34" charset="0"/>
              </a:rPr>
              <a:t>RI + </a:t>
            </a:r>
            <a:r>
              <a:rPr lang="en-GB" sz="3200" b="1" u="sng" dirty="0" smtClean="0">
                <a:latin typeface="Arial" panose="020B0604020202020204" pitchFamily="34" charset="0"/>
                <a:cs typeface="Arial" panose="020B0604020202020204" pitchFamily="34" charset="0"/>
              </a:rPr>
              <a:t>facilitated by RAGs</a:t>
            </a:r>
          </a:p>
          <a:p>
            <a:pPr marL="0" indent="0">
              <a:lnSpc>
                <a:spcPts val="4800"/>
              </a:lnSpc>
              <a:buNone/>
            </a:pPr>
            <a:r>
              <a:rPr lang="en-GB" sz="3200" b="1" dirty="0" smtClean="0">
                <a:latin typeface="Arial" panose="020B0604020202020204" pitchFamily="34" charset="0"/>
                <a:cs typeface="Arial" panose="020B0604020202020204" pitchFamily="34" charset="0"/>
              </a:rPr>
              <a:t>►  Rotarian Action Groups bring expertise </a:t>
            </a:r>
            <a:r>
              <a:rPr lang="en-GB" sz="3200" b="1" u="sng" dirty="0" smtClean="0">
                <a:latin typeface="Arial" panose="020B0604020202020204" pitchFamily="34" charset="0"/>
                <a:cs typeface="Arial" panose="020B0604020202020204" pitchFamily="34" charset="0"/>
              </a:rPr>
              <a:t>together</a:t>
            </a:r>
            <a:r>
              <a:rPr lang="en-GB" sz="3200" b="1" dirty="0" smtClean="0">
                <a:latin typeface="Arial" panose="020B0604020202020204" pitchFamily="34" charset="0"/>
                <a:cs typeface="Arial" panose="020B0604020202020204" pitchFamily="34" charset="0"/>
              </a:rPr>
              <a:t> </a:t>
            </a:r>
          </a:p>
          <a:p>
            <a:pPr marL="0" indent="0">
              <a:lnSpc>
                <a:spcPts val="4800"/>
              </a:lnSpc>
              <a:buNone/>
            </a:pPr>
            <a:r>
              <a:rPr lang="en-GB" sz="3200" b="1" dirty="0">
                <a:latin typeface="Arial" panose="020B0604020202020204" pitchFamily="34" charset="0"/>
                <a:cs typeface="Arial" panose="020B0604020202020204" pitchFamily="34" charset="0"/>
              </a:rPr>
              <a:t>► </a:t>
            </a:r>
            <a:r>
              <a:rPr lang="en-GB" sz="3200" b="1" dirty="0" smtClean="0">
                <a:latin typeface="Arial" panose="020B0604020202020204" pitchFamily="34" charset="0"/>
                <a:cs typeface="Arial" panose="020B0604020202020204" pitchFamily="34" charset="0"/>
              </a:rPr>
              <a:t> Start </a:t>
            </a:r>
            <a:r>
              <a:rPr lang="en-GB" sz="3200" b="1" dirty="0">
                <a:latin typeface="Arial" panose="020B0604020202020204" pitchFamily="34" charset="0"/>
                <a:cs typeface="Arial" panose="020B0604020202020204" pitchFamily="34" charset="0"/>
              </a:rPr>
              <a:t>with Action Group RFPD for MCH</a:t>
            </a:r>
          </a:p>
          <a:p>
            <a:pPr marL="0" indent="0">
              <a:lnSpc>
                <a:spcPts val="3800"/>
              </a:lnSpc>
              <a:buNone/>
            </a:pPr>
            <a:endParaRPr lang="en-GB" sz="3200" b="1" i="1" dirty="0" smtClean="0"/>
          </a:p>
          <a:p>
            <a:pPr marL="0" indent="0">
              <a:lnSpc>
                <a:spcPts val="3600"/>
              </a:lnSpc>
              <a:buNone/>
            </a:pPr>
            <a:r>
              <a:rPr lang="en-GB" sz="3200" b="1" i="1" dirty="0" smtClean="0"/>
              <a:t> →  </a:t>
            </a:r>
            <a:r>
              <a:rPr lang="en-GB" sz="4400" b="1" i="1" dirty="0" smtClean="0"/>
              <a:t>Together you are strong and Make a Difference</a:t>
            </a:r>
          </a:p>
        </p:txBody>
      </p:sp>
    </p:spTree>
    <p:extLst>
      <p:ext uri="{BB962C8B-B14F-4D97-AF65-F5344CB8AC3E}">
        <p14:creationId xmlns:p14="http://schemas.microsoft.com/office/powerpoint/2010/main" val="14450963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1761" y="181271"/>
            <a:ext cx="1635067" cy="1630258"/>
          </a:xfrm>
          <a:prstGeom prst="rect">
            <a:avLst/>
          </a:prstGeom>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2" y="325016"/>
            <a:ext cx="1381230" cy="1287797"/>
          </a:xfrm>
          <a:prstGeom prst="rect">
            <a:avLst/>
          </a:prstGeom>
        </p:spPr>
      </p:pic>
      <p:sp>
        <p:nvSpPr>
          <p:cNvPr id="10" name="Titel 1"/>
          <p:cNvSpPr txBox="1">
            <a:spLocks/>
          </p:cNvSpPr>
          <p:nvPr/>
        </p:nvSpPr>
        <p:spPr>
          <a:xfrm>
            <a:off x="1460938" y="118241"/>
            <a:ext cx="9144000" cy="12691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4000" b="1" dirty="0" err="1" smtClean="0"/>
              <a:t>District</a:t>
            </a:r>
            <a:r>
              <a:rPr lang="de-DE" sz="4000" b="1" dirty="0" smtClean="0"/>
              <a:t> Conference D2250 </a:t>
            </a:r>
            <a:r>
              <a:rPr lang="de-DE" sz="4400" dirty="0" smtClean="0"/>
              <a:t/>
            </a:r>
            <a:br>
              <a:rPr lang="de-DE" sz="4400" dirty="0" smtClean="0"/>
            </a:br>
            <a:r>
              <a:rPr lang="de-DE" sz="2400" dirty="0" smtClean="0"/>
              <a:t>at </a:t>
            </a:r>
            <a:r>
              <a:rPr lang="de-DE" sz="2400" dirty="0" err="1" smtClean="0"/>
              <a:t>Sola</a:t>
            </a:r>
            <a:r>
              <a:rPr lang="de-DE" sz="2400" dirty="0" smtClean="0"/>
              <a:t> Strand Hotel 22-24 September 2017</a:t>
            </a:r>
            <a:endParaRPr lang="de-DE" sz="2400" dirty="0"/>
          </a:p>
        </p:txBody>
      </p:sp>
      <p:sp>
        <p:nvSpPr>
          <p:cNvPr id="12" name="Untertitel 2"/>
          <p:cNvSpPr>
            <a:spLocks noGrp="1"/>
          </p:cNvSpPr>
          <p:nvPr>
            <p:ph type="subTitle" idx="1"/>
          </p:nvPr>
        </p:nvSpPr>
        <p:spPr>
          <a:xfrm>
            <a:off x="1040523" y="1939158"/>
            <a:ext cx="9884979" cy="4706007"/>
          </a:xfrm>
        </p:spPr>
        <p:txBody>
          <a:bodyPr>
            <a:normAutofit fontScale="92500" lnSpcReduction="20000"/>
          </a:bodyPr>
          <a:lstStyle/>
          <a:p>
            <a:endParaRPr lang="en-GB" b="1" dirty="0"/>
          </a:p>
          <a:p>
            <a:pPr>
              <a:spcAft>
                <a:spcPts val="1800"/>
              </a:spcAft>
            </a:pPr>
            <a:r>
              <a:rPr lang="en-GB" b="1" dirty="0" err="1" smtClean="0"/>
              <a:t>Tema</a:t>
            </a:r>
            <a:r>
              <a:rPr lang="en-GB" b="1" dirty="0" smtClean="0"/>
              <a:t>: </a:t>
            </a:r>
            <a:r>
              <a:rPr lang="en-GB" b="1" dirty="0" err="1" smtClean="0"/>
              <a:t>Menneskeverd</a:t>
            </a:r>
            <a:r>
              <a:rPr lang="en-GB" b="1" dirty="0" smtClean="0"/>
              <a:t> – </a:t>
            </a:r>
            <a:r>
              <a:rPr lang="en-GB" b="1" dirty="0" err="1" smtClean="0"/>
              <a:t>menneskeverdighet</a:t>
            </a:r>
            <a:endParaRPr lang="en-GB" b="1" i="1" dirty="0" smtClean="0"/>
          </a:p>
          <a:p>
            <a:pPr>
              <a:spcAft>
                <a:spcPts val="1800"/>
              </a:spcAft>
            </a:pPr>
            <a:r>
              <a:rPr lang="en-GB" sz="4300" b="1" i="1" dirty="0" smtClean="0"/>
              <a:t>“Human Dignity”</a:t>
            </a:r>
          </a:p>
          <a:p>
            <a:r>
              <a:rPr lang="en-US" sz="4800" b="1" dirty="0" smtClean="0"/>
              <a:t>Together we are strong and</a:t>
            </a:r>
          </a:p>
          <a:p>
            <a:r>
              <a:rPr lang="en-US" sz="4800" b="1" i="1" dirty="0" smtClean="0"/>
              <a:t>Make a Difference </a:t>
            </a:r>
          </a:p>
          <a:p>
            <a:pPr marL="342900" indent="-342900">
              <a:buFontTx/>
              <a:buChar char="-"/>
            </a:pPr>
            <a:endParaRPr lang="en-GB" b="1" i="1" dirty="0" smtClean="0"/>
          </a:p>
          <a:p>
            <a:pPr marL="342900" indent="-342900">
              <a:buFontTx/>
              <a:buChar char="-"/>
            </a:pPr>
            <a:endParaRPr lang="en-GB" b="1" i="1" dirty="0"/>
          </a:p>
          <a:p>
            <a:pPr marL="342900" indent="-342900">
              <a:buFontTx/>
              <a:buChar char="-"/>
            </a:pPr>
            <a:endParaRPr lang="en-GB" b="1" i="1" dirty="0" smtClean="0"/>
          </a:p>
          <a:p>
            <a:pPr marL="342900" indent="-342900">
              <a:buFontTx/>
              <a:buChar char="-"/>
            </a:pPr>
            <a:r>
              <a:rPr lang="en-GB" b="1" i="1" dirty="0" smtClean="0"/>
              <a:t>PDG Robert Zinser, Representative of RI President Ian H.S. </a:t>
            </a:r>
            <a:r>
              <a:rPr lang="en-GB" b="1" i="1" dirty="0" err="1" smtClean="0"/>
              <a:t>Riseley</a:t>
            </a:r>
            <a:r>
              <a:rPr lang="en-GB" b="1" i="1" dirty="0" smtClean="0"/>
              <a:t> </a:t>
            </a:r>
          </a:p>
          <a:p>
            <a:r>
              <a:rPr lang="en-GB" b="1" i="1" dirty="0" smtClean="0"/>
              <a:t>CEO - Rotarian Action Group for Population &amp; Development</a:t>
            </a:r>
          </a:p>
        </p:txBody>
      </p:sp>
    </p:spTree>
    <p:extLst>
      <p:ext uri="{BB962C8B-B14F-4D97-AF65-F5344CB8AC3E}">
        <p14:creationId xmlns:p14="http://schemas.microsoft.com/office/powerpoint/2010/main" val="8118565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 y="0"/>
            <a:ext cx="12131040" cy="6858000"/>
          </a:xfrm>
        </p:spPr>
        <p:txBody>
          <a:bodyPr>
            <a:normAutofit fontScale="90000"/>
          </a:bodyPr>
          <a:lstStyle/>
          <a:p>
            <a:pPr>
              <a:lnSpc>
                <a:spcPts val="2700"/>
              </a:lnSpc>
            </a:pPr>
            <a:r>
              <a:rPr lang="en-GB" dirty="0" smtClean="0"/>
              <a:t>                           </a:t>
            </a:r>
            <a:br>
              <a:rPr lang="en-GB" dirty="0" smtClean="0"/>
            </a:br>
            <a:r>
              <a:rPr lang="en-GB" dirty="0" smtClean="0"/>
              <a:t/>
            </a:r>
            <a:br>
              <a:rPr lang="en-GB" dirty="0" smtClean="0"/>
            </a:br>
            <a:r>
              <a:rPr lang="en-GB" dirty="0"/>
              <a:t/>
            </a:r>
            <a:br>
              <a:rPr lang="en-GB" dirty="0"/>
            </a:br>
            <a:r>
              <a:rPr lang="en-GB" b="1" dirty="0" smtClean="0"/>
              <a:t>HUMAN DIGNITY </a:t>
            </a:r>
            <a:r>
              <a:rPr lang="en-GB" dirty="0" smtClean="0"/>
              <a:t>– </a:t>
            </a:r>
            <a:r>
              <a:rPr lang="en-GB" sz="3100" dirty="0" smtClean="0"/>
              <a:t>“Most important Human Right from which all other fundamental rights derive” (UN)</a:t>
            </a:r>
            <a:r>
              <a:rPr lang="en-GB" dirty="0" smtClean="0"/>
              <a:t/>
            </a:r>
            <a:br>
              <a:rPr lang="en-GB" dirty="0" smtClean="0"/>
            </a:br>
            <a:r>
              <a:rPr lang="en-GB" dirty="0" smtClean="0"/>
              <a:t/>
            </a:r>
            <a:br>
              <a:rPr lang="en-GB" dirty="0" smtClean="0"/>
            </a:br>
            <a:r>
              <a:rPr lang="en-GB" dirty="0" smtClean="0"/>
              <a:t>●  Compliment for this Theme –</a:t>
            </a:r>
            <a:r>
              <a:rPr lang="en-GB" sz="3100" dirty="0" smtClean="0"/>
              <a:t> Human dignity highest moral </a:t>
            </a:r>
            <a:br>
              <a:rPr lang="en-GB" sz="3100" dirty="0" smtClean="0"/>
            </a:br>
            <a:r>
              <a:rPr lang="en-GB" sz="3100" dirty="0" smtClean="0"/>
              <a:t>       principle, inviolable</a:t>
            </a:r>
            <a:r>
              <a:rPr lang="en-GB" dirty="0" smtClean="0"/>
              <a:t/>
            </a:r>
            <a:br>
              <a:rPr lang="en-GB" dirty="0" smtClean="0"/>
            </a:br>
            <a:r>
              <a:rPr lang="en-GB" dirty="0" smtClean="0"/>
              <a:t/>
            </a:r>
            <a:br>
              <a:rPr lang="en-GB" dirty="0" smtClean="0"/>
            </a:br>
            <a:r>
              <a:rPr lang="en-GB" dirty="0" smtClean="0"/>
              <a:t>●  Human dignity harmed</a:t>
            </a:r>
            <a:br>
              <a:rPr lang="en-GB" dirty="0" smtClean="0"/>
            </a:br>
            <a:r>
              <a:rPr lang="en-GB" dirty="0" smtClean="0"/>
              <a:t>     </a:t>
            </a:r>
            <a:r>
              <a:rPr lang="en-GB" sz="3000" dirty="0" smtClean="0"/>
              <a:t>when people marginalized, ignored, devalued, tortured, raped, socially excluded</a:t>
            </a:r>
            <a:r>
              <a:rPr lang="en-GB" dirty="0" smtClean="0"/>
              <a:t/>
            </a:r>
            <a:br>
              <a:rPr lang="en-GB" dirty="0" smtClean="0"/>
            </a:br>
            <a:r>
              <a:rPr lang="en-GB" dirty="0"/>
              <a:t/>
            </a:r>
            <a:br>
              <a:rPr lang="en-GB" dirty="0"/>
            </a:br>
            <a:r>
              <a:rPr lang="en-GB" dirty="0"/>
              <a:t>● </a:t>
            </a:r>
            <a:r>
              <a:rPr lang="en-GB" dirty="0" smtClean="0"/>
              <a:t> Human Dignity requested for SDGs, reflected in </a:t>
            </a:r>
            <a:r>
              <a:rPr lang="en-GB" dirty="0" err="1" smtClean="0"/>
              <a:t>AoFs</a:t>
            </a:r>
            <a:r>
              <a:rPr lang="en-GB" dirty="0" smtClean="0"/>
              <a:t/>
            </a:r>
            <a:br>
              <a:rPr lang="en-GB" dirty="0" smtClean="0"/>
            </a:br>
            <a:r>
              <a:rPr lang="en-GB" sz="2700" dirty="0" smtClean="0"/>
              <a:t>        - Contribution to a peaceful world through ethical orientation</a:t>
            </a:r>
            <a:br>
              <a:rPr lang="en-GB" sz="2700" dirty="0" smtClean="0"/>
            </a:br>
            <a:r>
              <a:rPr lang="en-GB" sz="2700" dirty="0" smtClean="0"/>
              <a:t>        - </a:t>
            </a:r>
            <a:r>
              <a:rPr lang="en-GB" sz="2700" dirty="0" err="1" smtClean="0"/>
              <a:t>AoF</a:t>
            </a:r>
            <a:r>
              <a:rPr lang="en-GB" sz="2700" dirty="0" smtClean="0"/>
              <a:t> MCH similar to SDG 3, value driven by Human Dignity (Globethics.net)</a:t>
            </a:r>
            <a:br>
              <a:rPr lang="en-GB" sz="2700" dirty="0" smtClean="0"/>
            </a:br>
            <a:r>
              <a:rPr lang="en-GB" sz="2700" dirty="0" smtClean="0"/>
              <a:t> </a:t>
            </a:r>
            <a:r>
              <a:rPr lang="en-GB" dirty="0"/>
              <a:t/>
            </a:r>
            <a:br>
              <a:rPr lang="en-GB" dirty="0"/>
            </a:br>
            <a:r>
              <a:rPr lang="en-GB" dirty="0" smtClean="0"/>
              <a:t>●  Rotary’s Four Way Test – </a:t>
            </a:r>
            <a:r>
              <a:rPr lang="en-GB" sz="3100" dirty="0" smtClean="0"/>
              <a:t>Ethically justified actions</a:t>
            </a:r>
            <a:r>
              <a:rPr lang="en-GB" dirty="0" smtClean="0"/>
              <a:t/>
            </a:r>
            <a:br>
              <a:rPr lang="en-GB" dirty="0" smtClean="0"/>
            </a:br>
            <a:r>
              <a:rPr lang="en-GB" dirty="0" smtClean="0"/>
              <a:t/>
            </a:r>
            <a:br>
              <a:rPr lang="en-GB" dirty="0" smtClean="0"/>
            </a:br>
            <a:r>
              <a:rPr lang="en-GB" dirty="0" smtClean="0"/>
              <a:t>●  Rotary representing community of values </a:t>
            </a:r>
            <a:r>
              <a:rPr lang="en-GB" sz="3100" dirty="0" smtClean="0"/>
              <a:t>-Golden rule</a:t>
            </a:r>
            <a:r>
              <a:rPr lang="en-GB" dirty="0"/>
              <a:t/>
            </a:r>
            <a:br>
              <a:rPr lang="en-GB" dirty="0"/>
            </a:br>
            <a:r>
              <a:rPr lang="en-GB" dirty="0" smtClean="0"/>
              <a:t/>
            </a:r>
            <a:br>
              <a:rPr lang="en-GB" dirty="0" smtClean="0"/>
            </a:br>
            <a:r>
              <a:rPr lang="en-GB" dirty="0" smtClean="0"/>
              <a:t/>
            </a:r>
            <a:br>
              <a:rPr lang="en-GB" dirty="0" smtClean="0"/>
            </a:br>
            <a:endParaRPr lang="en-GB" dirty="0"/>
          </a:p>
        </p:txBody>
      </p:sp>
    </p:spTree>
    <p:extLst>
      <p:ext uri="{BB962C8B-B14F-4D97-AF65-F5344CB8AC3E}">
        <p14:creationId xmlns:p14="http://schemas.microsoft.com/office/powerpoint/2010/main" val="17669017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981" y="365761"/>
            <a:ext cx="11934496" cy="7224674"/>
          </a:xfrm>
        </p:spPr>
        <p:txBody>
          <a:bodyPr anchor="t">
            <a:normAutofit/>
          </a:bodyPr>
          <a:lstStyle/>
          <a:p>
            <a:pPr>
              <a:lnSpc>
                <a:spcPts val="6500"/>
              </a:lnSpc>
            </a:pPr>
            <a:r>
              <a:rPr lang="en-US" sz="4000" u="sng" dirty="0"/>
              <a:t>O</a:t>
            </a:r>
            <a:r>
              <a:rPr lang="en-US" sz="4000" u="sng" dirty="0" smtClean="0"/>
              <a:t>bject of Rotary</a:t>
            </a:r>
            <a:r>
              <a:rPr lang="en-GB" sz="4000" dirty="0"/>
              <a:t> (RI </a:t>
            </a:r>
            <a:r>
              <a:rPr lang="en-GB" sz="4000" dirty="0" smtClean="0"/>
              <a:t>Principles)</a:t>
            </a:r>
            <a:r>
              <a:rPr lang="en-US" u="sng" dirty="0" smtClean="0"/>
              <a:t/>
            </a:r>
            <a:br>
              <a:rPr lang="en-US" u="sng" dirty="0" smtClean="0"/>
            </a:br>
            <a:r>
              <a:rPr lang="en-US" sz="4000" dirty="0" smtClean="0"/>
              <a:t>● </a:t>
            </a:r>
            <a:r>
              <a:rPr lang="en-US" sz="4000" b="1" dirty="0" smtClean="0"/>
              <a:t>Emphasizing </a:t>
            </a:r>
            <a:r>
              <a:rPr lang="en-US" sz="4000" b="1" dirty="0"/>
              <a:t>service activities</a:t>
            </a:r>
            <a:r>
              <a:rPr lang="en-US" sz="4000" dirty="0"/>
              <a:t> by individuals and groups </a:t>
            </a:r>
            <a:r>
              <a:rPr lang="en-US" sz="4000" dirty="0" smtClean="0"/>
              <a:t/>
            </a:r>
            <a:br>
              <a:rPr lang="en-US" sz="4000" dirty="0" smtClean="0"/>
            </a:br>
            <a:r>
              <a:rPr lang="en-US" sz="4000" dirty="0" smtClean="0"/>
              <a:t>● </a:t>
            </a:r>
            <a:r>
              <a:rPr lang="en-US" sz="4000" b="1" dirty="0" smtClean="0"/>
              <a:t>that </a:t>
            </a:r>
            <a:r>
              <a:rPr lang="en-US" sz="4000" b="1" dirty="0"/>
              <a:t>enhance </a:t>
            </a:r>
            <a:r>
              <a:rPr lang="en-US" sz="4000" dirty="0"/>
              <a:t>the quality of life and </a:t>
            </a:r>
            <a:r>
              <a:rPr lang="en-US" sz="4000" b="1" u="sng" dirty="0"/>
              <a:t>human dignity</a:t>
            </a:r>
            <a:r>
              <a:rPr lang="en-US" sz="4000" u="sng" dirty="0"/>
              <a:t>, </a:t>
            </a:r>
            <a:r>
              <a:rPr lang="en-US" sz="4000" u="sng" dirty="0" smtClean="0"/>
              <a:t/>
            </a:r>
            <a:br>
              <a:rPr lang="en-US" sz="4000" u="sng" dirty="0" smtClean="0"/>
            </a:br>
            <a:r>
              <a:rPr lang="en-US" sz="4000" dirty="0" smtClean="0"/>
              <a:t>● </a:t>
            </a:r>
            <a:r>
              <a:rPr lang="en-US" sz="4000" b="1" dirty="0"/>
              <a:t>E</a:t>
            </a:r>
            <a:r>
              <a:rPr lang="en-US" sz="4000" b="1" dirty="0" smtClean="0"/>
              <a:t>ncouraging</a:t>
            </a:r>
            <a:r>
              <a:rPr lang="en-US" sz="4000" dirty="0" smtClean="0"/>
              <a:t> </a:t>
            </a:r>
            <a:r>
              <a:rPr lang="en-US" sz="4000" u="sng" dirty="0"/>
              <a:t>high ethical standards, </a:t>
            </a:r>
            <a:r>
              <a:rPr lang="en-US" sz="4000" u="sng" dirty="0" smtClean="0"/>
              <a:t/>
            </a:r>
            <a:br>
              <a:rPr lang="en-US" sz="4000" u="sng" dirty="0" smtClean="0"/>
            </a:br>
            <a:r>
              <a:rPr lang="en-US" sz="4000" dirty="0"/>
              <a:t>● </a:t>
            </a:r>
            <a:r>
              <a:rPr lang="en-US" sz="4000" dirty="0" smtClean="0"/>
              <a:t>and </a:t>
            </a:r>
            <a:r>
              <a:rPr lang="en-US" sz="4000" dirty="0"/>
              <a:t>creating greater </a:t>
            </a:r>
            <a:r>
              <a:rPr lang="en-US" sz="4000" b="1" dirty="0"/>
              <a:t>understanding among all </a:t>
            </a:r>
            <a:r>
              <a:rPr lang="en-US" sz="4000" b="1" dirty="0" smtClean="0"/>
              <a:t>people</a:t>
            </a:r>
            <a:r>
              <a:rPr lang="en-US" sz="4000" dirty="0" smtClean="0"/>
              <a:t/>
            </a:r>
            <a:br>
              <a:rPr lang="en-US" sz="4000" dirty="0" smtClean="0"/>
            </a:br>
            <a:r>
              <a:rPr lang="en-US" sz="4000" dirty="0" smtClean="0"/>
              <a:t>● </a:t>
            </a:r>
            <a:r>
              <a:rPr lang="en-US" sz="4000" b="1" dirty="0" smtClean="0"/>
              <a:t>to </a:t>
            </a:r>
            <a:r>
              <a:rPr lang="en-US" sz="4000" b="1" dirty="0"/>
              <a:t>advance </a:t>
            </a:r>
            <a:r>
              <a:rPr lang="en-US" sz="4000" dirty="0"/>
              <a:t>the search for </a:t>
            </a:r>
            <a:r>
              <a:rPr lang="en-US" sz="4000" b="1" dirty="0"/>
              <a:t>peace in the </a:t>
            </a:r>
            <a:r>
              <a:rPr lang="en-US" sz="4000" b="1" dirty="0" smtClean="0"/>
              <a:t>world</a:t>
            </a:r>
            <a:r>
              <a:rPr lang="en-GB" sz="4000" dirty="0" smtClean="0"/>
              <a:t/>
            </a:r>
            <a:br>
              <a:rPr lang="en-GB" sz="4000" dirty="0" smtClean="0"/>
            </a:br>
            <a:r>
              <a:rPr lang="en-GB" sz="3200" dirty="0" smtClean="0"/>
              <a:t>                                                                                       </a:t>
            </a:r>
            <a:r>
              <a:rPr lang="en-GB" dirty="0" smtClean="0"/>
              <a:t/>
            </a:r>
            <a:br>
              <a:rPr lang="en-GB" dirty="0" smtClean="0"/>
            </a:br>
            <a:endParaRPr lang="en-GB" dirty="0"/>
          </a:p>
        </p:txBody>
      </p:sp>
    </p:spTree>
    <p:extLst>
      <p:ext uri="{BB962C8B-B14F-4D97-AF65-F5344CB8AC3E}">
        <p14:creationId xmlns:p14="http://schemas.microsoft.com/office/powerpoint/2010/main" val="24241231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9144" y="304799"/>
            <a:ext cx="10515600" cy="6444344"/>
          </a:xfrm>
        </p:spPr>
        <p:txBody>
          <a:bodyPr>
            <a:normAutofit fontScale="90000"/>
          </a:bodyPr>
          <a:lstStyle/>
          <a:p>
            <a:pPr>
              <a:spcAft>
                <a:spcPts val="3600"/>
              </a:spcAft>
            </a:pPr>
            <a:r>
              <a:rPr lang="en-GB" sz="3600" dirty="0" smtClean="0"/>
              <a:t/>
            </a:r>
            <a:br>
              <a:rPr lang="en-GB" sz="3600" dirty="0" smtClean="0"/>
            </a:br>
            <a:r>
              <a:rPr lang="en-GB" sz="3600" dirty="0" smtClean="0"/>
              <a:t/>
            </a:r>
            <a:br>
              <a:rPr lang="en-GB" sz="3600" dirty="0" smtClean="0"/>
            </a:br>
            <a:r>
              <a:rPr lang="en-GB" sz="3600" b="1" dirty="0"/>
              <a:t>HUMAN </a:t>
            </a:r>
            <a:r>
              <a:rPr lang="en-GB" sz="3600" b="1" dirty="0" smtClean="0"/>
              <a:t>DIGNITY</a:t>
            </a:r>
            <a:r>
              <a:rPr lang="en-GB" sz="3600" dirty="0" smtClean="0"/>
              <a:t/>
            </a:r>
            <a:br>
              <a:rPr lang="en-GB" sz="3600" dirty="0" smtClean="0"/>
            </a:br>
            <a:r>
              <a:rPr lang="en-GB" sz="3600" dirty="0"/>
              <a:t/>
            </a:r>
            <a:br>
              <a:rPr lang="en-GB" sz="3600" dirty="0"/>
            </a:br>
            <a:r>
              <a:rPr lang="en-GB" sz="3600" dirty="0"/>
              <a:t>“</a:t>
            </a:r>
            <a:r>
              <a:rPr lang="en-GB" sz="3600" i="1" u="sng" dirty="0" smtClean="0"/>
              <a:t>Human dignity </a:t>
            </a:r>
            <a:r>
              <a:rPr lang="en-GB" sz="3600" i="1" dirty="0" smtClean="0"/>
              <a:t>is the same for all human beings: when I trample on the dignity of another, I am trampling on my own”. (Pope Francis)</a:t>
            </a:r>
            <a:br>
              <a:rPr lang="en-GB" sz="3600" i="1" dirty="0" smtClean="0"/>
            </a:br>
            <a:r>
              <a:rPr lang="en-GB" sz="3600" i="1" dirty="0" smtClean="0"/>
              <a:t/>
            </a:r>
            <a:br>
              <a:rPr lang="en-GB" sz="3600" i="1" dirty="0" smtClean="0"/>
            </a:br>
            <a:r>
              <a:rPr lang="en-GB" sz="3600" dirty="0" smtClean="0"/>
              <a:t>“</a:t>
            </a:r>
            <a:r>
              <a:rPr lang="en-GB" sz="3600" i="1" dirty="0" smtClean="0"/>
              <a:t>T</a:t>
            </a:r>
            <a:r>
              <a:rPr lang="en-US" sz="3600" i="1" dirty="0" smtClean="0"/>
              <a:t>he </a:t>
            </a:r>
            <a:r>
              <a:rPr lang="en-US" sz="3600" i="1" dirty="0"/>
              <a:t>rapprochement of peoples is only possible when differences of culture and outlook are respected and appreciated rather than feared and condemned, when the </a:t>
            </a:r>
            <a:r>
              <a:rPr lang="en-US" sz="3600" i="1" u="sng" dirty="0"/>
              <a:t>common bond of human dignity is recognized as the essential bond for a peaceful world</a:t>
            </a:r>
            <a:r>
              <a:rPr lang="en-US" sz="3600" i="1" dirty="0"/>
              <a:t>. </a:t>
            </a:r>
            <a:r>
              <a:rPr lang="en-US" sz="3600" i="1" dirty="0" smtClean="0"/>
              <a:t>“ (J</a:t>
            </a:r>
            <a:r>
              <a:rPr lang="en-US" sz="3600" i="1" dirty="0"/>
              <a:t>. William </a:t>
            </a:r>
            <a:r>
              <a:rPr lang="en-US" sz="3600" i="1" dirty="0" smtClean="0"/>
              <a:t>Fulbright)</a:t>
            </a:r>
            <a:br>
              <a:rPr lang="en-US" sz="3600" i="1" dirty="0" smtClean="0"/>
            </a:br>
            <a:r>
              <a:rPr lang="en-US" sz="3600" i="1" dirty="0" smtClean="0"/>
              <a:t/>
            </a:r>
            <a:br>
              <a:rPr lang="en-US" sz="3600" i="1" dirty="0" smtClean="0"/>
            </a:br>
            <a:r>
              <a:rPr lang="en-US" sz="3600" i="1" dirty="0" smtClean="0"/>
              <a:t>“Freedom </a:t>
            </a:r>
            <a:r>
              <a:rPr lang="en-US" sz="3600" i="1" dirty="0"/>
              <a:t>and </a:t>
            </a:r>
            <a:r>
              <a:rPr lang="en-US" sz="3600" i="1" u="sng" dirty="0"/>
              <a:t>dignity for everyone in the world</a:t>
            </a:r>
            <a:r>
              <a:rPr lang="en-US" sz="3600" i="1" dirty="0"/>
              <a:t>, is the hardest thing to achieve, but we must not give up.” </a:t>
            </a:r>
            <a:r>
              <a:rPr lang="en-US" sz="3600" i="1" dirty="0" smtClean="0"/>
              <a:t>(</a:t>
            </a:r>
            <a:r>
              <a:rPr lang="en-US" sz="3600" i="1" dirty="0" err="1" smtClean="0"/>
              <a:t>Auliq</a:t>
            </a:r>
            <a:r>
              <a:rPr lang="en-US" sz="3600" i="1" dirty="0" smtClean="0"/>
              <a:t>-Ice</a:t>
            </a:r>
            <a:r>
              <a:rPr lang="en-US" sz="3600" dirty="0" smtClean="0"/>
              <a:t>)</a:t>
            </a:r>
            <a:r>
              <a:rPr lang="en-GB" dirty="0" smtClean="0"/>
              <a:t/>
            </a:r>
            <a:br>
              <a:rPr lang="en-GB" dirty="0" smtClean="0"/>
            </a:br>
            <a:r>
              <a:rPr lang="en-GB" dirty="0" smtClean="0"/>
              <a:t/>
            </a:r>
            <a:br>
              <a:rPr lang="en-GB" dirty="0" smtClean="0"/>
            </a:br>
            <a:endParaRPr lang="en-GB" dirty="0"/>
          </a:p>
        </p:txBody>
      </p:sp>
    </p:spTree>
    <p:extLst>
      <p:ext uri="{BB962C8B-B14F-4D97-AF65-F5344CB8AC3E}">
        <p14:creationId xmlns:p14="http://schemas.microsoft.com/office/powerpoint/2010/main" val="9144129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8959" y="365125"/>
            <a:ext cx="11642833" cy="1566312"/>
          </a:xfrm>
        </p:spPr>
        <p:txBody>
          <a:bodyPr>
            <a:noAutofit/>
          </a:bodyPr>
          <a:lstStyle/>
          <a:p>
            <a:pPr algn="ctr"/>
            <a:r>
              <a:rPr lang="en-GB" sz="3600" dirty="0" smtClean="0"/>
              <a:t>Make a Difference with Maternal and Child Health</a:t>
            </a:r>
            <a:br>
              <a:rPr lang="en-GB" sz="3600" dirty="0" smtClean="0"/>
            </a:br>
            <a:r>
              <a:rPr lang="en-GB" sz="3600" dirty="0" smtClean="0"/>
              <a:t>- bring about and sustain Human Dignity -</a:t>
            </a:r>
            <a:endParaRPr lang="en-GB" sz="3600" dirty="0"/>
          </a:p>
        </p:txBody>
      </p:sp>
      <p:sp>
        <p:nvSpPr>
          <p:cNvPr id="3" name="Inhaltsplatzhalter 2"/>
          <p:cNvSpPr>
            <a:spLocks noGrp="1"/>
          </p:cNvSpPr>
          <p:nvPr>
            <p:ph idx="1"/>
          </p:nvPr>
        </p:nvSpPr>
        <p:spPr>
          <a:xfrm>
            <a:off x="338959" y="2156785"/>
            <a:ext cx="11642833" cy="4609775"/>
          </a:xfrm>
        </p:spPr>
        <p:txBody>
          <a:bodyPr>
            <a:normAutofit/>
          </a:bodyPr>
          <a:lstStyle/>
          <a:p>
            <a:r>
              <a:rPr lang="en-GB" sz="3200" b="1" dirty="0" smtClean="0"/>
              <a:t>Make </a:t>
            </a:r>
            <a:r>
              <a:rPr lang="en-GB" sz="3200" b="1" dirty="0"/>
              <a:t>a </a:t>
            </a:r>
            <a:r>
              <a:rPr lang="en-GB" sz="3200" b="1" dirty="0" smtClean="0"/>
              <a:t>Difference </a:t>
            </a:r>
            <a:r>
              <a:rPr lang="en-GB" sz="3200" dirty="0" smtClean="0"/>
              <a:t>with Maternal and Child Health’ (MCH) </a:t>
            </a:r>
            <a:endParaRPr lang="en-GB" sz="3200" dirty="0"/>
          </a:p>
          <a:p>
            <a:r>
              <a:rPr lang="en-GB" dirty="0" smtClean="0"/>
              <a:t>MCH addressing Quality of Care and </a:t>
            </a:r>
            <a:r>
              <a:rPr lang="en-GB" dirty="0"/>
              <a:t>Reducing maternal and </a:t>
            </a:r>
            <a:r>
              <a:rPr lang="en-GB" dirty="0" err="1"/>
              <a:t>fetal</a:t>
            </a:r>
            <a:r>
              <a:rPr lang="en-GB" dirty="0"/>
              <a:t> </a:t>
            </a:r>
            <a:r>
              <a:rPr lang="en-GB" dirty="0" smtClean="0"/>
              <a:t>mortality</a:t>
            </a:r>
          </a:p>
          <a:p>
            <a:r>
              <a:rPr lang="en-GB" sz="2800" dirty="0" smtClean="0"/>
              <a:t>MCH improving access to family planning, empower women for free decision</a:t>
            </a:r>
          </a:p>
          <a:p>
            <a:pPr marL="457200" lvl="1" indent="0">
              <a:buNone/>
            </a:pPr>
            <a:endParaRPr lang="en-GB" sz="2800" dirty="0"/>
          </a:p>
          <a:p>
            <a:r>
              <a:rPr lang="en-GB" sz="3200" b="1" dirty="0"/>
              <a:t>Human </a:t>
            </a:r>
            <a:r>
              <a:rPr lang="en-GB" sz="3200" b="1" dirty="0" smtClean="0"/>
              <a:t>Dignity </a:t>
            </a:r>
            <a:r>
              <a:rPr lang="en-GB" sz="3200" dirty="0" smtClean="0"/>
              <a:t>incorporated in Maternal </a:t>
            </a:r>
            <a:r>
              <a:rPr lang="en-GB" sz="3200" dirty="0"/>
              <a:t>and Child Health </a:t>
            </a:r>
            <a:endParaRPr lang="en-GB" sz="3200" dirty="0" smtClean="0"/>
          </a:p>
          <a:p>
            <a:r>
              <a:rPr lang="en-GB" dirty="0" smtClean="0"/>
              <a:t>Human dignity refers to well-being of individuals, the need for health care services to survive or uphold an appropriate health standard.</a:t>
            </a:r>
          </a:p>
        </p:txBody>
      </p:sp>
    </p:spTree>
    <p:extLst>
      <p:ext uri="{BB962C8B-B14F-4D97-AF65-F5344CB8AC3E}">
        <p14:creationId xmlns:p14="http://schemas.microsoft.com/office/powerpoint/2010/main" val="7030386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381" y="184251"/>
            <a:ext cx="11119946" cy="6382517"/>
          </a:xfrm>
        </p:spPr>
        <p:txBody>
          <a:bodyPr>
            <a:normAutofit/>
          </a:bodyPr>
          <a:lstStyle/>
          <a:p>
            <a:pPr>
              <a:lnSpc>
                <a:spcPts val="3000"/>
              </a:lnSpc>
              <a:spcAft>
                <a:spcPts val="600"/>
              </a:spcAft>
            </a:pPr>
            <a:r>
              <a:rPr lang="en-GB" b="1" dirty="0" smtClean="0"/>
              <a:t>Rotary: Making a difference </a:t>
            </a:r>
            <a:r>
              <a:rPr lang="en-GB" dirty="0" smtClean="0"/>
              <a:t>with Human Dignity</a:t>
            </a:r>
            <a:br>
              <a:rPr lang="en-GB" dirty="0" smtClean="0"/>
            </a:br>
            <a:r>
              <a:rPr lang="en-GB" dirty="0" smtClean="0"/>
              <a:t/>
            </a:r>
            <a:br>
              <a:rPr lang="en-GB" dirty="0" smtClean="0"/>
            </a:br>
            <a:r>
              <a:rPr lang="en-GB" b="1" dirty="0" smtClean="0"/>
              <a:t>Making a Difference </a:t>
            </a:r>
            <a:r>
              <a:rPr lang="en-GB" dirty="0" smtClean="0"/>
              <a:t>sustains Human dignity</a:t>
            </a:r>
            <a:br>
              <a:rPr lang="en-GB" dirty="0" smtClean="0"/>
            </a:br>
            <a:r>
              <a:rPr lang="en-GB" dirty="0" smtClean="0"/>
              <a:t/>
            </a:r>
            <a:br>
              <a:rPr lang="en-GB" dirty="0" smtClean="0"/>
            </a:br>
            <a:r>
              <a:rPr lang="en-GB" sz="3600" dirty="0" smtClean="0"/>
              <a:t>- our Values First</a:t>
            </a:r>
            <a:br>
              <a:rPr lang="en-GB" sz="3600" dirty="0" smtClean="0"/>
            </a:br>
            <a:r>
              <a:rPr lang="en-GB" dirty="0" smtClean="0"/>
              <a:t/>
            </a:r>
            <a:br>
              <a:rPr lang="en-GB" dirty="0" smtClean="0"/>
            </a:br>
            <a:r>
              <a:rPr lang="en-GB" sz="2700" dirty="0" smtClean="0"/>
              <a:t>“</a:t>
            </a:r>
            <a:r>
              <a:rPr lang="en-GB" sz="2700" i="1" dirty="0" smtClean="0"/>
              <a:t>What </a:t>
            </a:r>
            <a:r>
              <a:rPr lang="en-GB" sz="2700" i="1" dirty="0"/>
              <a:t>about our second strategic priority of focusing and increasing our </a:t>
            </a:r>
            <a:r>
              <a:rPr lang="en-GB" sz="2700" i="1" u="sng" dirty="0"/>
              <a:t>humanitarian service</a:t>
            </a:r>
            <a:r>
              <a:rPr lang="en-GB" sz="2700" i="1" dirty="0"/>
              <a:t>? </a:t>
            </a:r>
            <a:r>
              <a:rPr lang="en-GB" sz="2700" i="1" dirty="0" smtClean="0"/>
              <a:t>We </a:t>
            </a:r>
            <a:r>
              <a:rPr lang="en-GB" sz="2700" i="1" dirty="0"/>
              <a:t>have six areas of focus in Rotary. In all of them, one essential element is </a:t>
            </a:r>
            <a:r>
              <a:rPr lang="en-GB" sz="2700" i="1" dirty="0" smtClean="0"/>
              <a:t>sustainability”.</a:t>
            </a:r>
            <a:r>
              <a:rPr lang="en-GB" sz="2700" i="1" dirty="0"/>
              <a:t> </a:t>
            </a:r>
            <a:r>
              <a:rPr lang="en-GB" sz="2700" i="1" dirty="0" smtClean="0"/>
              <a:t/>
            </a:r>
            <a:br>
              <a:rPr lang="en-GB" sz="2700" i="1" dirty="0" smtClean="0"/>
            </a:br>
            <a:r>
              <a:rPr lang="en-GB" sz="2700" i="1" dirty="0" smtClean="0"/>
              <a:t>        </a:t>
            </a:r>
            <a:r>
              <a:rPr lang="en-GB" sz="2400" i="1" dirty="0" smtClean="0"/>
              <a:t>(</a:t>
            </a:r>
            <a:r>
              <a:rPr lang="en-GB" sz="2400" b="1" i="1" u="sng" dirty="0" smtClean="0"/>
              <a:t>RI President Ian H.S. </a:t>
            </a:r>
            <a:r>
              <a:rPr lang="en-GB" sz="2400" b="1" i="1" u="sng" dirty="0" err="1" smtClean="0"/>
              <a:t>Riseley</a:t>
            </a:r>
            <a:r>
              <a:rPr lang="en-GB" sz="2400" b="1" i="1" u="sng" dirty="0" smtClean="0"/>
              <a:t> </a:t>
            </a:r>
            <a:r>
              <a:rPr lang="en-GB" sz="2400" i="1" u="sng" dirty="0" smtClean="0"/>
              <a:t>in Theme Address to the 2017 International Assembly</a:t>
            </a:r>
            <a:r>
              <a:rPr lang="en-GB" sz="2400" i="1" dirty="0" smtClean="0"/>
              <a:t>)</a:t>
            </a:r>
            <a:r>
              <a:rPr lang="en-GB" sz="2700" i="1" dirty="0" smtClean="0"/>
              <a:t/>
            </a:r>
            <a:br>
              <a:rPr lang="en-GB" sz="2700" i="1" dirty="0" smtClean="0"/>
            </a:br>
            <a:r>
              <a:rPr lang="en-GB" sz="2700" i="1" dirty="0" smtClean="0"/>
              <a:t/>
            </a:r>
            <a:br>
              <a:rPr lang="en-GB" sz="2700" i="1" dirty="0" smtClean="0"/>
            </a:br>
            <a:r>
              <a:rPr lang="en-GB" sz="2700" i="1" dirty="0" smtClean="0"/>
              <a:t>“</a:t>
            </a:r>
            <a:r>
              <a:rPr lang="en-US" sz="2700" i="1" dirty="0"/>
              <a:t>There was a time when childbirth was one of life’s most dangerous activities, for both mother and baby. Unfortunately in some parts of the world, that is still the case. But that situation is </a:t>
            </a:r>
            <a:r>
              <a:rPr lang="en-US" sz="2700" i="1" dirty="0" smtClean="0"/>
              <a:t>changing</a:t>
            </a:r>
            <a:r>
              <a:rPr lang="en-US" sz="2700" i="1" dirty="0"/>
              <a:t>, thanks </a:t>
            </a:r>
            <a:r>
              <a:rPr lang="en-US" sz="2700" i="1" u="sng" dirty="0"/>
              <a:t>in part to your </a:t>
            </a:r>
            <a:r>
              <a:rPr lang="en-US" sz="2700" i="1" u="sng" dirty="0" smtClean="0"/>
              <a:t>efforts</a:t>
            </a:r>
            <a:r>
              <a:rPr lang="de-DE" sz="2700" i="1" dirty="0" smtClean="0"/>
              <a:t>“.</a:t>
            </a:r>
            <a:br>
              <a:rPr lang="de-DE" sz="2700" i="1" dirty="0" smtClean="0"/>
            </a:br>
            <a:r>
              <a:rPr lang="de-DE" sz="2400" i="1" dirty="0" smtClean="0"/>
              <a:t>(</a:t>
            </a:r>
            <a:r>
              <a:rPr lang="de-DE" sz="2400" b="1" i="1" u="sng" dirty="0" smtClean="0"/>
              <a:t>Immediate </a:t>
            </a:r>
            <a:r>
              <a:rPr lang="de-DE" sz="2400" b="1" i="1" u="sng" dirty="0" err="1" smtClean="0"/>
              <a:t>Past</a:t>
            </a:r>
            <a:r>
              <a:rPr lang="de-DE" sz="2400" b="1" i="1" u="sng" dirty="0" smtClean="0"/>
              <a:t> TRF </a:t>
            </a:r>
            <a:r>
              <a:rPr lang="de-DE" sz="2400" b="1" i="1" u="sng" dirty="0" err="1" smtClean="0"/>
              <a:t>Chair</a:t>
            </a:r>
            <a:r>
              <a:rPr lang="de-DE" sz="2400" b="1" i="1" u="sng" dirty="0" smtClean="0"/>
              <a:t> </a:t>
            </a:r>
            <a:r>
              <a:rPr lang="de-DE" sz="2400" b="1" i="1" u="sng" dirty="0" err="1" smtClean="0"/>
              <a:t>Kalyan</a:t>
            </a:r>
            <a:r>
              <a:rPr lang="de-DE" sz="2400" b="1" i="1" u="sng" dirty="0" smtClean="0"/>
              <a:t> Banerjee </a:t>
            </a:r>
            <a:r>
              <a:rPr lang="de-DE" sz="2400" i="1" u="sng" dirty="0" smtClean="0"/>
              <a:t>in </a:t>
            </a:r>
            <a:r>
              <a:rPr lang="de-DE" sz="2400" i="1" u="sng" dirty="0" err="1" smtClean="0"/>
              <a:t>his</a:t>
            </a:r>
            <a:r>
              <a:rPr lang="de-DE" sz="2400" i="1" u="sng" dirty="0" smtClean="0"/>
              <a:t> </a:t>
            </a:r>
            <a:r>
              <a:rPr lang="de-DE" sz="2400" i="1" u="sng" dirty="0" err="1" smtClean="0"/>
              <a:t>message</a:t>
            </a:r>
            <a:r>
              <a:rPr lang="de-DE" sz="2400" i="1" u="sng" dirty="0" smtClean="0"/>
              <a:t> at </a:t>
            </a:r>
            <a:r>
              <a:rPr lang="de-DE" sz="2400" i="1" u="sng" dirty="0" err="1" smtClean="0"/>
              <a:t>the</a:t>
            </a:r>
            <a:r>
              <a:rPr lang="de-DE" sz="2400" i="1" u="sng" dirty="0" smtClean="0"/>
              <a:t> </a:t>
            </a:r>
            <a:r>
              <a:rPr lang="de-DE" sz="2400" i="1" u="sng" dirty="0" err="1" smtClean="0"/>
              <a:t>event</a:t>
            </a:r>
            <a:r>
              <a:rPr lang="de-DE" sz="2400" i="1" u="sng" dirty="0" smtClean="0"/>
              <a:t> „20 </a:t>
            </a:r>
            <a:r>
              <a:rPr lang="de-DE" sz="2400" i="1" u="sng" dirty="0" err="1" smtClean="0"/>
              <a:t>years</a:t>
            </a:r>
            <a:r>
              <a:rPr lang="de-DE" sz="2400" i="1" u="sng" dirty="0" smtClean="0"/>
              <a:t> RFPD“)</a:t>
            </a:r>
            <a:endParaRPr lang="en-GB" sz="2400" i="1" u="sng" dirty="0"/>
          </a:p>
        </p:txBody>
      </p:sp>
    </p:spTree>
    <p:extLst>
      <p:ext uri="{BB962C8B-B14F-4D97-AF65-F5344CB8AC3E}">
        <p14:creationId xmlns:p14="http://schemas.microsoft.com/office/powerpoint/2010/main" val="16885642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7429" y="191589"/>
            <a:ext cx="11414234" cy="1210491"/>
          </a:xfrm>
        </p:spPr>
        <p:txBody>
          <a:bodyPr>
            <a:normAutofit fontScale="90000"/>
          </a:bodyPr>
          <a:lstStyle/>
          <a:p>
            <a:pPr algn="ctr">
              <a:spcAft>
                <a:spcPts val="600"/>
              </a:spcAft>
            </a:pPr>
            <a:r>
              <a:rPr lang="en-GB" dirty="0" smtClean="0"/>
              <a:t>MCH - RFPD a Resource for MCH incl. Family Planning </a:t>
            </a:r>
            <a:endParaRPr lang="en-GB" dirty="0"/>
          </a:p>
        </p:txBody>
      </p:sp>
      <p:sp>
        <p:nvSpPr>
          <p:cNvPr id="3" name="Inhaltsplatzhalter 2"/>
          <p:cNvSpPr>
            <a:spLocks noGrp="1"/>
          </p:cNvSpPr>
          <p:nvPr>
            <p:ph idx="1"/>
          </p:nvPr>
        </p:nvSpPr>
        <p:spPr>
          <a:xfrm>
            <a:off x="209007" y="1402080"/>
            <a:ext cx="11808822" cy="5282499"/>
          </a:xfrm>
        </p:spPr>
        <p:txBody>
          <a:bodyPr>
            <a:normAutofit/>
          </a:bodyPr>
          <a:lstStyle/>
          <a:p>
            <a:pPr marL="0" indent="0">
              <a:lnSpc>
                <a:spcPts val="3500"/>
              </a:lnSpc>
              <a:buNone/>
            </a:pPr>
            <a:r>
              <a:rPr lang="en-GB" sz="3200" b="1" dirty="0" smtClean="0"/>
              <a:t>How it began</a:t>
            </a:r>
          </a:p>
          <a:p>
            <a:pPr>
              <a:lnSpc>
                <a:spcPts val="3500"/>
              </a:lnSpc>
            </a:pPr>
            <a:r>
              <a:rPr lang="en-GB" dirty="0" smtClean="0"/>
              <a:t>1975 </a:t>
            </a:r>
            <a:r>
              <a:rPr lang="en-GB" dirty="0"/>
              <a:t>– 1990 impressions of population growth</a:t>
            </a:r>
          </a:p>
          <a:p>
            <a:pPr>
              <a:lnSpc>
                <a:spcPts val="3500"/>
              </a:lnSpc>
            </a:pPr>
            <a:r>
              <a:rPr lang="en-GB" dirty="0" smtClean="0"/>
              <a:t>1994/95 Governor-Training</a:t>
            </a:r>
            <a:endParaRPr lang="en-GB" dirty="0"/>
          </a:p>
          <a:p>
            <a:pPr>
              <a:lnSpc>
                <a:spcPts val="3500"/>
              </a:lnSpc>
              <a:spcAft>
                <a:spcPts val="1200"/>
              </a:spcAft>
            </a:pPr>
            <a:r>
              <a:rPr lang="en-GB" dirty="0"/>
              <a:t>1994/95 Project „Child Spacing/Family Health</a:t>
            </a:r>
            <a:r>
              <a:rPr lang="en-GB" dirty="0" smtClean="0"/>
              <a:t>“ + Resolution </a:t>
            </a:r>
            <a:r>
              <a:rPr lang="en-GB" dirty="0"/>
              <a:t>Dakar sent to </a:t>
            </a:r>
            <a:r>
              <a:rPr lang="en-GB" dirty="0" smtClean="0"/>
              <a:t>RI</a:t>
            </a:r>
          </a:p>
          <a:p>
            <a:pPr marL="0" indent="0">
              <a:lnSpc>
                <a:spcPts val="3500"/>
              </a:lnSpc>
              <a:buNone/>
            </a:pPr>
            <a:r>
              <a:rPr lang="en-GB" sz="3200" b="1" dirty="0" smtClean="0"/>
              <a:t>RI approves „</a:t>
            </a:r>
            <a:r>
              <a:rPr lang="en-GB" sz="3200" b="1" u="sng" dirty="0" smtClean="0"/>
              <a:t>R</a:t>
            </a:r>
            <a:r>
              <a:rPr lang="en-GB" sz="3200" b="1" dirty="0" smtClean="0"/>
              <a:t>otarian </a:t>
            </a:r>
            <a:r>
              <a:rPr lang="en-GB" sz="3200" b="1" u="sng" dirty="0" smtClean="0"/>
              <a:t>F</a:t>
            </a:r>
            <a:r>
              <a:rPr lang="en-GB" sz="3200" b="1" dirty="0" smtClean="0"/>
              <a:t>ellowship for </a:t>
            </a:r>
            <a:r>
              <a:rPr lang="en-GB" sz="3200" b="1" u="sng" dirty="0" smtClean="0"/>
              <a:t>P</a:t>
            </a:r>
            <a:r>
              <a:rPr lang="en-GB" sz="3200" b="1" dirty="0" smtClean="0"/>
              <a:t>opulation &amp; </a:t>
            </a:r>
            <a:r>
              <a:rPr lang="en-GB" sz="3200" b="1" u="sng" dirty="0" smtClean="0"/>
              <a:t>D</a:t>
            </a:r>
            <a:r>
              <a:rPr lang="en-GB" sz="3200" b="1" dirty="0" smtClean="0"/>
              <a:t>evelopment“  </a:t>
            </a:r>
          </a:p>
          <a:p>
            <a:r>
              <a:rPr lang="en-GB" dirty="0" smtClean="0"/>
              <a:t>1995</a:t>
            </a:r>
            <a:r>
              <a:rPr lang="en-GB" dirty="0"/>
              <a:t>:  three RFPD founders: Chair, Vice-Chair, Treasurer (Zinser)</a:t>
            </a:r>
          </a:p>
          <a:p>
            <a:pPr>
              <a:spcAft>
                <a:spcPts val="600"/>
              </a:spcAft>
            </a:pPr>
            <a:r>
              <a:rPr lang="en-GB" dirty="0"/>
              <a:t>1996:  Germany first Country Section</a:t>
            </a:r>
          </a:p>
          <a:p>
            <a:pPr marL="0" indent="0">
              <a:lnSpc>
                <a:spcPct val="100000"/>
              </a:lnSpc>
              <a:spcAft>
                <a:spcPts val="1200"/>
              </a:spcAft>
              <a:buNone/>
            </a:pPr>
            <a:r>
              <a:rPr lang="en-GB" sz="3200" b="1" dirty="0"/>
              <a:t>2005 RFPD approved as Action Group (Code of Policies) </a:t>
            </a:r>
            <a:r>
              <a:rPr lang="en-GB" sz="3200" b="1" dirty="0" smtClean="0"/>
              <a:t>+ </a:t>
            </a:r>
            <a:r>
              <a:rPr lang="en-GB" sz="3200" b="1" dirty="0"/>
              <a:t>Resource </a:t>
            </a:r>
          </a:p>
          <a:p>
            <a:pPr>
              <a:lnSpc>
                <a:spcPts val="2500"/>
              </a:lnSpc>
            </a:pPr>
            <a:endParaRPr lang="en-GB" dirty="0"/>
          </a:p>
        </p:txBody>
      </p:sp>
    </p:spTree>
    <p:extLst>
      <p:ext uri="{BB962C8B-B14F-4D97-AF65-F5344CB8AC3E}">
        <p14:creationId xmlns:p14="http://schemas.microsoft.com/office/powerpoint/2010/main" val="13090469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3177" y="191589"/>
            <a:ext cx="10970623" cy="1499099"/>
          </a:xfrm>
        </p:spPr>
        <p:txBody>
          <a:bodyPr/>
          <a:lstStyle/>
          <a:p>
            <a:r>
              <a:rPr lang="en-GB" dirty="0" smtClean="0"/>
              <a:t>Overview of 20 years RFPD</a:t>
            </a:r>
            <a:endParaRPr lang="en-GB" dirty="0"/>
          </a:p>
        </p:txBody>
      </p:sp>
      <p:sp>
        <p:nvSpPr>
          <p:cNvPr id="3" name="Inhaltsplatzhalter 2"/>
          <p:cNvSpPr>
            <a:spLocks noGrp="1"/>
          </p:cNvSpPr>
          <p:nvPr>
            <p:ph idx="1"/>
          </p:nvPr>
        </p:nvSpPr>
        <p:spPr>
          <a:xfrm>
            <a:off x="383177" y="1628503"/>
            <a:ext cx="11669486" cy="4998720"/>
          </a:xfrm>
        </p:spPr>
        <p:txBody>
          <a:bodyPr>
            <a:normAutofit/>
          </a:bodyPr>
          <a:lstStyle/>
          <a:p>
            <a:pPr>
              <a:lnSpc>
                <a:spcPts val="3400"/>
              </a:lnSpc>
            </a:pPr>
            <a:r>
              <a:rPr lang="en-GB" dirty="0" smtClean="0"/>
              <a:t>2005 first and largest Rotarian Action Group</a:t>
            </a:r>
          </a:p>
          <a:p>
            <a:pPr>
              <a:lnSpc>
                <a:spcPts val="3400"/>
              </a:lnSpc>
            </a:pPr>
            <a:r>
              <a:rPr lang="en-GB" dirty="0" smtClean="0"/>
              <a:t>Code of Policies </a:t>
            </a:r>
            <a:r>
              <a:rPr lang="mr-IN" dirty="0" smtClean="0"/>
              <a:t>–</a:t>
            </a:r>
            <a:r>
              <a:rPr lang="en-GB" dirty="0" smtClean="0"/>
              <a:t> 42.030.: “[</a:t>
            </a:r>
            <a:r>
              <a:rPr lang="mr-IN" dirty="0" smtClean="0"/>
              <a:t>…</a:t>
            </a:r>
            <a:r>
              <a:rPr lang="en-GB" dirty="0" smtClean="0"/>
              <a:t>]RAGs shall </a:t>
            </a:r>
            <a:r>
              <a:rPr lang="en-GB" u="sng" dirty="0" smtClean="0"/>
              <a:t>provide assistance </a:t>
            </a:r>
            <a:r>
              <a:rPr lang="en-GB" dirty="0" smtClean="0"/>
              <a:t>and support to Rotary clubs and districts … </a:t>
            </a:r>
            <a:r>
              <a:rPr lang="en-GB" u="sng" dirty="0" smtClean="0"/>
              <a:t>implementing large-scale projects</a:t>
            </a:r>
          </a:p>
          <a:p>
            <a:pPr>
              <a:lnSpc>
                <a:spcPts val="3400"/>
              </a:lnSpc>
              <a:spcAft>
                <a:spcPts val="600"/>
              </a:spcAft>
            </a:pPr>
            <a:r>
              <a:rPr lang="en-GB" dirty="0" smtClean="0"/>
              <a:t> Worldwide approx. 12.600 members</a:t>
            </a:r>
          </a:p>
          <a:p>
            <a:pPr marL="0" indent="0">
              <a:lnSpc>
                <a:spcPts val="3400"/>
              </a:lnSpc>
              <a:buNone/>
            </a:pPr>
            <a:r>
              <a:rPr lang="en-GB" b="1" dirty="0" smtClean="0"/>
              <a:t>Project-Strategy</a:t>
            </a:r>
          </a:p>
          <a:p>
            <a:pPr>
              <a:lnSpc>
                <a:spcPts val="3400"/>
              </a:lnSpc>
            </a:pPr>
            <a:r>
              <a:rPr lang="en-GB" u="sng" dirty="0" smtClean="0"/>
              <a:t>Reliable </a:t>
            </a:r>
            <a:r>
              <a:rPr lang="en-GB" u="sng" dirty="0"/>
              <a:t>Contact, Sustainability, Scaling, Replications, </a:t>
            </a:r>
            <a:r>
              <a:rPr lang="en-GB" u="sng" dirty="0" smtClean="0"/>
              <a:t>Monitoring/Evaluation</a:t>
            </a:r>
            <a:r>
              <a:rPr lang="en-GB" u="sng" dirty="0"/>
              <a:t>, Impact</a:t>
            </a:r>
            <a:r>
              <a:rPr lang="en-GB" dirty="0"/>
              <a:t> </a:t>
            </a:r>
            <a:endParaRPr lang="en-GB" dirty="0" smtClean="0"/>
          </a:p>
          <a:p>
            <a:pPr>
              <a:lnSpc>
                <a:spcPts val="3400"/>
              </a:lnSpc>
            </a:pPr>
            <a:r>
              <a:rPr lang="en-GB" u="sng" dirty="0" err="1" smtClean="0"/>
              <a:t>Cofunding</a:t>
            </a:r>
            <a:r>
              <a:rPr lang="en-GB" dirty="0" smtClean="0"/>
              <a:t> </a:t>
            </a:r>
            <a:r>
              <a:rPr lang="en-GB" dirty="0"/>
              <a:t>by government agencies and </a:t>
            </a:r>
            <a:r>
              <a:rPr lang="en-GB" dirty="0" smtClean="0"/>
              <a:t>foundations</a:t>
            </a:r>
          </a:p>
          <a:p>
            <a:pPr marL="0" indent="0">
              <a:buNone/>
            </a:pPr>
            <a:endParaRPr lang="en-GB" b="1" dirty="0" smtClean="0"/>
          </a:p>
        </p:txBody>
      </p:sp>
    </p:spTree>
    <p:extLst>
      <p:ext uri="{BB962C8B-B14F-4D97-AF65-F5344CB8AC3E}">
        <p14:creationId xmlns:p14="http://schemas.microsoft.com/office/powerpoint/2010/main" val="4106867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883</Words>
  <Application>Microsoft Macintosh PowerPoint</Application>
  <PresentationFormat>Tilpasset</PresentationFormat>
  <Paragraphs>144</Paragraphs>
  <Slides>19</Slides>
  <Notes>2</Notes>
  <HiddenSlides>0</HiddenSlides>
  <MMClips>0</MMClips>
  <ScaleCrop>false</ScaleCrop>
  <HeadingPairs>
    <vt:vector size="4" baseType="variant">
      <vt:variant>
        <vt:lpstr>Tema</vt:lpstr>
      </vt:variant>
      <vt:variant>
        <vt:i4>1</vt:i4>
      </vt:variant>
      <vt:variant>
        <vt:lpstr>Lysbildetitler</vt:lpstr>
      </vt:variant>
      <vt:variant>
        <vt:i4>19</vt:i4>
      </vt:variant>
    </vt:vector>
  </HeadingPairs>
  <TitlesOfParts>
    <vt:vector size="20" baseType="lpstr">
      <vt:lpstr>Office-Design</vt:lpstr>
      <vt:lpstr>PowerPoint-presentasjon</vt:lpstr>
      <vt:lpstr>PowerPoint-presentasjon</vt:lpstr>
      <vt:lpstr>                              HUMAN DIGNITY – “Most important Human Right from which all other fundamental rights derive” (UN)  ●  Compliment for this Theme – Human dignity highest moral         principle, inviolable  ●  Human dignity harmed      when people marginalized, ignored, devalued, tortured, raped, socially excluded  ●  Human Dignity requested for SDGs, reflected in AoFs         - Contribution to a peaceful world through ethical orientation         - AoF MCH similar to SDG 3, value driven by Human Dignity (Globethics.net)   ●  Rotary’s Four Way Test – Ethically justified actions  ●  Rotary representing community of values -Golden rule   </vt:lpstr>
      <vt:lpstr>Object of Rotary (RI Principles) ● Emphasizing service activities by individuals and groups  ● that enhance the quality of life and human dignity,  ● Encouraging high ethical standards,  ● and creating greater understanding among all people ● to advance the search for peace in the world                                                                                         </vt:lpstr>
      <vt:lpstr>  HUMAN DIGNITY  “Human dignity is the same for all human beings: when I trample on the dignity of another, I am trampling on my own”. (Pope Francis)  “The rapprochement of peoples is only possible when differences of culture and outlook are respected and appreciated rather than feared and condemned, when the common bond of human dignity is recognized as the essential bond for a peaceful world. “ (J. William Fulbright)  “Freedom and dignity for everyone in the world, is the hardest thing to achieve, but we must not give up.” (Auliq-Ice)  </vt:lpstr>
      <vt:lpstr>Make a Difference with Maternal and Child Health - bring about and sustain Human Dignity -</vt:lpstr>
      <vt:lpstr>Rotary: Making a difference with Human Dignity  Making a Difference sustains Human dignity  - our Values First  “What about our second strategic priority of focusing and increasing our humanitarian service? We have six areas of focus in Rotary. In all of them, one essential element is sustainability”.          (RI President Ian H.S. Riseley in Theme Address to the 2017 International Assembly)  “There was a time when childbirth was one of life’s most dangerous activities, for both mother and baby. Unfortunately in some parts of the world, that is still the case. But that situation is changing, thanks in part to your efforts“. (Immediate Past TRF Chair Kalyan Banerjee in his message at the event „20 years RFPD“)</vt:lpstr>
      <vt:lpstr>MCH - RFPD a Resource for MCH incl. Family Planning </vt:lpstr>
      <vt:lpstr>Overview of 20 years RFPD</vt:lpstr>
      <vt:lpstr>Obstetric Quality Assurance (OQA)  a model project developed by RFPD</vt:lpstr>
      <vt:lpstr>            Digitalisation and Sustainability</vt:lpstr>
      <vt:lpstr>Population Growth - Family Planning</vt:lpstr>
      <vt:lpstr>Harnessing the Demographic Dividend</vt:lpstr>
      <vt:lpstr>Strengthening National Health Systems - to bring about and sustain Human Dignity</vt:lpstr>
      <vt:lpstr>RFPD`s project Impact</vt:lpstr>
      <vt:lpstr>     Project proposals   </vt:lpstr>
      <vt:lpstr>Why should Norway set up an RFPD Section</vt:lpstr>
      <vt:lpstr>Benefits of a RFPD Section in Norway</vt:lpstr>
      <vt:lpstr>Summary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Conference at  Sola Strand Hotel</dc:title>
  <dc:creator>Peter Kroll</dc:creator>
  <cp:lastModifiedBy>Einar Solheim</cp:lastModifiedBy>
  <cp:revision>147</cp:revision>
  <cp:lastPrinted>2017-09-21T03:49:14Z</cp:lastPrinted>
  <dcterms:created xsi:type="dcterms:W3CDTF">2017-09-06T08:11:44Z</dcterms:created>
  <dcterms:modified xsi:type="dcterms:W3CDTF">2017-09-26T18:41:20Z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777038468</vt:i4>
  </property>
  <property fmtid="{D5CDD505-2E9C-101B-9397-08002B2CF9AE}" pid="3" name="_NewReviewCycle">
    <vt:lpwstr/>
  </property>
  <property fmtid="{D5CDD505-2E9C-101B-9397-08002B2CF9AE}" pid="4" name="_EmailSubject">
    <vt:lpwstr>PPT</vt:lpwstr>
  </property>
  <property fmtid="{D5CDD505-2E9C-101B-9397-08002B2CF9AE}" pid="5" name="_AuthorEmail">
    <vt:lpwstr>robert.zinser@t-online.de</vt:lpwstr>
  </property>
  <property fmtid="{D5CDD505-2E9C-101B-9397-08002B2CF9AE}" pid="6" name="_AuthorEmailDisplayName">
    <vt:lpwstr>Robert Zinser</vt:lpwstr>
  </property>
  <property fmtid="{D5CDD505-2E9C-101B-9397-08002B2CF9AE}" pid="7" name="_PreviousAdHocReviewCycleID">
    <vt:i4>-1923020324</vt:i4>
  </property>
</Properties>
</file>