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0"/>
  </p:notesMasterIdLst>
  <p:handoutMasterIdLst>
    <p:handoutMasterId r:id="rId21"/>
  </p:handoutMasterIdLst>
  <p:sldIdLst>
    <p:sldId id="361" r:id="rId4"/>
    <p:sldId id="382" r:id="rId5"/>
    <p:sldId id="405" r:id="rId6"/>
    <p:sldId id="380" r:id="rId7"/>
    <p:sldId id="381" r:id="rId8"/>
    <p:sldId id="384" r:id="rId9"/>
    <p:sldId id="386" r:id="rId10"/>
    <p:sldId id="400" r:id="rId11"/>
    <p:sldId id="399" r:id="rId12"/>
    <p:sldId id="406" r:id="rId13"/>
    <p:sldId id="407" r:id="rId14"/>
    <p:sldId id="409" r:id="rId15"/>
    <p:sldId id="408" r:id="rId16"/>
    <p:sldId id="410" r:id="rId17"/>
    <p:sldId id="401" r:id="rId18"/>
    <p:sldId id="373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00"/>
    <a:srgbClr val="58585A"/>
    <a:srgbClr val="005DAA"/>
    <a:srgbClr val="FF7600"/>
    <a:srgbClr val="D91B5C"/>
    <a:srgbClr val="872175"/>
    <a:srgbClr val="00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35" autoAdjust="0"/>
  </p:normalViewPr>
  <p:slideViewPr>
    <p:cSldViewPr>
      <p:cViewPr>
        <p:scale>
          <a:sx n="95" d="100"/>
          <a:sy n="95" d="100"/>
        </p:scale>
        <p:origin x="-3144" y="-1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fld id="{1FAD6BCE-1608-5C4D-BB43-E5BF1F7B3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5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fld id="{39142844-DF7B-5244-BCF1-D352C6897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34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>
              <a:latin typeface="Arial" charset="0"/>
              <a:ea typeface="ＭＳ Ｐゴシック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>
                <a:solidFill>
                  <a:srgbClr val="BCBDC0"/>
                </a:solidFill>
                <a:latin typeface="Arial Narrow" charset="0"/>
              </a:rPr>
              <a:t>TITLE  |  </a:t>
            </a:r>
            <a:fld id="{2EBA06D5-5179-4B47-A1D4-A077553BF969}" type="slidenum">
              <a:rPr lang="en-US" sz="900">
                <a:solidFill>
                  <a:srgbClr val="BCBDC0"/>
                </a:solidFill>
                <a:latin typeface="Arial Narrow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30" r:id="rId14"/>
    <p:sldLayoutId id="2147484231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>
                <a:solidFill>
                  <a:srgbClr val="BCBDC0"/>
                </a:solidFill>
                <a:latin typeface="Arial Narrow" charset="0"/>
              </a:rPr>
              <a:t>TITLE |  </a:t>
            </a:r>
            <a:fld id="{FC8A9447-CC9B-F945-A9D5-3AB7C614B379}" type="slidenum">
              <a:rPr lang="en-US" sz="900">
                <a:solidFill>
                  <a:srgbClr val="BCBDC0"/>
                </a:solidFill>
                <a:latin typeface="Arial Narrow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04800" y="3429000"/>
            <a:ext cx="97536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Bilde 7" descr="end_polio_now.jpg"/>
          <p:cNvPicPr>
            <a:picLocks noChangeAspect="1"/>
          </p:cNvPicPr>
          <p:nvPr/>
        </p:nvPicPr>
        <p:blipFill>
          <a:blip r:embed="rId3"/>
          <a:srcRect l="52187"/>
          <a:stretch>
            <a:fillRect/>
          </a:stretch>
        </p:blipFill>
        <p:spPr>
          <a:xfrm>
            <a:off x="0" y="914400"/>
            <a:ext cx="4817026" cy="1752600"/>
          </a:xfrm>
          <a:prstGeom prst="rect">
            <a:avLst/>
          </a:prstGeom>
        </p:spPr>
      </p:pic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30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>
              <a:spcAft>
                <a:spcPts val="2400"/>
              </a:spcAft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Vaksinen</a:t>
            </a:r>
            <a:r>
              <a:rPr lang="en-US" sz="4400" dirty="0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i</a:t>
            </a:r>
            <a:r>
              <a:rPr lang="en-US" sz="4400" dirty="0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 et </a:t>
            </a:r>
            <a:r>
              <a:rPr lang="en-US" sz="4400" dirty="0" err="1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globalt</a:t>
            </a:r>
            <a:r>
              <a:rPr lang="en-US" sz="4400" dirty="0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perspektiv</a:t>
            </a:r>
            <a:endParaRPr lang="en-US" sz="4400" dirty="0" smtClean="0">
              <a:solidFill>
                <a:schemeClr val="bg1"/>
              </a:solidFill>
              <a:latin typeface="Arial Narrow Bold" charset="0"/>
              <a:ea typeface="Arial Narrow Bold" charset="0"/>
              <a:cs typeface="Arial Narrow Bold" charset="0"/>
            </a:endParaRPr>
          </a:p>
          <a:p>
            <a:pPr defTabSz="457200">
              <a:defRPr/>
            </a:pPr>
            <a:endParaRPr lang="en-US" sz="2000" dirty="0" smtClean="0">
              <a:solidFill>
                <a:srgbClr val="01B4E7"/>
              </a:solidFill>
              <a:latin typeface="Georgia" charset="0"/>
              <a:ea typeface="Georgia" charset="0"/>
              <a:cs typeface="Georgia" charset="0"/>
            </a:endParaRPr>
          </a:p>
          <a:p>
            <a:pPr defTabSz="457200">
              <a:defRPr/>
            </a:pPr>
            <a:r>
              <a:rPr lang="en-US" sz="2000" dirty="0" err="1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Distriktskonferanse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 D2250, </a:t>
            </a:r>
            <a:r>
              <a:rPr lang="en-US" sz="20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Sola Strand Hotel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 23. </a:t>
            </a:r>
            <a:r>
              <a:rPr lang="en-US" sz="2000" dirty="0" err="1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september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 2017</a:t>
            </a:r>
          </a:p>
          <a:p>
            <a:pPr defTabSz="457200"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/>
                <a:ea typeface="Georgia" charset="0"/>
                <a:cs typeface="Arial"/>
              </a:rPr>
              <a:t>PP DRFC </a:t>
            </a:r>
            <a:r>
              <a:rPr lang="en-US" sz="2000" dirty="0" err="1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Wibecke</a:t>
            </a:r>
            <a:r>
              <a:rPr lang="en-US" sz="2000" dirty="0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sz="2000" dirty="0" err="1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Natås</a:t>
            </a:r>
            <a:r>
              <a:rPr lang="en-US" sz="2000" dirty="0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 (</a:t>
            </a:r>
            <a:r>
              <a:rPr lang="en-US" sz="2000" dirty="0" err="1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Bryne</a:t>
            </a:r>
            <a:r>
              <a:rPr lang="en-US" sz="2000" dirty="0" smtClean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 RK)</a:t>
            </a:r>
            <a:endParaRPr lang="en-US" sz="2000" dirty="0">
              <a:solidFill>
                <a:srgbClr val="01B4E7"/>
              </a:solidFill>
              <a:latin typeface="Arial"/>
              <a:ea typeface="Georgia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316000" cy="49530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Det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er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mer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enn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350.000 </a:t>
            </a:r>
            <a:r>
              <a:rPr lang="en-US" altLang="zh-CN" sz="1700" dirty="0" err="1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nye</a:t>
            </a:r>
            <a:r>
              <a:rPr lang="en-US" altLang="zh-CN" sz="1700" dirty="0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tilfeller</a:t>
            </a:r>
            <a:r>
              <a:rPr lang="en-US" altLang="zh-CN" sz="1700" dirty="0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av</a:t>
            </a:r>
            <a:r>
              <a:rPr lang="en-US" altLang="zh-CN" sz="1700" dirty="0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 polio </a:t>
            </a:r>
            <a:r>
              <a:rPr lang="en-US" altLang="zh-CN" sz="1700" dirty="0" err="1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i</a:t>
            </a:r>
            <a:r>
              <a:rPr lang="en-US" altLang="zh-CN" sz="1700" dirty="0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året</a:t>
            </a:r>
            <a:r>
              <a:rPr lang="en-US" altLang="zh-CN" sz="1700" dirty="0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i</a:t>
            </a:r>
            <a:r>
              <a:rPr lang="en-US" altLang="zh-CN" sz="1700" dirty="0" smtClean="0">
                <a:solidFill>
                  <a:srgbClr val="FEBD11"/>
                </a:solidFill>
                <a:latin typeface="Arial"/>
                <a:ea typeface="Arial" charset="0"/>
                <a:cs typeface="Arial"/>
              </a:rPr>
              <a:t> 1988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og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over 1.000 barn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årlig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blir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lamme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som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en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følge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av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polio.</a:t>
            </a: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700" i="1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The Global Polio Eradication Initiative (GPEI)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etableres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i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1988 </a:t>
            </a:r>
            <a:r>
              <a:rPr lang="en-US" altLang="zh-CN" sz="1700" dirty="0" err="1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og</a:t>
            </a:r>
            <a:r>
              <a:rPr lang="en-US" altLang="zh-CN" sz="17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ea typeface="Arial" charset="0"/>
                <a:cs typeface="Arial"/>
              </a:rPr>
              <a:t>The World Health </a:t>
            </a:r>
            <a:r>
              <a:rPr lang="nb-NO" sz="1700" i="1" dirty="0" err="1" smtClean="0">
                <a:solidFill>
                  <a:srgbClr val="000100"/>
                </a:solidFill>
                <a:latin typeface="Arial"/>
                <a:ea typeface="Arial" charset="0"/>
                <a:cs typeface="Arial"/>
              </a:rPr>
              <a:t>Assembly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nb-NO" sz="1700" dirty="0" smtClean="0">
                <a:solidFill>
                  <a:srgbClr val="000100"/>
                </a:solidFill>
                <a:latin typeface="Arial"/>
                <a:ea typeface="Arial" charset="0"/>
                <a:cs typeface="Arial"/>
              </a:rPr>
              <a:t>setter som mål å utrydde polio innen år 2000.</a:t>
            </a: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I 2000 sier FNs generalsekretær seg villig til å forhandle for vaksinering i Kongo, mens 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cs typeface="Arial"/>
              </a:rPr>
              <a:t>National </a:t>
            </a:r>
            <a:r>
              <a:rPr lang="nb-NO" sz="1700" i="1" dirty="0" err="1" smtClean="0">
                <a:solidFill>
                  <a:srgbClr val="000100"/>
                </a:solidFill>
                <a:latin typeface="Arial"/>
                <a:cs typeface="Arial"/>
              </a:rPr>
              <a:t>Immunization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cs typeface="Arial"/>
              </a:rPr>
              <a:t> Days </a:t>
            </a: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utføres i det krigsherjede Liberia.</a:t>
            </a: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I 2001 vaksineres 575 millioner barn i 94 land. 35 millioner av disse barna er i Afghanistan og Pakistan, mens 16 millioner er i konfliktområder i land i sentral-Afrika.</a:t>
            </a: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I 2002 stoppes kampanjer for poliovaksinering i den nordre delen av Nigeria grunnet rykter rundt hvor trygg vaksinen er. Resultatet er at det oppstår nye tilfeller av polio.</a:t>
            </a: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I 2005 gjøres en ny </a:t>
            </a:r>
            <a:r>
              <a:rPr lang="nb-NO" sz="1700" dirty="0" err="1" smtClean="0">
                <a:solidFill>
                  <a:srgbClr val="000100"/>
                </a:solidFill>
                <a:latin typeface="Arial"/>
                <a:cs typeface="Arial"/>
              </a:rPr>
              <a:t>monovalent</a:t>
            </a: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 oral poliovaksine (</a:t>
            </a:r>
            <a:r>
              <a:rPr lang="nb-NO" sz="1700" dirty="0" err="1" smtClean="0">
                <a:solidFill>
                  <a:srgbClr val="000100"/>
                </a:solidFill>
                <a:latin typeface="Arial"/>
                <a:cs typeface="Arial"/>
              </a:rPr>
              <a:t>mOPV</a:t>
            </a: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) tilgjengelig.</a:t>
            </a: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700" dirty="0" smtClean="0">
                <a:solidFill>
                  <a:srgbClr val="FEBD11"/>
                </a:solidFill>
                <a:latin typeface="Arial"/>
                <a:cs typeface="Arial"/>
              </a:rPr>
              <a:t>Februar 2012 erklæres India poliofritt</a:t>
            </a: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, mens 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cs typeface="Arial"/>
              </a:rPr>
              <a:t>The Global Commission for </a:t>
            </a:r>
            <a:r>
              <a:rPr lang="nb-NO" sz="1700" i="1" dirty="0" err="1" smtClean="0">
                <a:solidFill>
                  <a:srgbClr val="000100"/>
                </a:solidFill>
                <a:latin typeface="Arial"/>
                <a:cs typeface="Arial"/>
              </a:rPr>
              <a:t>the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700" i="1" dirty="0" err="1" smtClean="0">
                <a:solidFill>
                  <a:srgbClr val="000100"/>
                </a:solidFill>
                <a:latin typeface="Arial"/>
                <a:cs typeface="Arial"/>
              </a:rPr>
              <a:t>Certification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700" i="1" dirty="0" err="1" smtClean="0">
                <a:solidFill>
                  <a:srgbClr val="000100"/>
                </a:solidFill>
                <a:latin typeface="Arial"/>
                <a:cs typeface="Arial"/>
              </a:rPr>
              <a:t>of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700" i="1" dirty="0" err="1" smtClean="0">
                <a:solidFill>
                  <a:srgbClr val="000100"/>
                </a:solidFill>
                <a:latin typeface="Arial"/>
                <a:cs typeface="Arial"/>
              </a:rPr>
              <a:t>Poliomyelitis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700" i="1" dirty="0" err="1" smtClean="0">
                <a:solidFill>
                  <a:srgbClr val="000100"/>
                </a:solidFill>
                <a:latin typeface="Arial"/>
                <a:cs typeface="Arial"/>
              </a:rPr>
              <a:t>Eradication</a:t>
            </a:r>
            <a:r>
              <a:rPr lang="nb-NO" sz="1700" i="1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den 20. september erklærer at vill poliovirus type 2 er utryddet globalt og i november ser vi det siste kjente tilfellet av type 3 virus. Det er mindre enn </a:t>
            </a:r>
            <a:r>
              <a:rPr lang="nb-NO" sz="1700" dirty="0" smtClean="0">
                <a:solidFill>
                  <a:srgbClr val="FEBD11"/>
                </a:solidFill>
                <a:latin typeface="Arial"/>
                <a:cs typeface="Arial"/>
              </a:rPr>
              <a:t>250 nye tilfeller av polio</a:t>
            </a:r>
            <a:r>
              <a:rPr lang="nb-NO" sz="1700" dirty="0" smtClean="0">
                <a:solidFill>
                  <a:srgbClr val="000100"/>
                </a:solidFill>
                <a:latin typeface="Arial"/>
                <a:cs typeface="Arial"/>
              </a:rPr>
              <a:t>.</a:t>
            </a: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nb-NO" sz="1800" dirty="0" smtClean="0">
              <a:solidFill>
                <a:srgbClr val="000100"/>
              </a:solidFill>
              <a:latin typeface="Arial"/>
              <a:cs typeface="Arial"/>
            </a:endParaRP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nb-NO" sz="1800" dirty="0" smtClean="0">
              <a:solidFill>
                <a:srgbClr val="000100"/>
              </a:solidFill>
              <a:latin typeface="Arial"/>
              <a:cs typeface="Arial"/>
            </a:endParaRP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en-US" altLang="zh-CN" sz="1800" dirty="0" smtClean="0">
              <a:solidFill>
                <a:srgbClr val="000100"/>
              </a:solidFill>
              <a:latin typeface="Arial"/>
              <a:ea typeface="Arial" charset="0"/>
              <a:cs typeface="Arial"/>
            </a:endParaRP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nb-NO" sz="1800" dirty="0" smtClean="0">
              <a:solidFill>
                <a:srgbClr val="000100"/>
              </a:solidFill>
              <a:latin typeface="Arial"/>
              <a:cs typeface="Arial"/>
            </a:endParaRP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nb-NO" sz="1800" i="1" dirty="0" smtClean="0">
              <a:solidFill>
                <a:srgbClr val="000100"/>
              </a:solidFill>
              <a:latin typeface="Arial"/>
              <a:cs typeface="Arial"/>
            </a:endParaRPr>
          </a:p>
          <a:p>
            <a:pPr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nb-NO" sz="1800" dirty="0" smtClean="0">
              <a:solidFill>
                <a:srgbClr val="000100"/>
              </a:solidFill>
              <a:latin typeface="Arial"/>
              <a:ea typeface="Arial" charset="0"/>
              <a:cs typeface="Arial"/>
            </a:endParaRP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en-US" altLang="zh-CN" sz="1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698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29699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VEIEN TIL EN POLIOFRI VERDEN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9701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6246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POLIO I NORGE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2468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Content Placeholder 2"/>
          <p:cNvSpPr txBox="1">
            <a:spLocks/>
          </p:cNvSpPr>
          <p:nvPr/>
        </p:nvSpPr>
        <p:spPr bwMode="auto">
          <a:xfrm>
            <a:off x="3200400" y="3429000"/>
            <a:ext cx="435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charset="0"/>
              <a:buChar char="o"/>
            </a:pPr>
            <a:endParaRPr lang="nb-NO" sz="1800" dirty="0">
              <a:solidFill>
                <a:srgbClr val="0001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305800" cy="35814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2000" dirty="0" smtClean="0">
                <a:solidFill>
                  <a:srgbClr val="000100"/>
                </a:solidFill>
                <a:latin typeface="Arial"/>
                <a:cs typeface="Arial"/>
              </a:rPr>
              <a:t>Det første landet som innførte obligatorisk registrering av polio.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2000" dirty="0" smtClean="0">
                <a:solidFill>
                  <a:srgbClr val="000100"/>
                </a:solidFill>
                <a:latin typeface="Arial"/>
                <a:cs typeface="Arial"/>
              </a:rPr>
              <a:t>Det var svært mange utbrudd i årene 1951-1953, og myndighetene satte fokus på å finansiere omfattende vaksineprogrammer. 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2000" dirty="0" smtClean="0">
                <a:solidFill>
                  <a:srgbClr val="000100"/>
                </a:solidFill>
                <a:latin typeface="Arial"/>
                <a:cs typeface="Arial"/>
              </a:rPr>
              <a:t>Jonas </a:t>
            </a:r>
            <a:r>
              <a:rPr lang="nb-NO" sz="2000" dirty="0" err="1" smtClean="0">
                <a:solidFill>
                  <a:srgbClr val="000100"/>
                </a:solidFill>
                <a:latin typeface="Arial"/>
                <a:cs typeface="Arial"/>
              </a:rPr>
              <a:t>Salks</a:t>
            </a:r>
            <a:r>
              <a:rPr lang="nb-NO" sz="2000" dirty="0" smtClean="0">
                <a:solidFill>
                  <a:srgbClr val="000100"/>
                </a:solidFill>
                <a:latin typeface="Arial"/>
                <a:cs typeface="Arial"/>
              </a:rPr>
              <a:t> arbeid med å utvikle en polio vaksine var klart april 1955.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2000" dirty="0" smtClean="0">
                <a:solidFill>
                  <a:srgbClr val="000100"/>
                </a:solidFill>
                <a:latin typeface="Arial"/>
                <a:cs typeface="Arial"/>
              </a:rPr>
              <a:t>I 1956 ble vaksinen tatt i bruk på norske skolebarn.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2000" dirty="0" smtClean="0">
                <a:solidFill>
                  <a:srgbClr val="000100"/>
                </a:solidFill>
                <a:latin typeface="Arial"/>
                <a:cs typeface="Arial"/>
              </a:rPr>
              <a:t>Albert </a:t>
            </a:r>
            <a:r>
              <a:rPr lang="nb-NO" sz="2000" dirty="0" err="1" smtClean="0">
                <a:solidFill>
                  <a:srgbClr val="000100"/>
                </a:solidFill>
                <a:latin typeface="Arial"/>
                <a:cs typeface="Arial"/>
              </a:rPr>
              <a:t>Savins</a:t>
            </a:r>
            <a:r>
              <a:rPr lang="nb-NO" sz="20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2000" i="1" dirty="0" smtClean="0">
                <a:solidFill>
                  <a:srgbClr val="000100"/>
                </a:solidFill>
                <a:latin typeface="Arial"/>
                <a:cs typeface="Arial"/>
              </a:rPr>
              <a:t>Oral Polio </a:t>
            </a:r>
            <a:r>
              <a:rPr lang="nb-NO" sz="2000" i="1" dirty="0" err="1" smtClean="0">
                <a:solidFill>
                  <a:srgbClr val="000100"/>
                </a:solidFill>
                <a:latin typeface="Arial"/>
                <a:cs typeface="Arial"/>
              </a:rPr>
              <a:t>Vaccine</a:t>
            </a:r>
            <a:r>
              <a:rPr lang="nb-NO" sz="2000" i="1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2000" dirty="0" smtClean="0">
                <a:solidFill>
                  <a:srgbClr val="000100"/>
                </a:solidFill>
                <a:latin typeface="Arial"/>
                <a:cs typeface="Arial"/>
              </a:rPr>
              <a:t>(OPV) så dagens lys i 1961 og erstattet vaksineprogrammet i Norge i årene 1965-1980.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2000" dirty="0" smtClean="0">
                <a:solidFill>
                  <a:srgbClr val="000100"/>
                </a:solidFill>
                <a:latin typeface="Arial"/>
                <a:cs typeface="Arial"/>
              </a:rPr>
              <a:t>Norge er blant de seks hovedbidragsyterne i kampen mot polio og forpliktet seg i årene 1985-2019. Dette utgjør USD 305,73 millioner for perioden. Norge har også vært del av GPEI fra starten i 1988.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None/>
              <a:tabLst>
                <a:tab pos="1549400" algn="l"/>
              </a:tabLst>
              <a:defRPr/>
            </a:pPr>
            <a:endParaRPr lang="nb-NO" sz="1800" dirty="0" smtClean="0">
              <a:solidFill>
                <a:srgbClr val="0001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Font typeface="Arial" charset="0"/>
              <a:buNone/>
              <a:defRPr/>
            </a:pPr>
            <a:endParaRPr lang="nb-NO" sz="1600" dirty="0">
              <a:latin typeface="Arial"/>
              <a:cs typeface="Arial"/>
            </a:endParaRPr>
          </a:p>
        </p:txBody>
      </p:sp>
      <p:pic>
        <p:nvPicPr>
          <p:cNvPr id="10" name="Bilde 9" descr="GPE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57406"/>
            <a:ext cx="9144000" cy="14005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6246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POLIO I NORGE – VIKTIGE PERSONER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2468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Content Placeholder 2"/>
          <p:cNvSpPr txBox="1">
            <a:spLocks/>
          </p:cNvSpPr>
          <p:nvPr/>
        </p:nvSpPr>
        <p:spPr bwMode="auto">
          <a:xfrm>
            <a:off x="3200400" y="3429000"/>
            <a:ext cx="435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charset="0"/>
              <a:buChar char="o"/>
            </a:pPr>
            <a:endParaRPr lang="nb-NO" sz="1800" dirty="0">
              <a:solidFill>
                <a:srgbClr val="0001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1752600" y="2133600"/>
            <a:ext cx="4114800" cy="44196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None/>
              <a:tabLst>
                <a:tab pos="1549400" algn="l"/>
              </a:tabLst>
              <a:defRPr/>
            </a:pPr>
            <a:r>
              <a:rPr lang="nb-NO" sz="1800" dirty="0" smtClean="0">
                <a:solidFill>
                  <a:schemeClr val="accent1"/>
                </a:solidFill>
                <a:latin typeface="Arial"/>
                <a:cs typeface="Arial"/>
              </a:rPr>
              <a:t>Tore Godal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Manager at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the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Laboratory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of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Immunology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at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the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National Radium Hospital, 1974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Chairman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WHO’s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committee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for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research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in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leprosy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, 1975-1980, and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tubercolosis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immunology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, 1983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WHO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Director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Research and Education in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Tropical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Diseases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, 1986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  <a:sym typeface="Symbol"/>
              </a:rPr>
              <a:t>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Initiated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by UNDP, WHO and The World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Bank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  <a:sym typeface="Symbol"/>
              </a:rPr>
              <a:t>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Head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of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Secretariat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for Global Alliance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of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Vaccination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and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</a:rPr>
              <a:t>Immunisation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(GAVI),1999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Spesialrådgiver for generaldirektøren i WHO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  <a:sym typeface="Symbol"/>
              </a:rPr>
              <a:t>Gro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  <a:sym typeface="Symbol"/>
              </a:rPr>
              <a:t> Harlem </a:t>
            </a:r>
            <a:r>
              <a:rPr lang="nb-NO" sz="1400" dirty="0" err="1" smtClean="0">
                <a:solidFill>
                  <a:srgbClr val="000100"/>
                </a:solidFill>
                <a:latin typeface="Arial"/>
                <a:cs typeface="Arial"/>
                <a:sym typeface="Symbol"/>
              </a:rPr>
              <a:t>Brundtland</a:t>
            </a: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 , 1998-1999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Spesialrådgiver og konsulent for Bill and Melinda Gates Foundation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Spesialrådgiver for statsministeren i Norge, 2005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endParaRPr lang="nb-NO" sz="1600" dirty="0" smtClean="0">
              <a:solidFill>
                <a:srgbClr val="0001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None/>
              <a:tabLst>
                <a:tab pos="1549400" algn="l"/>
              </a:tabLst>
              <a:defRPr/>
            </a:pPr>
            <a:endParaRPr lang="nb-NO" sz="1600" dirty="0" smtClean="0">
              <a:solidFill>
                <a:srgbClr val="0001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Font typeface="Arial" charset="0"/>
              <a:buNone/>
              <a:defRPr/>
            </a:pPr>
            <a:endParaRPr lang="nb-NO" sz="1600" dirty="0">
              <a:latin typeface="Arial"/>
              <a:cs typeface="Arial"/>
            </a:endParaRPr>
          </a:p>
        </p:txBody>
      </p:sp>
      <p:pic>
        <p:nvPicPr>
          <p:cNvPr id="9" name="Bilde 8" descr="Gro_Harlem_Brundtland_(cropped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19200"/>
            <a:ext cx="1027133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sp>
        <p:nvSpPr>
          <p:cNvPr id="11" name="Rektangel 10"/>
          <p:cNvSpPr/>
          <p:nvPr/>
        </p:nvSpPr>
        <p:spPr>
          <a:xfrm>
            <a:off x="1676400" y="1219200"/>
            <a:ext cx="3505200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tabLst>
                <a:tab pos="1549400" algn="l"/>
              </a:tabLst>
              <a:defRPr/>
            </a:pPr>
            <a:r>
              <a:rPr lang="nb-NO" sz="1800" dirty="0" smtClean="0">
                <a:solidFill>
                  <a:srgbClr val="01B4E7"/>
                </a:solidFill>
                <a:latin typeface="Arial"/>
                <a:cs typeface="Arial"/>
              </a:rPr>
              <a:t>Gro Harlem Brundtland</a:t>
            </a:r>
          </a:p>
          <a:p>
            <a:pPr indent="342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Generaldirektør WHO, 1998-2003</a:t>
            </a:r>
          </a:p>
        </p:txBody>
      </p:sp>
      <p:pic>
        <p:nvPicPr>
          <p:cNvPr id="12" name="Bilde 11" descr="tore-god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971800"/>
            <a:ext cx="1151418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sp>
        <p:nvSpPr>
          <p:cNvPr id="14" name="Rektangel 13"/>
          <p:cNvSpPr/>
          <p:nvPr/>
        </p:nvSpPr>
        <p:spPr>
          <a:xfrm>
            <a:off x="6248400" y="2971800"/>
            <a:ext cx="26670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tabLst>
                <a:tab pos="1549400" algn="l"/>
              </a:tabLst>
              <a:defRPr/>
            </a:pPr>
            <a:r>
              <a:rPr lang="nb-NO" sz="1800" dirty="0" smtClean="0">
                <a:solidFill>
                  <a:srgbClr val="01B4E7"/>
                </a:solidFill>
                <a:latin typeface="Arial"/>
                <a:cs typeface="Arial"/>
              </a:rPr>
              <a:t>Erna Solberg</a:t>
            </a:r>
          </a:p>
          <a:p>
            <a:pPr marL="342000" indent="-342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Statsminister, 2013-</a:t>
            </a:r>
          </a:p>
          <a:p>
            <a:pPr marL="342000" indent="-342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Nytt initiativ (i Oslo) for utvikling av vaksiner mot smittsomme sykdommer</a:t>
            </a:r>
          </a:p>
          <a:p>
            <a:pPr marL="342000" indent="-342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Norge, Tyskland og Japan gir hver ca USD 110 millioner i samarbeid med Bill and Melinda Gates Foundation</a:t>
            </a:r>
          </a:p>
          <a:p>
            <a:pPr marL="342000" indent="-342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400" dirty="0" smtClean="0">
                <a:solidFill>
                  <a:srgbClr val="000100"/>
                </a:solidFill>
                <a:latin typeface="Arial"/>
                <a:cs typeface="Arial"/>
              </a:rPr>
              <a:t>Forberede verden for nye epidemiske situasjoner.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endParaRPr lang="nb-NO" sz="1400" dirty="0" smtClean="0">
              <a:solidFill>
                <a:srgbClr val="000100"/>
              </a:solidFill>
              <a:latin typeface="Arial"/>
              <a:cs typeface="Arial"/>
            </a:endParaRPr>
          </a:p>
        </p:txBody>
      </p:sp>
      <p:pic>
        <p:nvPicPr>
          <p:cNvPr id="16" name="Bilde 15" descr="Erna_Bill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447800"/>
            <a:ext cx="2512752" cy="1440000"/>
          </a:xfrm>
          <a:prstGeom prst="rect">
            <a:avLst/>
          </a:prstGeom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6246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NORGES ØKONOMISKE BIDRAG (2016)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2468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Content Placeholder 2"/>
          <p:cNvSpPr txBox="1">
            <a:spLocks/>
          </p:cNvSpPr>
          <p:nvPr/>
        </p:nvSpPr>
        <p:spPr bwMode="auto">
          <a:xfrm>
            <a:off x="3200400" y="3429000"/>
            <a:ext cx="435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charset="0"/>
              <a:buChar char="o"/>
            </a:pPr>
            <a:endParaRPr lang="nb-NO" sz="1800" dirty="0">
              <a:solidFill>
                <a:srgbClr val="000100"/>
              </a:solidFill>
            </a:endParaRPr>
          </a:p>
        </p:txBody>
      </p:sp>
      <p:pic>
        <p:nvPicPr>
          <p:cNvPr id="17" name="Bilde 16" descr="2016_contributo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066800"/>
            <a:ext cx="5867400" cy="55628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7696200" cy="4209748"/>
          </a:xfrm>
          <a:prstGeom prst="rect">
            <a:avLst/>
          </a:prstGeom>
        </p:spPr>
      </p:pic>
      <p:sp>
        <p:nvSpPr>
          <p:cNvPr id="62466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6246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STATUS PR 20. SEPTEMBER 2017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2468" name="Bilde 6" descr="end-polio-no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1752600" y="5562600"/>
            <a:ext cx="53340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nb-NO" sz="1800" dirty="0" err="1" smtClean="0">
                <a:solidFill>
                  <a:srgbClr val="01B4E7"/>
                </a:solidFill>
              </a:rPr>
              <a:t>Afganistan</a:t>
            </a:r>
            <a:r>
              <a:rPr lang="nb-NO" sz="1800" dirty="0" smtClean="0">
                <a:solidFill>
                  <a:srgbClr val="01B4E7"/>
                </a:solidFill>
              </a:rPr>
              <a:t> </a:t>
            </a:r>
            <a:r>
              <a:rPr lang="nb-NO" sz="1600" dirty="0" smtClean="0">
                <a:solidFill>
                  <a:schemeClr val="accent2"/>
                </a:solidFill>
              </a:rPr>
              <a:t>2017: 6 </a:t>
            </a:r>
            <a:r>
              <a:rPr lang="nb-NO" sz="1600" dirty="0" smtClean="0">
                <a:solidFill>
                  <a:srgbClr val="000100"/>
                </a:solidFill>
              </a:rPr>
              <a:t>(2016:</a:t>
            </a:r>
            <a:r>
              <a:rPr lang="nb-NO" sz="1600" dirty="0" smtClean="0">
                <a:solidFill>
                  <a:srgbClr val="FEBD11"/>
                </a:solidFill>
              </a:rPr>
              <a:t>13</a:t>
            </a:r>
            <a:r>
              <a:rPr lang="nb-NO" sz="1600" dirty="0" smtClean="0">
                <a:solidFill>
                  <a:srgbClr val="000100"/>
                </a:solidFill>
              </a:rPr>
              <a:t> - 2015:</a:t>
            </a:r>
            <a:r>
              <a:rPr lang="nb-NO" sz="1600" dirty="0" smtClean="0">
                <a:solidFill>
                  <a:srgbClr val="FEBD11"/>
                </a:solidFill>
              </a:rPr>
              <a:t>20</a:t>
            </a:r>
            <a:r>
              <a:rPr lang="nb-NO" sz="1600" dirty="0" smtClean="0">
                <a:solidFill>
                  <a:srgbClr val="000100"/>
                </a:solidFill>
              </a:rPr>
              <a:t> - 2014: </a:t>
            </a:r>
            <a:r>
              <a:rPr lang="nb-NO" sz="1600" dirty="0" smtClean="0">
                <a:solidFill>
                  <a:srgbClr val="FEBD11"/>
                </a:solidFill>
              </a:rPr>
              <a:t>28</a:t>
            </a:r>
            <a:r>
              <a:rPr lang="nb-NO" sz="1600" dirty="0" smtClean="0">
                <a:solidFill>
                  <a:srgbClr val="000100"/>
                </a:solidFill>
              </a:rPr>
              <a:t>)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nb-NO" sz="1800" dirty="0" smtClean="0">
                <a:solidFill>
                  <a:srgbClr val="01B4E7"/>
                </a:solidFill>
              </a:rPr>
              <a:t>Pakistan </a:t>
            </a:r>
            <a:r>
              <a:rPr lang="nb-NO" sz="1600" dirty="0" smtClean="0">
                <a:solidFill>
                  <a:srgbClr val="FEBD11"/>
                </a:solidFill>
              </a:rPr>
              <a:t>2017: 4 </a:t>
            </a:r>
            <a:r>
              <a:rPr lang="nb-NO" sz="1600" dirty="0" smtClean="0">
                <a:solidFill>
                  <a:srgbClr val="000100"/>
                </a:solidFill>
              </a:rPr>
              <a:t>(2016:</a:t>
            </a:r>
            <a:r>
              <a:rPr lang="nb-NO" sz="1600" dirty="0" smtClean="0">
                <a:solidFill>
                  <a:srgbClr val="FEBD11"/>
                </a:solidFill>
              </a:rPr>
              <a:t>20</a:t>
            </a:r>
            <a:r>
              <a:rPr lang="nb-NO" sz="1600" dirty="0" smtClean="0">
                <a:solidFill>
                  <a:srgbClr val="000100"/>
                </a:solidFill>
              </a:rPr>
              <a:t> - 2015: </a:t>
            </a:r>
            <a:r>
              <a:rPr lang="nb-NO" sz="1600" dirty="0" smtClean="0">
                <a:solidFill>
                  <a:srgbClr val="FEBD11"/>
                </a:solidFill>
              </a:rPr>
              <a:t>54</a:t>
            </a:r>
            <a:r>
              <a:rPr lang="nb-NO" sz="1600" dirty="0" smtClean="0">
                <a:solidFill>
                  <a:srgbClr val="000100"/>
                </a:solidFill>
              </a:rPr>
              <a:t> - 2014: </a:t>
            </a:r>
            <a:r>
              <a:rPr lang="nb-NO" sz="1600" dirty="0" smtClean="0">
                <a:solidFill>
                  <a:srgbClr val="FEBD11"/>
                </a:solidFill>
              </a:rPr>
              <a:t>306</a:t>
            </a:r>
            <a:r>
              <a:rPr lang="nb-NO" sz="1600" dirty="0" smtClean="0">
                <a:solidFill>
                  <a:srgbClr val="000100"/>
                </a:solidFill>
              </a:rPr>
              <a:t>)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nb-NO" sz="1800" dirty="0" smtClean="0">
                <a:solidFill>
                  <a:srgbClr val="01B4E7"/>
                </a:solidFill>
              </a:rPr>
              <a:t>Nigeria </a:t>
            </a:r>
            <a:r>
              <a:rPr lang="nb-NO" sz="1600" dirty="0" smtClean="0">
                <a:solidFill>
                  <a:srgbClr val="FEBD11"/>
                </a:solidFill>
              </a:rPr>
              <a:t>2017: 0 </a:t>
            </a:r>
            <a:r>
              <a:rPr lang="nb-NO" sz="1600" dirty="0" smtClean="0">
                <a:solidFill>
                  <a:srgbClr val="000100"/>
                </a:solidFill>
              </a:rPr>
              <a:t>(2016:</a:t>
            </a:r>
            <a:r>
              <a:rPr lang="nb-NO" sz="1600" dirty="0" smtClean="0">
                <a:solidFill>
                  <a:schemeClr val="accent2"/>
                </a:solidFill>
              </a:rPr>
              <a:t>4</a:t>
            </a:r>
            <a:r>
              <a:rPr lang="nb-NO" sz="1600" dirty="0" smtClean="0">
                <a:solidFill>
                  <a:srgbClr val="000100"/>
                </a:solidFill>
              </a:rPr>
              <a:t> 2015:</a:t>
            </a:r>
            <a:r>
              <a:rPr lang="nb-NO" sz="1600" dirty="0" smtClean="0">
                <a:solidFill>
                  <a:srgbClr val="FEBD11"/>
                </a:solidFill>
              </a:rPr>
              <a:t>0</a:t>
            </a:r>
            <a:r>
              <a:rPr lang="nb-NO" sz="1600" dirty="0" smtClean="0">
                <a:solidFill>
                  <a:srgbClr val="000100"/>
                </a:solidFill>
              </a:rPr>
              <a:t> 2014:</a:t>
            </a:r>
            <a:r>
              <a:rPr lang="nb-NO" sz="1600" dirty="0" smtClean="0">
                <a:solidFill>
                  <a:srgbClr val="FEBD11"/>
                </a:solidFill>
              </a:rPr>
              <a:t>6</a:t>
            </a:r>
            <a:r>
              <a:rPr lang="nb-NO" sz="1600" dirty="0" smtClean="0">
                <a:solidFill>
                  <a:srgbClr val="000100"/>
                </a:solidFill>
              </a:rPr>
              <a:t>)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charset="0"/>
              <a:buChar char="o"/>
            </a:pPr>
            <a:endParaRPr lang="nb-NO" sz="1800" dirty="0" smtClean="0">
              <a:solidFill>
                <a:srgbClr val="000100"/>
              </a:solidFill>
            </a:endParaRP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nb-NO" sz="1800" dirty="0">
              <a:solidFill>
                <a:srgbClr val="0001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747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NOEN UTFORDRINGER</a:t>
            </a:r>
          </a:p>
        </p:txBody>
      </p:sp>
      <p:pic>
        <p:nvPicPr>
          <p:cNvPr id="74756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Content Placeholder 2"/>
          <p:cNvSpPr txBox="1">
            <a:spLocks/>
          </p:cNvSpPr>
          <p:nvPr/>
        </p:nvSpPr>
        <p:spPr bwMode="auto">
          <a:xfrm>
            <a:off x="457200" y="1447800"/>
            <a:ext cx="320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Krig og uro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Sikkerhet for frivillige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Fysisk tilgjengelighet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Politisk forankring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Helhetlige vaksineprogram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Kvinnelige helsearbeidere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Infrastruktur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Rapportering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Hygiene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Mor/ </a:t>
            </a:r>
            <a:r>
              <a:rPr lang="nb-NO" sz="1800" dirty="0" err="1">
                <a:solidFill>
                  <a:srgbClr val="000100"/>
                </a:solidFill>
              </a:rPr>
              <a:t>barn-</a:t>
            </a:r>
            <a:r>
              <a:rPr lang="nb-NO" sz="1800" dirty="0" err="1" smtClean="0">
                <a:solidFill>
                  <a:srgbClr val="000100"/>
                </a:solidFill>
              </a:rPr>
              <a:t>problematikk</a:t>
            </a:r>
            <a:endParaRPr lang="nb-NO" sz="1800" dirty="0" smtClean="0">
              <a:solidFill>
                <a:srgbClr val="000100"/>
              </a:solidFill>
            </a:endParaRP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rgbClr val="000100"/>
                </a:solidFill>
              </a:rPr>
              <a:t>Overvåking</a:t>
            </a:r>
          </a:p>
        </p:txBody>
      </p:sp>
      <p:pic>
        <p:nvPicPr>
          <p:cNvPr id="74758" name="Bilde 9" descr="Women_thank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447800"/>
            <a:ext cx="251936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Bilde 12" descr="2014-02-0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429000"/>
            <a:ext cx="25193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Bilde 13" descr="Polio_carousel_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953000"/>
            <a:ext cx="25193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Bilde 14" descr="World-Polio-Day_Shared-Graphic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447800"/>
            <a:ext cx="2373313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pic>
        <p:nvPicPr>
          <p:cNvPr id="7" name="Bilde 6" descr="Some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95400"/>
            <a:ext cx="5029764" cy="5105400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sp>
        <p:nvSpPr>
          <p:cNvPr id="76803" name="Title 3"/>
          <p:cNvSpPr>
            <a:spLocks noGrp="1"/>
          </p:cNvSpPr>
          <p:nvPr>
            <p:ph type="title"/>
          </p:nvPr>
        </p:nvSpPr>
        <p:spPr bwMode="auto">
          <a:xfrm>
            <a:off x="1981200" y="457200"/>
            <a:ext cx="5181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TAKK FOR OPPMERKSOMHETEN!</a:t>
            </a:r>
          </a:p>
        </p:txBody>
      </p:sp>
      <p:pic>
        <p:nvPicPr>
          <p:cNvPr id="6" name="Bilde 5" descr="Wibecke_poli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5765">
            <a:off x="548220" y="1689763"/>
            <a:ext cx="3206484" cy="4052694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8" name="Bilde 6" descr="GoodBy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410200"/>
            <a:ext cx="1676400" cy="98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29699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ROTARY OG </a:t>
            </a:r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POLIO</a:t>
            </a:r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 – HVORDAN STARTET DET?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5410200" cy="16002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 1978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introduserer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Rotary de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såkalte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3H Grants – Health, Hunger &amp; </a:t>
            </a:r>
            <a:r>
              <a:rPr lang="en-US" altLang="zh-CN" sz="1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Humanity </a:t>
            </a:r>
            <a:r>
              <a:rPr lang="en-US" altLang="zh-CN" sz="1800" dirty="0" err="1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og</a:t>
            </a:r>
            <a:r>
              <a:rPr lang="en-US" altLang="zh-CN" sz="1800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gir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polio-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vaksine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til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seks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millioner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barn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på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Filipinene</a:t>
            </a:r>
            <a:endParaRPr lang="en-US" altLang="zh-CN" sz="18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 1985 ser </a:t>
            </a:r>
            <a:r>
              <a:rPr lang="en-US" altLang="zh-CN" sz="18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zh-CN" sz="18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PolioPlus</a:t>
            </a:r>
            <a:r>
              <a:rPr lang="en-US" altLang="zh-CN" sz="18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Programme</a:t>
            </a:r>
            <a:r>
              <a:rPr lang="en-US" altLang="zh-CN" sz="18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dagens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lys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Målet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å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utrydde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polio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på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verdensbasis</a:t>
            </a:r>
            <a:endParaRPr lang="en-US" altLang="zh-CN" sz="1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en-US" altLang="zh-CN" sz="1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701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Bilde 9" descr="329_C4-29_Jim Bomar_NI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200400"/>
            <a:ext cx="2667000" cy="342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kstSylinder 7"/>
          <p:cNvSpPr txBox="1">
            <a:spLocks noChangeArrowheads="1"/>
          </p:cNvSpPr>
          <p:nvPr/>
        </p:nvSpPr>
        <p:spPr bwMode="auto">
          <a:xfrm>
            <a:off x="304800" y="61722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9" name="Rektangel 8"/>
          <p:cNvSpPr/>
          <p:nvPr/>
        </p:nvSpPr>
        <p:spPr>
          <a:xfrm>
            <a:off x="6172200" y="2514600"/>
            <a:ext cx="2667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269875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altLang="zh-CN" sz="1300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RI </a:t>
            </a:r>
            <a:r>
              <a:rPr lang="en-US" altLang="zh-CN" sz="1300" dirty="0">
                <a:solidFill>
                  <a:schemeClr val="accent1"/>
                </a:solidFill>
                <a:ea typeface="Arial" charset="0"/>
                <a:cs typeface="Arial" charset="0"/>
              </a:rPr>
              <a:t>President </a:t>
            </a:r>
            <a:r>
              <a:rPr lang="en-US" altLang="zh-CN" sz="1300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James L. </a:t>
            </a:r>
            <a:r>
              <a:rPr lang="en-US" altLang="zh-CN" sz="1300" dirty="0" err="1" smtClean="0">
                <a:solidFill>
                  <a:schemeClr val="accent1"/>
                </a:solidFill>
                <a:ea typeface="Arial" charset="0"/>
                <a:cs typeface="Arial" charset="0"/>
              </a:rPr>
              <a:t>Bomar</a:t>
            </a:r>
            <a:r>
              <a:rPr lang="en-US" altLang="zh-CN" sz="1300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300" dirty="0" err="1" smtClean="0">
                <a:solidFill>
                  <a:schemeClr val="accent1"/>
                </a:solidFill>
                <a:ea typeface="Arial" charset="0"/>
                <a:cs typeface="Arial" charset="0"/>
              </a:rPr>
              <a:t>jr</a:t>
            </a:r>
            <a:r>
              <a:rPr lang="en-US" altLang="zh-CN" sz="1300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300" dirty="0" err="1" smtClean="0">
                <a:solidFill>
                  <a:schemeClr val="accent1"/>
                </a:solidFill>
                <a:ea typeface="Arial" charset="0"/>
                <a:cs typeface="Arial" charset="0"/>
              </a:rPr>
              <a:t>gir</a:t>
            </a:r>
            <a:r>
              <a:rPr lang="en-US" altLang="zh-CN" sz="1300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300" dirty="0" err="1">
                <a:solidFill>
                  <a:schemeClr val="accent1"/>
                </a:solidFill>
                <a:ea typeface="Arial" charset="0"/>
                <a:cs typeface="Arial" charset="0"/>
              </a:rPr>
              <a:t>vaksine</a:t>
            </a:r>
            <a:r>
              <a:rPr lang="en-US" altLang="zh-CN" sz="13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300" dirty="0" err="1">
                <a:solidFill>
                  <a:schemeClr val="accent1"/>
                </a:solidFill>
                <a:ea typeface="Arial" charset="0"/>
                <a:cs typeface="Arial" charset="0"/>
              </a:rPr>
              <a:t>til</a:t>
            </a:r>
            <a:r>
              <a:rPr lang="en-US" altLang="zh-CN" sz="1300" dirty="0">
                <a:solidFill>
                  <a:schemeClr val="accent1"/>
                </a:solidFill>
                <a:ea typeface="Arial" charset="0"/>
                <a:cs typeface="Arial" charset="0"/>
              </a:rPr>
              <a:t> en</a:t>
            </a:r>
            <a:r>
              <a:rPr lang="en-US" altLang="zh-CN" sz="1300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300" dirty="0" err="1" smtClean="0">
                <a:solidFill>
                  <a:schemeClr val="accent1"/>
                </a:solidFill>
                <a:ea typeface="Arial" charset="0"/>
                <a:cs typeface="Arial" charset="0"/>
              </a:rPr>
              <a:t>filipinsk</a:t>
            </a:r>
            <a:r>
              <a:rPr lang="en-US" altLang="zh-CN" sz="1300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300" dirty="0" err="1" smtClean="0">
                <a:solidFill>
                  <a:schemeClr val="accent1"/>
                </a:solidFill>
                <a:ea typeface="Arial" charset="0"/>
                <a:cs typeface="Arial" charset="0"/>
              </a:rPr>
              <a:t>jente</a:t>
            </a:r>
            <a:r>
              <a:rPr lang="en-US" altLang="zh-CN" sz="1300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300" dirty="0">
                <a:solidFill>
                  <a:schemeClr val="accent1"/>
                </a:solidFill>
                <a:ea typeface="Arial" charset="0"/>
                <a:cs typeface="Arial" charset="0"/>
              </a:rPr>
              <a:t>(</a:t>
            </a:r>
            <a:r>
              <a:rPr lang="en-US" altLang="zh-CN" sz="1300" dirty="0" err="1">
                <a:solidFill>
                  <a:schemeClr val="accent1"/>
                </a:solidFill>
                <a:ea typeface="Arial" charset="0"/>
                <a:cs typeface="Arial" charset="0"/>
              </a:rPr>
              <a:t>september</a:t>
            </a:r>
            <a:r>
              <a:rPr lang="en-US" altLang="zh-CN" sz="1300" dirty="0">
                <a:solidFill>
                  <a:schemeClr val="accent1"/>
                </a:solidFill>
                <a:ea typeface="Arial" charset="0"/>
                <a:cs typeface="Arial" charset="0"/>
              </a:rPr>
              <a:t> 1979)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200400"/>
            <a:ext cx="5562600" cy="3429000"/>
          </a:xfrm>
          <a:prstGeom prst="rect">
            <a:avLst/>
          </a:prstGeom>
          <a:solidFill>
            <a:schemeClr val="bg2">
              <a:lumMod val="90000"/>
              <a:alpha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93600" rIns="216000" bIns="93600">
            <a:prstTxWarp prst="textNoShape">
              <a:avLst/>
            </a:prstTxWarp>
          </a:bodyPr>
          <a:lstStyle/>
          <a:p>
            <a:pPr defTabSz="457200">
              <a:spcBef>
                <a:spcPts val="400"/>
              </a:spcBef>
              <a:buClr>
                <a:schemeClr val="accent1"/>
              </a:buClr>
              <a:tabLst>
                <a:tab pos="1549400" algn="l"/>
              </a:tabLst>
            </a:pPr>
            <a:r>
              <a:rPr lang="nb-NO" sz="1800" b="1" dirty="0" smtClean="0">
                <a:solidFill>
                  <a:srgbClr val="01B4E7"/>
                </a:solidFill>
                <a:ea typeface="Arial" charset="0"/>
                <a:cs typeface="Arial" charset="0"/>
              </a:rPr>
              <a:t>THE ROTARY FOUNDATION</a:t>
            </a:r>
          </a:p>
          <a:p>
            <a:pPr defTabSz="457200">
              <a:spcBef>
                <a:spcPts val="400"/>
              </a:spcBef>
              <a:buClr>
                <a:schemeClr val="accent1"/>
              </a:buClr>
              <a:tabLst>
                <a:tab pos="1549400" algn="l"/>
              </a:tabLst>
            </a:pPr>
            <a:r>
              <a:rPr lang="nb-NO" sz="1600" dirty="0" err="1" smtClean="0">
                <a:solidFill>
                  <a:srgbClr val="01B4E7"/>
                </a:solidFill>
                <a:ea typeface="Arial" charset="0"/>
                <a:cs typeface="Arial" charset="0"/>
              </a:rPr>
              <a:t>Annual</a:t>
            </a:r>
            <a:r>
              <a:rPr lang="nb-NO" sz="1600" dirty="0" smtClean="0">
                <a:solidFill>
                  <a:srgbClr val="01B4E7"/>
                </a:solidFill>
                <a:ea typeface="Arial" charset="0"/>
                <a:cs typeface="Arial" charset="0"/>
              </a:rPr>
              <a:t> </a:t>
            </a:r>
            <a:r>
              <a:rPr lang="nb-NO" sz="1600" dirty="0">
                <a:solidFill>
                  <a:srgbClr val="01B4E7"/>
                </a:solidFill>
                <a:ea typeface="Arial" charset="0"/>
                <a:cs typeface="Arial" charset="0"/>
              </a:rPr>
              <a:t>Programs Fund</a:t>
            </a:r>
            <a:endParaRPr lang="nb-NO" sz="1600" i="1" dirty="0" smtClean="0">
              <a:solidFill>
                <a:srgbClr val="01B4E7"/>
              </a:solidFill>
              <a:ea typeface="Arial" charset="0"/>
              <a:cs typeface="Arial" charset="0"/>
            </a:endParaRPr>
          </a:p>
          <a:p>
            <a:pPr defTabSz="457200">
              <a:spcAft>
                <a:spcPts val="400"/>
              </a:spcAft>
              <a:buClr>
                <a:schemeClr val="accent1"/>
              </a:buClr>
              <a:tabLst>
                <a:tab pos="1549400" algn="l"/>
              </a:tabLst>
            </a:pPr>
            <a:r>
              <a:rPr lang="nb-NO" sz="1400" i="1" dirty="0" smtClean="0">
                <a:solidFill>
                  <a:srgbClr val="000100"/>
                </a:solidFill>
                <a:ea typeface="Arial" charset="0"/>
                <a:cs typeface="Arial" charset="0"/>
              </a:rPr>
              <a:t>Pengene 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brukes til ulike program tre år etter at de er </a:t>
            </a:r>
            <a:r>
              <a:rPr lang="nb-NO" sz="1400" i="1" dirty="0" smtClean="0">
                <a:solidFill>
                  <a:srgbClr val="000100"/>
                </a:solidFill>
                <a:ea typeface="Arial" charset="0"/>
                <a:cs typeface="Arial" charset="0"/>
              </a:rPr>
              <a:t>kommet inn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. </a:t>
            </a:r>
            <a:endParaRPr lang="nb-NO" sz="1400" i="1" dirty="0" smtClean="0">
              <a:solidFill>
                <a:srgbClr val="000100"/>
              </a:solidFill>
              <a:ea typeface="Arial" charset="0"/>
              <a:cs typeface="Arial" charset="0"/>
            </a:endParaRPr>
          </a:p>
          <a:p>
            <a:pPr defTabSz="457200">
              <a:buClr>
                <a:schemeClr val="accent1"/>
              </a:buClr>
              <a:tabLst>
                <a:tab pos="1549400" algn="l"/>
              </a:tabLst>
            </a:pPr>
            <a:r>
              <a:rPr lang="nb-NO" sz="1400" i="1" dirty="0" smtClean="0">
                <a:solidFill>
                  <a:srgbClr val="000100"/>
                </a:solidFill>
                <a:ea typeface="Arial" charset="0"/>
                <a:cs typeface="Arial" charset="0"/>
              </a:rPr>
              <a:t>3 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års forrentning gir renteinntekter som blir benyttet bl.a. til å administrere dagens program og til å utvikle nye program.</a:t>
            </a:r>
            <a:endParaRPr lang="nb-NO" sz="1400" i="1" dirty="0" smtClean="0">
              <a:solidFill>
                <a:srgbClr val="01B4E7"/>
              </a:solidFill>
              <a:ea typeface="Arial" charset="0"/>
              <a:cs typeface="Arial" charset="0"/>
            </a:endParaRPr>
          </a:p>
          <a:p>
            <a:pPr defTabSz="457200">
              <a:spcBef>
                <a:spcPts val="400"/>
              </a:spcBef>
              <a:buClr>
                <a:schemeClr val="accent1"/>
              </a:buClr>
              <a:tabLst>
                <a:tab pos="1549400" algn="l"/>
              </a:tabLst>
            </a:pPr>
            <a:r>
              <a:rPr lang="nb-NO" sz="1600" dirty="0" err="1" smtClean="0">
                <a:solidFill>
                  <a:srgbClr val="01B4E7"/>
                </a:solidFill>
                <a:ea typeface="Arial" charset="0"/>
                <a:cs typeface="Arial" charset="0"/>
              </a:rPr>
              <a:t>Endowment</a:t>
            </a:r>
            <a:r>
              <a:rPr lang="nb-NO" sz="1600" dirty="0" smtClean="0">
                <a:solidFill>
                  <a:srgbClr val="01B4E7"/>
                </a:solidFill>
                <a:ea typeface="Arial" charset="0"/>
                <a:cs typeface="Arial" charset="0"/>
              </a:rPr>
              <a:t> Fund</a:t>
            </a:r>
            <a:endParaRPr lang="nb-NO" sz="1600" dirty="0" smtClean="0">
              <a:solidFill>
                <a:srgbClr val="000100"/>
              </a:solidFill>
              <a:ea typeface="Arial" charset="0"/>
              <a:cs typeface="Arial" charset="0"/>
            </a:endParaRPr>
          </a:p>
          <a:p>
            <a:pPr defTabSz="457200">
              <a:spcAft>
                <a:spcPts val="400"/>
              </a:spcAft>
              <a:buClr>
                <a:schemeClr val="accent1"/>
              </a:buClr>
              <a:tabLst>
                <a:tab pos="1549400" algn="l"/>
              </a:tabLst>
            </a:pPr>
            <a:r>
              <a:rPr lang="nb-NO" sz="1400" i="1" dirty="0" smtClean="0">
                <a:solidFill>
                  <a:srgbClr val="000100"/>
                </a:solidFill>
                <a:ea typeface="Arial" charset="0"/>
                <a:cs typeface="Arial" charset="0"/>
              </a:rPr>
              <a:t>Dette 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fondet sikrer fremtiden og kontinuiteten i programtilbudet. </a:t>
            </a:r>
            <a:endParaRPr lang="nb-NO" sz="1400" i="1" dirty="0" smtClean="0">
              <a:solidFill>
                <a:srgbClr val="000100"/>
              </a:solidFill>
              <a:ea typeface="Arial" charset="0"/>
              <a:cs typeface="Arial" charset="0"/>
            </a:endParaRPr>
          </a:p>
          <a:p>
            <a:pPr defTabSz="457200">
              <a:buClr>
                <a:schemeClr val="accent1"/>
              </a:buClr>
              <a:tabLst>
                <a:tab pos="1549400" algn="l"/>
              </a:tabLst>
            </a:pPr>
            <a:r>
              <a:rPr lang="nb-NO" sz="1400" i="1" dirty="0" smtClean="0">
                <a:solidFill>
                  <a:srgbClr val="000100"/>
                </a:solidFill>
                <a:ea typeface="Arial" charset="0"/>
                <a:cs typeface="Arial" charset="0"/>
              </a:rPr>
              <a:t>Bare 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rentene av dette fondet kan brukes til program.</a:t>
            </a:r>
            <a:endParaRPr lang="nb-NO" sz="1400" i="1" dirty="0" smtClean="0">
              <a:solidFill>
                <a:srgbClr val="000100"/>
              </a:solidFill>
              <a:ea typeface="Arial" charset="0"/>
              <a:cs typeface="Arial" charset="0"/>
            </a:endParaRPr>
          </a:p>
          <a:p>
            <a:pPr defTabSz="457200">
              <a:spcBef>
                <a:spcPts val="400"/>
              </a:spcBef>
              <a:buClr>
                <a:schemeClr val="accent1"/>
              </a:buClr>
              <a:tabLst>
                <a:tab pos="1549400" algn="l"/>
              </a:tabLst>
            </a:pPr>
            <a:r>
              <a:rPr lang="nb-NO" sz="1600" b="1" dirty="0" err="1" smtClean="0">
                <a:solidFill>
                  <a:schemeClr val="accent2"/>
                </a:solidFill>
                <a:ea typeface="Arial" charset="0"/>
                <a:cs typeface="Arial" charset="0"/>
              </a:rPr>
              <a:t>PolioPlus</a:t>
            </a:r>
            <a:endParaRPr lang="nb-NO" sz="1600" b="1" dirty="0" smtClean="0">
              <a:solidFill>
                <a:schemeClr val="accent2"/>
              </a:solidFill>
              <a:ea typeface="Arial" charset="0"/>
              <a:cs typeface="Arial" charset="0"/>
            </a:endParaRPr>
          </a:p>
          <a:p>
            <a:pPr defTabSz="457200">
              <a:spcBef>
                <a:spcPts val="400"/>
              </a:spcBef>
              <a:buClr>
                <a:schemeClr val="accent1"/>
              </a:buClr>
              <a:tabLst>
                <a:tab pos="1549400" algn="l"/>
              </a:tabLst>
            </a:pPr>
            <a:r>
              <a:rPr lang="nb-NO" sz="1600" dirty="0" err="1" smtClean="0">
                <a:solidFill>
                  <a:srgbClr val="01B4E7"/>
                </a:solidFill>
                <a:ea typeface="Arial" charset="0"/>
                <a:cs typeface="Arial" charset="0"/>
              </a:rPr>
              <a:t>Rotary</a:t>
            </a:r>
            <a:r>
              <a:rPr lang="nb-NO" sz="1600" dirty="0" smtClean="0">
                <a:solidFill>
                  <a:srgbClr val="01B4E7"/>
                </a:solidFill>
                <a:ea typeface="Arial" charset="0"/>
                <a:cs typeface="Arial" charset="0"/>
              </a:rPr>
              <a:t> </a:t>
            </a:r>
            <a:r>
              <a:rPr lang="nb-NO" sz="1600" dirty="0">
                <a:solidFill>
                  <a:srgbClr val="01B4E7"/>
                </a:solidFill>
                <a:ea typeface="Arial" charset="0"/>
                <a:cs typeface="Arial" charset="0"/>
              </a:rPr>
              <a:t>Peace Centers</a:t>
            </a:r>
            <a:endParaRPr lang="nb-NO" sz="1600" dirty="0" smtClean="0">
              <a:solidFill>
                <a:srgbClr val="01B4E7"/>
              </a:solidFill>
              <a:ea typeface="Arial" charset="0"/>
              <a:cs typeface="Arial" charset="0"/>
            </a:endParaRPr>
          </a:p>
          <a:p>
            <a:pPr defTabSz="457200">
              <a:buClr>
                <a:schemeClr val="accent1"/>
              </a:buClr>
              <a:tabLst>
                <a:tab pos="1549400" algn="l"/>
              </a:tabLst>
            </a:pPr>
            <a:r>
              <a:rPr lang="nb-NO" sz="1400" i="1" dirty="0" smtClean="0">
                <a:solidFill>
                  <a:srgbClr val="000100"/>
                </a:solidFill>
                <a:ea typeface="Arial" charset="0"/>
                <a:cs typeface="Arial" charset="0"/>
              </a:rPr>
              <a:t>Et 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studie som omfatter internasjonale relasjoner, konfliktløsning og fredsstudier.</a:t>
            </a:r>
            <a:endParaRPr lang="nb-NO" sz="1400" i="1" dirty="0">
              <a:solidFill>
                <a:srgbClr val="01B4E7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POLIO – HVA ER NÅ DET??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316000" cy="36576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Polio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forkrøplende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potensielt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dødelig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sykdom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Den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angriper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nervesystemet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kan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skape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irreversibel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lammelse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løpet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få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timer.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Sykdommen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kan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angripe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både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voksne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barn, men </a:t>
            </a:r>
            <a:r>
              <a:rPr lang="en-US" altLang="zh-CN" sz="18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barn under fem </a:t>
            </a:r>
            <a:r>
              <a:rPr lang="en-US" altLang="zh-CN" sz="1800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år</a:t>
            </a:r>
            <a:r>
              <a:rPr lang="en-US" altLang="zh-CN" sz="18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har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høyere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risiko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denne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sykdommen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Svekkede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muskler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smerte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kronisk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tretthet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hverdagen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mennesker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med polio.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Sykdommen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polio (poliomyelitis)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forårsaket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virus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svært</a:t>
            </a:r>
            <a:r>
              <a:rPr lang="en-US" altLang="zh-CN" sz="18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smittsom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Poliosmitte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forplanter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raskt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ikke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alle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bærere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viruset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klar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over at de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smittefarlige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Viruset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smitter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primært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gjennom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avføring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og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gjør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verdens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fattigste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til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utsatt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gruppe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Selv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om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et barn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kan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se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til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å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bli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frisk,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kan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personen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senere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ved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50-60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års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alderen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utvikle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såkalt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smtClean="0">
                <a:solidFill>
                  <a:srgbClr val="FEBD11"/>
                </a:solidFill>
                <a:latin typeface="Arial" charset="0"/>
                <a:ea typeface="Arial" charset="0"/>
                <a:cs typeface="Arial" charset="0"/>
              </a:rPr>
              <a:t>post polio-</a:t>
            </a:r>
            <a:r>
              <a:rPr lang="en-US" altLang="zh-CN" sz="1800" dirty="0" err="1" smtClean="0">
                <a:solidFill>
                  <a:srgbClr val="FEBD11"/>
                </a:solidFill>
                <a:latin typeface="Arial" charset="0"/>
                <a:ea typeface="Arial" charset="0"/>
                <a:cs typeface="Arial" charset="0"/>
              </a:rPr>
              <a:t>syndrom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med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svekkede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muskler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muskelsmerter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eller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lammelser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Det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finnes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ingen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kur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for polio.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en-US" altLang="zh-CN" sz="18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en-US" altLang="zh-CN" sz="18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en-US" altLang="zh-CN" sz="1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509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457200" y="5257800"/>
            <a:ext cx="83160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None/>
            </a:pP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Strategien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for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å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utrydde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polio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er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å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forhindre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nye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sykdomsutbrudd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ved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å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vaksinere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alle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barn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inntil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verden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er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ea typeface="Arial" charset="0"/>
                <a:cs typeface="Arial" charset="0"/>
              </a:rPr>
              <a:t>fri</a:t>
            </a:r>
            <a:r>
              <a:rPr lang="en-US" altLang="zh-CN" sz="2000" dirty="0">
                <a:solidFill>
                  <a:schemeClr val="accent1"/>
                </a:solidFill>
                <a:ea typeface="Arial" charset="0"/>
                <a:cs typeface="Arial" charset="0"/>
              </a:rPr>
              <a:t> for polio.</a:t>
            </a:r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8" descr="Isfjell_&quot;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11" y="1371600"/>
            <a:ext cx="86267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POLIO - SMITTEFORLØP 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1509" name="Bilde 6" descr="end-polio-no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Bilde 9" descr="Isfjell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7547" y="4876800"/>
            <a:ext cx="3290653" cy="186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POLIO –</a:t>
            </a:r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 SYKDOMMENS ANSIKT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7653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Bilde 7" descr="EndPolioKid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52922">
            <a:off x="477773" y="1580086"/>
            <a:ext cx="3246442" cy="2160000"/>
          </a:xfrm>
          <a:prstGeom prst="rect">
            <a:avLst/>
          </a:prstGeom>
          <a:noFill/>
          <a:ln w="9525">
            <a:solidFill>
              <a:srgbClr val="01B4E7"/>
            </a:solidFill>
            <a:miter lim="800000"/>
            <a:headEnd/>
            <a:tailEnd/>
          </a:ln>
          <a:effectLst>
            <a:outerShdw blurRad="101600" dist="88900" dir="2700000">
              <a:srgbClr val="000000">
                <a:alpha val="43000"/>
              </a:srgbClr>
            </a:outerShdw>
          </a:effectLst>
        </p:spPr>
      </p:pic>
      <p:pic>
        <p:nvPicPr>
          <p:cNvPr id="9" name="Bilde 8" descr="polio-kids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600200"/>
            <a:ext cx="3559680" cy="2160000"/>
          </a:xfrm>
          <a:prstGeom prst="rect">
            <a:avLst/>
          </a:prstGeom>
          <a:ln w="12700" cmpd="sng">
            <a:solidFill>
              <a:schemeClr val="accent1"/>
            </a:solidFill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10" name="Bilde 9" descr="Polio-kid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01496">
            <a:off x="288176" y="3979677"/>
            <a:ext cx="3301910" cy="2160000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12" name="Bilde 11" descr="polio-diseas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743200"/>
            <a:ext cx="2540000" cy="1905000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11" name="Bilde 10" descr="ironlung4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55407">
            <a:off x="5057058" y="3918191"/>
            <a:ext cx="3444001" cy="2520000"/>
          </a:xfrm>
          <a:prstGeom prst="rect">
            <a:avLst/>
          </a:prstGeom>
          <a:ln w="12700" cmpd="sng">
            <a:solidFill>
              <a:schemeClr val="accent1"/>
            </a:solidFill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POLIOVIRUSET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7315200" cy="4343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Polio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forårsakes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menneskelig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enterovirus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som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kalles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poliovirus.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Såkalt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ville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” poliovirus (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WPV’er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som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opptrer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naturlig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Det finnes </a:t>
            </a:r>
            <a:r>
              <a:rPr lang="nb-NO" sz="18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tre ulike typer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vill poliovirus – </a:t>
            </a:r>
            <a:r>
              <a:rPr lang="nb-NO" sz="1800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type 1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nb-NO" sz="1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type 2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, og </a:t>
            </a:r>
            <a:r>
              <a:rPr lang="nb-NO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type </a:t>
            </a:r>
            <a:r>
              <a:rPr lang="nb-NO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Type 2</a:t>
            </a:r>
            <a:r>
              <a:rPr lang="nb-NO" sz="18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r>
              <a:rPr lang="nb-NO" sz="18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finnes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ikke lengre i vill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form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Type 2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- sist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observert i India i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1999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Type 2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-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erklært utryddet i september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2015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Nå finnes bare </a:t>
            </a:r>
            <a:r>
              <a:rPr lang="nb-NO" sz="1800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type 1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og </a:t>
            </a:r>
            <a:r>
              <a:rPr lang="nb-NO" sz="1800" dirty="0">
                <a:solidFill>
                  <a:srgbClr val="D75AC1"/>
                </a:solidFill>
                <a:latin typeface="Arial" charset="0"/>
                <a:ea typeface="Arial" charset="0"/>
                <a:cs typeface="Arial" charset="0"/>
              </a:rPr>
              <a:t>type 3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i utsatte områder.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Begge er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svært smittsomme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og kan forårsake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lammelser.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Type 1</a:t>
            </a:r>
            <a:r>
              <a:rPr lang="nb-NO" sz="18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er den mest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hardføre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rgbClr val="D75AC1"/>
                </a:solidFill>
                <a:latin typeface="Arial" charset="0"/>
                <a:ea typeface="Arial" charset="0"/>
                <a:cs typeface="Arial" charset="0"/>
              </a:rPr>
              <a:t>Type 3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r>
              <a:rPr lang="nb-NO" sz="1800" dirty="0" smtClean="0">
                <a:solidFill>
                  <a:srgbClr val="D75AC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sist </a:t>
            </a:r>
            <a:r>
              <a:rPr lang="nb-NO" sz="18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observert i november </a:t>
            </a:r>
            <a:r>
              <a:rPr lang="nb-NO" sz="1800" dirty="0" smtClean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2012</a:t>
            </a: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en-US" altLang="zh-CN" sz="1800" dirty="0" smtClean="0">
              <a:solidFill>
                <a:srgbClr val="0001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en-US" altLang="zh-CN" sz="1800" dirty="0" smtClean="0">
              <a:solidFill>
                <a:srgbClr val="0001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-269875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en-US" altLang="zh-CN" sz="1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557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Bilde 7" descr="tOP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447800"/>
            <a:ext cx="1143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Content Placeholder 2"/>
          <p:cNvSpPr txBox="1">
            <a:spLocks/>
          </p:cNvSpPr>
          <p:nvPr/>
        </p:nvSpPr>
        <p:spPr bwMode="auto">
          <a:xfrm>
            <a:off x="8001000" y="3429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269875" algn="ctr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altLang="zh-CN" sz="1400" dirty="0">
                <a:solidFill>
                  <a:srgbClr val="01B4E7"/>
                </a:solidFill>
                <a:ea typeface="Arial" charset="0"/>
                <a:cs typeface="Arial" charset="0"/>
              </a:rPr>
              <a:t>Trivalent </a:t>
            </a:r>
            <a:r>
              <a:rPr lang="en-US" altLang="zh-CN" sz="1400" dirty="0" err="1" smtClean="0">
                <a:solidFill>
                  <a:srgbClr val="01B4E7"/>
                </a:solidFill>
                <a:ea typeface="Arial" charset="0"/>
                <a:cs typeface="Arial" charset="0"/>
              </a:rPr>
              <a:t>vaksine</a:t>
            </a:r>
            <a:r>
              <a:rPr lang="en-US" altLang="zh-CN" sz="1400" dirty="0" smtClean="0">
                <a:solidFill>
                  <a:srgbClr val="01B4E7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400" dirty="0" err="1">
                <a:solidFill>
                  <a:srgbClr val="01B4E7"/>
                </a:solidFill>
                <a:ea typeface="Arial" charset="0"/>
                <a:cs typeface="Arial" charset="0"/>
              </a:rPr>
              <a:t>tOPV</a:t>
            </a:r>
            <a:endParaRPr lang="en-US" altLang="zh-CN" sz="1400" dirty="0">
              <a:solidFill>
                <a:srgbClr val="01B4E7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VAKSINEDERIVERT POLIOVIRUS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2971800" cy="16002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-269875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Vaksinederivert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poliovirus (</a:t>
            </a:r>
            <a:r>
              <a:rPr lang="en-US" altLang="zh-CN" sz="1800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VDPV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kommer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fra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oral polio-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vaksine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hvor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det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nye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viruset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genetisk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mutert</a:t>
            </a:r>
            <a:r>
              <a:rPr lang="nb-NO" altLang="zh-CN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altLang="zh-CN" sz="1800" dirty="0">
              <a:solidFill>
                <a:srgbClr val="0001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605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Bilde 8" descr="Poliovirus_typ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00400"/>
            <a:ext cx="5257800" cy="30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Content Placeholder 2"/>
          <p:cNvSpPr txBox="1">
            <a:spLocks/>
          </p:cNvSpPr>
          <p:nvPr/>
        </p:nvSpPr>
        <p:spPr bwMode="auto">
          <a:xfrm>
            <a:off x="3581400" y="1447800"/>
            <a:ext cx="5257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108000" tIns="46800" rIns="108000" bIns="46800">
            <a:prstTxWarp prst="textNoShape">
              <a:avLst/>
            </a:prstTxWarp>
          </a:bodyPr>
          <a:lstStyle/>
          <a:p>
            <a:pPr indent="-269875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altLang="zh-CN" sz="1400" dirty="0" err="1">
                <a:solidFill>
                  <a:srgbClr val="000100"/>
                </a:solidFill>
                <a:ea typeface="Arial" charset="0"/>
                <a:cs typeface="Arial" charset="0"/>
              </a:rPr>
              <a:t>Det</a:t>
            </a:r>
            <a:r>
              <a:rPr lang="en-US" altLang="zh-CN" sz="1400" dirty="0">
                <a:solidFill>
                  <a:srgbClr val="000100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400" dirty="0" err="1">
                <a:solidFill>
                  <a:srgbClr val="000100"/>
                </a:solidFill>
                <a:ea typeface="Arial" charset="0"/>
                <a:cs typeface="Arial" charset="0"/>
              </a:rPr>
              <a:t>finnes</a:t>
            </a:r>
            <a:r>
              <a:rPr lang="en-US" altLang="zh-CN" sz="1400" dirty="0">
                <a:solidFill>
                  <a:srgbClr val="000100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400" dirty="0" err="1">
                <a:solidFill>
                  <a:srgbClr val="000100"/>
                </a:solidFill>
                <a:ea typeface="Arial" charset="0"/>
                <a:cs typeface="Arial" charset="0"/>
              </a:rPr>
              <a:t>tre</a:t>
            </a:r>
            <a:r>
              <a:rPr lang="en-US" altLang="zh-CN" sz="1400" dirty="0">
                <a:solidFill>
                  <a:srgbClr val="000100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400" dirty="0" err="1" smtClean="0">
                <a:solidFill>
                  <a:srgbClr val="000100"/>
                </a:solidFill>
                <a:ea typeface="Arial" charset="0"/>
                <a:cs typeface="Arial" charset="0"/>
              </a:rPr>
              <a:t>ulike</a:t>
            </a:r>
            <a:r>
              <a:rPr lang="en-US" altLang="zh-CN" sz="1400" dirty="0" smtClean="0">
                <a:solidFill>
                  <a:srgbClr val="000100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400" dirty="0" err="1">
                <a:solidFill>
                  <a:srgbClr val="000100"/>
                </a:solidFill>
                <a:ea typeface="Arial" charset="0"/>
                <a:cs typeface="Arial" charset="0"/>
              </a:rPr>
              <a:t>vaksine-deriverte</a:t>
            </a:r>
            <a:r>
              <a:rPr lang="en-US" altLang="zh-CN" sz="1400" dirty="0">
                <a:solidFill>
                  <a:srgbClr val="000100"/>
                </a:solidFill>
                <a:ea typeface="Arial" charset="0"/>
                <a:cs typeface="Arial" charset="0"/>
              </a:rPr>
              <a:t> poliovirus:</a:t>
            </a:r>
          </a:p>
          <a:p>
            <a:pPr indent="-269875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AutoNum type="arabicPeriod"/>
            </a:pPr>
            <a:r>
              <a:rPr lang="nb-NO" sz="1400" i="1" dirty="0" err="1">
                <a:solidFill>
                  <a:srgbClr val="000100"/>
                </a:solidFill>
                <a:ea typeface="Arial" charset="0"/>
                <a:cs typeface="Arial" charset="0"/>
              </a:rPr>
              <a:t>Circulating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 </a:t>
            </a:r>
            <a:r>
              <a:rPr lang="nb-NO" sz="1400" i="1" dirty="0" err="1">
                <a:solidFill>
                  <a:srgbClr val="000100"/>
                </a:solidFill>
                <a:ea typeface="Arial" charset="0"/>
                <a:cs typeface="Arial" charset="0"/>
              </a:rPr>
              <a:t>vaccine-derived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 poliovirus </a:t>
            </a:r>
            <a:r>
              <a:rPr lang="nb-NO" sz="1400" dirty="0">
                <a:solidFill>
                  <a:srgbClr val="000100"/>
                </a:solidFill>
                <a:ea typeface="Arial" charset="0"/>
                <a:cs typeface="Arial" charset="0"/>
              </a:rPr>
              <a:t>(</a:t>
            </a:r>
            <a:r>
              <a:rPr lang="nb-NO" sz="1400" dirty="0" err="1">
                <a:solidFill>
                  <a:srgbClr val="01B4E7"/>
                </a:solidFill>
                <a:ea typeface="Arial" charset="0"/>
                <a:cs typeface="Arial" charset="0"/>
              </a:rPr>
              <a:t>cVDPV</a:t>
            </a:r>
            <a:r>
              <a:rPr lang="nb-NO" sz="1400" dirty="0">
                <a:solidFill>
                  <a:srgbClr val="000100"/>
                </a:solidFill>
                <a:ea typeface="Arial" charset="0"/>
                <a:cs typeface="Arial" charset="0"/>
              </a:rPr>
              <a:t>)</a:t>
            </a:r>
          </a:p>
          <a:p>
            <a:pPr indent="-269875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AutoNum type="arabicPeriod"/>
            </a:pPr>
            <a:r>
              <a:rPr lang="nb-NO" sz="1400" i="1" dirty="0" err="1">
                <a:solidFill>
                  <a:srgbClr val="000100"/>
                </a:solidFill>
                <a:ea typeface="Arial" charset="0"/>
                <a:cs typeface="Arial" charset="0"/>
              </a:rPr>
              <a:t>Immunodeficiency-related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 </a:t>
            </a:r>
            <a:r>
              <a:rPr lang="nb-NO" sz="1400" i="1" dirty="0" err="1">
                <a:solidFill>
                  <a:srgbClr val="000100"/>
                </a:solidFill>
                <a:ea typeface="Arial" charset="0"/>
                <a:cs typeface="Arial" charset="0"/>
              </a:rPr>
              <a:t>vaccine-derived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 poliovirus </a:t>
            </a:r>
            <a:r>
              <a:rPr lang="nb-NO" sz="1400" dirty="0">
                <a:solidFill>
                  <a:srgbClr val="000100"/>
                </a:solidFill>
                <a:ea typeface="Arial" charset="0"/>
                <a:cs typeface="Arial" charset="0"/>
              </a:rPr>
              <a:t>(</a:t>
            </a:r>
            <a:r>
              <a:rPr lang="nb-NO" sz="1400" dirty="0" err="1">
                <a:solidFill>
                  <a:schemeClr val="accent1"/>
                </a:solidFill>
                <a:ea typeface="Arial" charset="0"/>
                <a:cs typeface="Arial" charset="0"/>
              </a:rPr>
              <a:t>iVDPV</a:t>
            </a:r>
            <a:r>
              <a:rPr lang="nb-NO" sz="1400" dirty="0">
                <a:solidFill>
                  <a:srgbClr val="000100"/>
                </a:solidFill>
                <a:ea typeface="Arial" charset="0"/>
                <a:cs typeface="Arial" charset="0"/>
              </a:rPr>
              <a:t>)</a:t>
            </a:r>
          </a:p>
          <a:p>
            <a:pPr indent="-269875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AutoNum type="arabicPeriod"/>
            </a:pPr>
            <a:r>
              <a:rPr lang="nb-NO" sz="1400" i="1" dirty="0" err="1">
                <a:solidFill>
                  <a:srgbClr val="000100"/>
                </a:solidFill>
                <a:ea typeface="Arial" charset="0"/>
                <a:cs typeface="Arial" charset="0"/>
              </a:rPr>
              <a:t>Ambiguous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 </a:t>
            </a:r>
            <a:r>
              <a:rPr lang="nb-NO" sz="1400" i="1" dirty="0" err="1">
                <a:solidFill>
                  <a:srgbClr val="000100"/>
                </a:solidFill>
                <a:ea typeface="Arial" charset="0"/>
                <a:cs typeface="Arial" charset="0"/>
              </a:rPr>
              <a:t>vaccine-derived</a:t>
            </a:r>
            <a:r>
              <a:rPr lang="nb-NO" sz="1400" i="1" dirty="0">
                <a:solidFill>
                  <a:srgbClr val="000100"/>
                </a:solidFill>
                <a:ea typeface="Arial" charset="0"/>
                <a:cs typeface="Arial" charset="0"/>
              </a:rPr>
              <a:t> poliovirus</a:t>
            </a:r>
            <a:r>
              <a:rPr lang="nb-NO" sz="1400" dirty="0">
                <a:solidFill>
                  <a:srgbClr val="000100"/>
                </a:solidFill>
                <a:ea typeface="Arial" charset="0"/>
                <a:cs typeface="Arial" charset="0"/>
              </a:rPr>
              <a:t> (</a:t>
            </a:r>
            <a:r>
              <a:rPr lang="nb-NO" sz="1400" dirty="0" err="1">
                <a:solidFill>
                  <a:srgbClr val="01B4E7"/>
                </a:solidFill>
                <a:ea typeface="Arial" charset="0"/>
                <a:cs typeface="Arial" charset="0"/>
              </a:rPr>
              <a:t>aVDPV</a:t>
            </a:r>
            <a:r>
              <a:rPr lang="nb-NO" sz="1400" dirty="0">
                <a:solidFill>
                  <a:srgbClr val="000100"/>
                </a:solidFill>
                <a:ea typeface="Arial" charset="0"/>
                <a:cs typeface="Arial" charset="0"/>
              </a:rPr>
              <a:t>)</a:t>
            </a:r>
            <a:endParaRPr lang="en-US" altLang="zh-CN" sz="1400" dirty="0">
              <a:solidFill>
                <a:srgbClr val="0001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Bilde 7" descr="Lammels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5881688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6042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EN POLIOFRI </a:t>
            </a:r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VERDEN – NESTE STEG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0421" name="Bilde 6" descr="end-polio-no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Content Placeholder 2"/>
          <p:cNvSpPr txBox="1">
            <a:spLocks/>
          </p:cNvSpPr>
          <p:nvPr/>
        </p:nvSpPr>
        <p:spPr bwMode="auto">
          <a:xfrm>
            <a:off x="457200" y="1371600"/>
            <a:ext cx="435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Neste trinn i utryddelsen av polio</a:t>
            </a:r>
            <a:r>
              <a:rPr lang="nb-NO" sz="1800" dirty="0" smtClean="0">
                <a:solidFill>
                  <a:srgbClr val="000100"/>
                </a:solidFill>
              </a:rPr>
              <a:t> har vært </a:t>
            </a:r>
            <a:r>
              <a:rPr lang="nb-NO" sz="1800" dirty="0">
                <a:solidFill>
                  <a:srgbClr val="000100"/>
                </a:solidFill>
              </a:rPr>
              <a:t>å endre vaksinen fra såkalt </a:t>
            </a:r>
            <a:r>
              <a:rPr lang="nb-NO" sz="1800" dirty="0">
                <a:solidFill>
                  <a:schemeClr val="accent2"/>
                </a:solidFill>
              </a:rPr>
              <a:t>trivalent</a:t>
            </a:r>
            <a:r>
              <a:rPr lang="nb-NO" sz="1800" dirty="0">
                <a:solidFill>
                  <a:srgbClr val="000100"/>
                </a:solidFill>
              </a:rPr>
              <a:t> til </a:t>
            </a:r>
            <a:r>
              <a:rPr lang="nb-NO" sz="1800" dirty="0">
                <a:solidFill>
                  <a:srgbClr val="FEBD11"/>
                </a:solidFill>
              </a:rPr>
              <a:t>bivalent</a:t>
            </a:r>
            <a:r>
              <a:rPr lang="nb-NO" sz="1800" dirty="0">
                <a:solidFill>
                  <a:srgbClr val="000100"/>
                </a:solidFill>
              </a:rPr>
              <a:t>. 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>
                <a:solidFill>
                  <a:srgbClr val="000100"/>
                </a:solidFill>
              </a:rPr>
              <a:t>Dette</a:t>
            </a:r>
            <a:r>
              <a:rPr lang="nb-NO" sz="1800" dirty="0" smtClean="0">
                <a:solidFill>
                  <a:srgbClr val="000100"/>
                </a:solidFill>
              </a:rPr>
              <a:t> skjedde i 17. april – 1. mai 2016 i </a:t>
            </a:r>
            <a:r>
              <a:rPr lang="nb-NO" sz="1800" dirty="0">
                <a:solidFill>
                  <a:srgbClr val="000100"/>
                </a:solidFill>
              </a:rPr>
              <a:t>alle de landene som </a:t>
            </a:r>
            <a:r>
              <a:rPr lang="nb-NO" sz="1800" dirty="0" smtClean="0">
                <a:solidFill>
                  <a:srgbClr val="000100"/>
                </a:solidFill>
              </a:rPr>
              <a:t>brukte </a:t>
            </a:r>
            <a:r>
              <a:rPr lang="nb-NO" sz="1800" dirty="0">
                <a:solidFill>
                  <a:srgbClr val="000100"/>
                </a:solidFill>
              </a:rPr>
              <a:t>den trivalente </a:t>
            </a:r>
            <a:r>
              <a:rPr lang="nb-NO" sz="1800" dirty="0" smtClean="0">
                <a:solidFill>
                  <a:srgbClr val="000100"/>
                </a:solidFill>
              </a:rPr>
              <a:t>vaksinen.</a:t>
            </a:r>
          </a:p>
        </p:txBody>
      </p:sp>
      <p:pic>
        <p:nvPicPr>
          <p:cNvPr id="60423" name="Bilde 11" descr="Switch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371600"/>
            <a:ext cx="2895600" cy="15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nn-NO"/>
          </a:p>
        </p:txBody>
      </p:sp>
      <p:sp>
        <p:nvSpPr>
          <p:cNvPr id="6246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EN POLIOFRI </a:t>
            </a:r>
            <a:r>
              <a:rPr lang="en-US" sz="2800" dirty="0" smtClean="0">
                <a:latin typeface="Arial Narrow" charset="0"/>
                <a:ea typeface="Arial Narrow" charset="0"/>
                <a:cs typeface="Arial Narrow" charset="0"/>
              </a:rPr>
              <a:t>VERDEN – NESTE STEG</a:t>
            </a: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2468" name="Bilde 6" descr="end-polio-n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88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Content Placeholder 2"/>
          <p:cNvSpPr txBox="1">
            <a:spLocks/>
          </p:cNvSpPr>
          <p:nvPr/>
        </p:nvSpPr>
        <p:spPr bwMode="auto">
          <a:xfrm>
            <a:off x="3200400" y="3429000"/>
            <a:ext cx="435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charset="0"/>
              <a:buChar char="o"/>
            </a:pPr>
            <a:endParaRPr lang="nb-NO" sz="1800" dirty="0">
              <a:solidFill>
                <a:srgbClr val="000100"/>
              </a:solidFill>
            </a:endParaRPr>
          </a:p>
        </p:txBody>
      </p:sp>
      <p:pic>
        <p:nvPicPr>
          <p:cNvPr id="62470" name="Bilde 12" descr="switchtimeline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648200"/>
            <a:ext cx="3733800" cy="157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457200" y="1295401"/>
            <a:ext cx="7596000" cy="413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rgbClr val="000100"/>
                </a:solidFill>
              </a:rPr>
              <a:t>De 143 landene som deltok i skiftet forpliktet seg til å fjerne alt av </a:t>
            </a:r>
            <a:r>
              <a:rPr lang="nb-NO" sz="1800" dirty="0" err="1" smtClean="0">
                <a:solidFill>
                  <a:srgbClr val="000100"/>
                </a:solidFill>
              </a:rPr>
              <a:t>tOPV</a:t>
            </a:r>
            <a:r>
              <a:rPr lang="nb-NO" sz="1800" dirty="0" smtClean="0">
                <a:solidFill>
                  <a:srgbClr val="000100"/>
                </a:solidFill>
              </a:rPr>
              <a:t>, slik at bare vaksinene som inneholder </a:t>
            </a:r>
            <a:r>
              <a:rPr lang="nb-NO" sz="1800" dirty="0" smtClean="0">
                <a:solidFill>
                  <a:schemeClr val="accent3"/>
                </a:solidFill>
              </a:rPr>
              <a:t>type 1 </a:t>
            </a:r>
            <a:r>
              <a:rPr lang="nb-NO" sz="1800" dirty="0" smtClean="0">
                <a:solidFill>
                  <a:srgbClr val="000100"/>
                </a:solidFill>
              </a:rPr>
              <a:t>og </a:t>
            </a:r>
            <a:r>
              <a:rPr lang="nb-NO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type 3 </a:t>
            </a:r>
            <a:r>
              <a:rPr lang="nb-NO" sz="1800" dirty="0" smtClean="0">
                <a:solidFill>
                  <a:srgbClr val="000100"/>
                </a:solidFill>
              </a:rPr>
              <a:t>brukes videre.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chemeClr val="accent5"/>
                </a:solidFill>
              </a:rPr>
              <a:t>Type 2 </a:t>
            </a:r>
            <a:r>
              <a:rPr lang="nb-NO" sz="1800" dirty="0" smtClean="0">
                <a:solidFill>
                  <a:srgbClr val="000100"/>
                </a:solidFill>
              </a:rPr>
              <a:t>forårsaket 90% av </a:t>
            </a:r>
            <a:r>
              <a:rPr lang="nb-NO" sz="1800" dirty="0" err="1" smtClean="0">
                <a:solidFill>
                  <a:srgbClr val="000100"/>
                </a:solidFill>
              </a:rPr>
              <a:t>cVDPV</a:t>
            </a:r>
            <a:r>
              <a:rPr lang="nb-NO" sz="1800" dirty="0" smtClean="0">
                <a:solidFill>
                  <a:srgbClr val="000100"/>
                </a:solidFill>
              </a:rPr>
              <a:t>. Skiftet medfører altså at risikoen for vaksinederiverte utbrudd (</a:t>
            </a:r>
            <a:r>
              <a:rPr lang="nb-NO" sz="1800" dirty="0" err="1" smtClean="0">
                <a:solidFill>
                  <a:srgbClr val="000100"/>
                </a:solidFill>
              </a:rPr>
              <a:t>cVDPV</a:t>
            </a:r>
            <a:r>
              <a:rPr lang="nb-NO" sz="1800" dirty="0" smtClean="0">
                <a:solidFill>
                  <a:srgbClr val="000100"/>
                </a:solidFill>
              </a:rPr>
              <a:t>) reduseres.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rgbClr val="000100"/>
                </a:solidFill>
              </a:rPr>
              <a:t>Vaksinen som brukes i dag er såkalt </a:t>
            </a:r>
            <a:r>
              <a:rPr lang="nb-NO" sz="1800" i="1" dirty="0" smtClean="0">
                <a:solidFill>
                  <a:schemeClr val="accent1"/>
                </a:solidFill>
              </a:rPr>
              <a:t>aktiv</a:t>
            </a:r>
            <a:r>
              <a:rPr lang="nb-NO" sz="1800" dirty="0" smtClean="0">
                <a:solidFill>
                  <a:srgbClr val="000100"/>
                </a:solidFill>
              </a:rPr>
              <a:t> eller </a:t>
            </a:r>
            <a:r>
              <a:rPr lang="nb-NO" sz="1800" i="1" dirty="0" smtClean="0">
                <a:solidFill>
                  <a:srgbClr val="01B4E7"/>
                </a:solidFill>
              </a:rPr>
              <a:t>levende</a:t>
            </a:r>
            <a:r>
              <a:rPr lang="nb-NO" sz="1800" i="1" dirty="0" smtClean="0">
                <a:solidFill>
                  <a:srgbClr val="000100"/>
                </a:solidFill>
              </a:rPr>
              <a:t>.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rgbClr val="000100"/>
                </a:solidFill>
              </a:rPr>
              <a:t>Skiftet går altså fra en </a:t>
            </a:r>
            <a:r>
              <a:rPr lang="nb-NO" sz="1800" dirty="0" smtClean="0">
                <a:solidFill>
                  <a:schemeClr val="accent2"/>
                </a:solidFill>
              </a:rPr>
              <a:t>trivalent oral vaksine </a:t>
            </a:r>
            <a:r>
              <a:rPr lang="nb-NO" sz="1800" dirty="0" smtClean="0">
                <a:solidFill>
                  <a:srgbClr val="000100"/>
                </a:solidFill>
              </a:rPr>
              <a:t>til en </a:t>
            </a:r>
            <a:r>
              <a:rPr lang="nb-NO" sz="1800" dirty="0" smtClean="0">
                <a:solidFill>
                  <a:srgbClr val="FEBD11"/>
                </a:solidFill>
              </a:rPr>
              <a:t>bivalent oral vaksine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rgbClr val="000100"/>
                </a:solidFill>
              </a:rPr>
              <a:t>Neste trinn er å slutte med OPV helt og å gå over til </a:t>
            </a:r>
            <a:r>
              <a:rPr lang="nb-NO" sz="1800" dirty="0" smtClean="0">
                <a:solidFill>
                  <a:srgbClr val="01B4E7"/>
                </a:solidFill>
              </a:rPr>
              <a:t>IPV</a:t>
            </a:r>
            <a:r>
              <a:rPr lang="nb-NO" sz="1800" dirty="0" smtClean="0">
                <a:solidFill>
                  <a:srgbClr val="000100"/>
                </a:solidFill>
              </a:rPr>
              <a:t>, som er en såkalt </a:t>
            </a:r>
            <a:r>
              <a:rPr lang="nb-NO" sz="1800" i="1" dirty="0" smtClean="0">
                <a:solidFill>
                  <a:srgbClr val="01B4E7"/>
                </a:solidFill>
              </a:rPr>
              <a:t>inaktiv</a:t>
            </a:r>
            <a:r>
              <a:rPr lang="nb-NO" sz="1800" dirty="0" smtClean="0">
                <a:solidFill>
                  <a:srgbClr val="000100"/>
                </a:solidFill>
              </a:rPr>
              <a:t> vaksine. Arbeidet med å gå over til IPV startet i 2014.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nb-NO" sz="1800" dirty="0" smtClean="0">
                <a:solidFill>
                  <a:srgbClr val="000100"/>
                </a:solidFill>
              </a:rPr>
              <a:t>IPV kan </a:t>
            </a:r>
            <a:r>
              <a:rPr lang="nb-NO" sz="1800" u="sng" dirty="0" smtClean="0">
                <a:solidFill>
                  <a:srgbClr val="000100"/>
                </a:solidFill>
              </a:rPr>
              <a:t>ikke</a:t>
            </a:r>
            <a:r>
              <a:rPr lang="nb-NO" sz="1800" dirty="0" smtClean="0">
                <a:solidFill>
                  <a:srgbClr val="000100"/>
                </a:solidFill>
              </a:rPr>
              <a:t> forårsake vaksinederiverte utbrudd.</a:t>
            </a: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ourier New" charset="0"/>
              <a:buChar char="o"/>
            </a:pPr>
            <a:endParaRPr lang="nb-NO" sz="1800" dirty="0" smtClean="0">
              <a:solidFill>
                <a:srgbClr val="000100"/>
              </a:solidFill>
            </a:endParaRPr>
          </a:p>
          <a:p>
            <a:pPr indent="-269875" algn="just" defTabSz="45720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</a:pPr>
            <a:endParaRPr lang="nb-NO" sz="1800" dirty="0">
              <a:solidFill>
                <a:srgbClr val="000100"/>
              </a:solidFill>
            </a:endParaRPr>
          </a:p>
        </p:txBody>
      </p:sp>
      <p:pic>
        <p:nvPicPr>
          <p:cNvPr id="8" name="Bilde 6" descr="Fing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648200"/>
            <a:ext cx="2771540" cy="155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F-PowerpointDesignEN_Ligh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TRF-PowerpointDesignEN_Light.pot</Template>
  <TotalTime>27291</TotalTime>
  <Words>1249</Words>
  <Application>Microsoft Macintosh PowerPoint</Application>
  <PresentationFormat>Skjermfremvisning (4:3)</PresentationFormat>
  <Paragraphs>110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TRF-PowerpointDesignEN_Light</vt:lpstr>
      <vt:lpstr>Custom Design</vt:lpstr>
      <vt:lpstr>2_Custom Design</vt:lpstr>
      <vt:lpstr>PowerPoint-presentasjon</vt:lpstr>
      <vt:lpstr>ROTARY OG POLIO – HVORDAN STARTET DET?</vt:lpstr>
      <vt:lpstr>POLIO – HVA ER NÅ DET??</vt:lpstr>
      <vt:lpstr>POLIO - SMITTEFORLØP </vt:lpstr>
      <vt:lpstr>POLIO – SYKDOMMENS ANSIKT</vt:lpstr>
      <vt:lpstr>POLIOVIRUSET</vt:lpstr>
      <vt:lpstr>VAKSINEDERIVERT POLIOVIRUS</vt:lpstr>
      <vt:lpstr>EN POLIOFRI VERDEN – NESTE STEG</vt:lpstr>
      <vt:lpstr>EN POLIOFRI VERDEN – NESTE STEG</vt:lpstr>
      <vt:lpstr>VEIEN TIL EN POLIOFRI VERDEN</vt:lpstr>
      <vt:lpstr>POLIO I NORGE</vt:lpstr>
      <vt:lpstr>POLIO I NORGE – VIKTIGE PERSONER</vt:lpstr>
      <vt:lpstr>NORGES ØKONOMISKE BIDRAG (2016)</vt:lpstr>
      <vt:lpstr>STATUS PR 20. SEPTEMBER 2017</vt:lpstr>
      <vt:lpstr>NOEN UTFORDRINGER</vt:lpstr>
      <vt:lpstr>TAKK FOR OPPMERKSOMHETEN!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Einar Solheim</cp:lastModifiedBy>
  <cp:revision>854</cp:revision>
  <cp:lastPrinted>2013-04-11T19:55:04Z</cp:lastPrinted>
  <dcterms:created xsi:type="dcterms:W3CDTF">2017-09-22T11:54:38Z</dcterms:created>
  <dcterms:modified xsi:type="dcterms:W3CDTF">2017-09-26T18:47:49Z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