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customXml/itemProps2.xml" ContentType="application/vnd.openxmlformats-officedocument.customXml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0" r:id="rId4"/>
    <p:sldMasterId id="2147483664" r:id="rId5"/>
    <p:sldMasterId id="2147483688" r:id="rId6"/>
    <p:sldMasterId id="2147483720" r:id="rId7"/>
  </p:sldMasterIdLst>
  <p:notesMasterIdLst>
    <p:notesMasterId r:id="rId29"/>
  </p:notesMasterIdLst>
  <p:handoutMasterIdLst>
    <p:handoutMasterId r:id="rId30"/>
  </p:handoutMasterIdLst>
  <p:sldIdLst>
    <p:sldId id="361" r:id="rId8"/>
    <p:sldId id="388" r:id="rId9"/>
    <p:sldId id="389" r:id="rId10"/>
    <p:sldId id="398" r:id="rId11"/>
    <p:sldId id="414" r:id="rId12"/>
    <p:sldId id="376" r:id="rId13"/>
    <p:sldId id="397" r:id="rId14"/>
    <p:sldId id="408" r:id="rId15"/>
    <p:sldId id="384" r:id="rId16"/>
    <p:sldId id="378" r:id="rId17"/>
    <p:sldId id="385" r:id="rId18"/>
    <p:sldId id="404" r:id="rId19"/>
    <p:sldId id="425" r:id="rId20"/>
    <p:sldId id="426" r:id="rId21"/>
    <p:sldId id="428" r:id="rId22"/>
    <p:sldId id="403" r:id="rId23"/>
    <p:sldId id="411" r:id="rId24"/>
    <p:sldId id="401" r:id="rId25"/>
    <p:sldId id="427" r:id="rId26"/>
    <p:sldId id="402" r:id="rId27"/>
    <p:sldId id="413" r:id="rId2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DAA"/>
    <a:srgbClr val="FF7600"/>
    <a:srgbClr val="D91B5C"/>
    <a:srgbClr val="872175"/>
    <a:srgbClr val="009999"/>
    <a:srgbClr val="00AEEF"/>
    <a:srgbClr val="01B4E7"/>
    <a:srgbClr val="BCBDC0"/>
    <a:srgbClr val="E6E5D8"/>
    <a:srgbClr val="D9C89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99821" autoAdjust="0"/>
  </p:normalViewPr>
  <p:slideViewPr>
    <p:cSldViewPr>
      <p:cViewPr varScale="1">
        <p:scale>
          <a:sx n="67" d="100"/>
          <a:sy n="67" d="100"/>
        </p:scale>
        <p:origin x="-1380" y="-96"/>
      </p:cViewPr>
      <p:guideLst>
        <p:guide orient="horz" pos="2160"/>
        <p:guide pos="2880"/>
      </p:guideLst>
    </p:cSldViewPr>
  </p:slideViewPr>
  <p:outlineViewPr>
    <p:cViewPr>
      <p:scale>
        <a:sx n="75" d="100"/>
        <a:sy n="75" d="100"/>
      </p:scale>
      <p:origin x="784" y="162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136" d="100"/>
          <a:sy n="136" d="100"/>
        </p:scale>
        <p:origin x="-3592" y="-104"/>
      </p:cViewPr>
      <p:guideLst>
        <p:guide orient="horz" pos="2928"/>
        <p:guide pos="220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34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smtClean="0"/>
            </a:lvl1pPr>
          </a:lstStyle>
          <a:p>
            <a:pPr>
              <a:defRPr/>
            </a:pPr>
            <a:fld id="{5E2A8F52-5D5E-F348-8971-795E9819BC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8015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smtClean="0"/>
            </a:lvl1pPr>
          </a:lstStyle>
          <a:p>
            <a:pPr>
              <a:defRPr/>
            </a:pPr>
            <a:fld id="{A921F9F1-0516-7249-8BD1-DDD6B224F6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66409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defTabSz="931863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defTabSz="931863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defTabSz="931863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defTabSz="931863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fld id="{BE13C1B3-30A5-2D4F-89A2-C88D12DA315A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65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D0A5203-39D2-48D1-8AC4-0113FB682DB1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32300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11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charset="-128"/>
            </a:endParaRPr>
          </a:p>
        </p:txBody>
      </p:sp>
      <p:sp>
        <p:nvSpPr>
          <p:cNvPr id="142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DD2CB25-24AD-442D-B4D2-F9B4E8E832E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40673721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11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charset="-128"/>
            </a:endParaRPr>
          </a:p>
        </p:txBody>
      </p:sp>
      <p:sp>
        <p:nvSpPr>
          <p:cNvPr id="142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DD2CB25-24AD-442D-B4D2-F9B4E8E832E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493930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40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61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7391055-73EF-4F1C-A01A-07DD4CEF587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7382762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71638" y="696913"/>
            <a:ext cx="3897312" cy="29225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45910" y="3753135"/>
            <a:ext cx="5868538" cy="4846354"/>
          </a:xfrm>
        </p:spPr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921F9F1-0516-7249-8BD1-DDD6B224F66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6017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rgbClr val="00AEEF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AEEF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79918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63630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14394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2286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>
                    <a:lumMod val="85000"/>
                  </a:schemeClr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37864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0" i="0" cap="all"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878663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/>
                <a:cs typeface="Georgia"/>
              </a:defRPr>
            </a:lvl1pPr>
            <a:lvl2pPr>
              <a:defRPr sz="2400">
                <a:latin typeface="Georgia"/>
                <a:cs typeface="Georgia"/>
              </a:defRPr>
            </a:lvl2pPr>
            <a:lvl3pPr>
              <a:defRPr sz="20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800"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/>
                <a:cs typeface="Georgia"/>
              </a:defRPr>
            </a:lvl1pPr>
            <a:lvl2pPr>
              <a:defRPr sz="2400">
                <a:latin typeface="Georgia"/>
                <a:cs typeface="Georgia"/>
              </a:defRPr>
            </a:lvl2pPr>
            <a:lvl3pPr>
              <a:defRPr sz="20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800"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685703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/>
                <a:cs typeface="Georgia"/>
              </a:defRPr>
            </a:lvl1pPr>
            <a:lvl2pPr>
              <a:defRPr sz="2000">
                <a:latin typeface="Georgia"/>
                <a:cs typeface="Georgia"/>
              </a:defRPr>
            </a:lvl2pPr>
            <a:lvl3pPr>
              <a:defRPr sz="1800">
                <a:latin typeface="Georgia"/>
                <a:cs typeface="Georgia"/>
              </a:defRPr>
            </a:lvl3pPr>
            <a:lvl4pPr>
              <a:defRPr sz="16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/>
                <a:cs typeface="Georgia"/>
              </a:defRPr>
            </a:lvl1pPr>
            <a:lvl2pPr>
              <a:defRPr sz="2000">
                <a:latin typeface="Georgia"/>
                <a:cs typeface="Georgia"/>
              </a:defRPr>
            </a:lvl2pPr>
            <a:lvl3pPr>
              <a:defRPr sz="1800">
                <a:latin typeface="Georgia"/>
                <a:cs typeface="Georgia"/>
              </a:defRPr>
            </a:lvl3pPr>
            <a:lvl4pPr>
              <a:defRPr sz="16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451109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363821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49207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Georgia"/>
                <a:cs typeface="Georgia"/>
              </a:defRPr>
            </a:lvl1pPr>
            <a:lvl2pPr>
              <a:defRPr sz="2800">
                <a:latin typeface="Georgia"/>
                <a:cs typeface="Georgia"/>
              </a:defRPr>
            </a:lvl2pPr>
            <a:lvl3pPr>
              <a:defRPr sz="2400">
                <a:latin typeface="Georgia"/>
                <a:cs typeface="Georgia"/>
              </a:defRPr>
            </a:lvl3pPr>
            <a:lvl4pPr>
              <a:defRPr sz="2000">
                <a:latin typeface="Georgia"/>
                <a:cs typeface="Georgia"/>
              </a:defRPr>
            </a:lvl4pPr>
            <a:lvl5pPr>
              <a:defRPr sz="2000">
                <a:latin typeface="Georgia"/>
                <a:cs typeface="Georgi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149554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392215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rgbClr val="005DAA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5DAA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211454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708953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746935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52400" y="2667000"/>
            <a:ext cx="9525000" cy="1600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52303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52400" y="2667000"/>
            <a:ext cx="9525000" cy="16002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11584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52400" y="2667000"/>
            <a:ext cx="9525000" cy="16002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88900" dist="61087" dir="5400000" rotWithShape="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11584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52400" y="2667000"/>
            <a:ext cx="9525000" cy="16002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88900" dist="61087" dir="5400000" rotWithShape="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11584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52400" y="2667000"/>
            <a:ext cx="9525000" cy="160020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88900" dist="61087" dir="5400000" rotWithShape="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12014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11584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31817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63630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tx2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211454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63630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63630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14394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2286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>
                    <a:lumMod val="85000"/>
                  </a:schemeClr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37864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0" i="0" cap="all"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878663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/>
                <a:cs typeface="Georgia"/>
              </a:defRPr>
            </a:lvl1pPr>
            <a:lvl2pPr>
              <a:defRPr sz="2400">
                <a:latin typeface="Georgia"/>
                <a:cs typeface="Georgia"/>
              </a:defRPr>
            </a:lvl2pPr>
            <a:lvl3pPr>
              <a:defRPr sz="20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800"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/>
                <a:cs typeface="Georgia"/>
              </a:defRPr>
            </a:lvl1pPr>
            <a:lvl2pPr>
              <a:defRPr sz="2400">
                <a:latin typeface="Georgia"/>
                <a:cs typeface="Georgia"/>
              </a:defRPr>
            </a:lvl2pPr>
            <a:lvl3pPr>
              <a:defRPr sz="20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800"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685703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/>
                <a:cs typeface="Georgia"/>
              </a:defRPr>
            </a:lvl1pPr>
            <a:lvl2pPr>
              <a:defRPr sz="2000">
                <a:latin typeface="Georgia"/>
                <a:cs typeface="Georgia"/>
              </a:defRPr>
            </a:lvl2pPr>
            <a:lvl3pPr>
              <a:defRPr sz="1800">
                <a:latin typeface="Georgia"/>
                <a:cs typeface="Georgia"/>
              </a:defRPr>
            </a:lvl3pPr>
            <a:lvl4pPr>
              <a:defRPr sz="16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/>
                <a:cs typeface="Georgia"/>
              </a:defRPr>
            </a:lvl1pPr>
            <a:lvl2pPr>
              <a:defRPr sz="2000">
                <a:latin typeface="Georgia"/>
                <a:cs typeface="Georgia"/>
              </a:defRPr>
            </a:lvl2pPr>
            <a:lvl3pPr>
              <a:defRPr sz="1800">
                <a:latin typeface="Georgia"/>
                <a:cs typeface="Georgia"/>
              </a:defRPr>
            </a:lvl3pPr>
            <a:lvl4pPr>
              <a:defRPr sz="16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451109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363821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49207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Georgia"/>
                <a:cs typeface="Georgia"/>
              </a:defRPr>
            </a:lvl1pPr>
            <a:lvl2pPr>
              <a:defRPr sz="2800">
                <a:latin typeface="Georgia"/>
                <a:cs typeface="Georgia"/>
              </a:defRPr>
            </a:lvl2pPr>
            <a:lvl3pPr>
              <a:defRPr sz="2400">
                <a:latin typeface="Georgia"/>
                <a:cs typeface="Georgia"/>
              </a:defRPr>
            </a:lvl3pPr>
            <a:lvl4pPr>
              <a:defRPr sz="2000">
                <a:latin typeface="Georgia"/>
                <a:cs typeface="Georgia"/>
              </a:defRPr>
            </a:lvl4pPr>
            <a:lvl5pPr>
              <a:defRPr sz="2000">
                <a:latin typeface="Georgia"/>
                <a:cs typeface="Georgi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149554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accent3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3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211454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392215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708953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746935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101600" dist="635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7503403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904445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accent6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6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263786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0710383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31817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63630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63630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9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8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24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18" Type="http://schemas.openxmlformats.org/officeDocument/2006/relationships/theme" Target="../theme/theme4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17" Type="http://schemas.openxmlformats.org/officeDocument/2006/relationships/slideLayout" Target="../slideLayouts/slideLayout44.xml"/><Relationship Id="rId2" Type="http://schemas.openxmlformats.org/officeDocument/2006/relationships/slideLayout" Target="../slideLayouts/slideLayout29.xml"/><Relationship Id="rId16" Type="http://schemas.openxmlformats.org/officeDocument/2006/relationships/slideLayout" Target="../slideLayouts/slideLayout43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37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"/>
            <a:ext cx="9144000" cy="6857998"/>
          </a:xfrm>
          <a:prstGeom prst="rect">
            <a:avLst/>
          </a:prstGeom>
          <a:solidFill>
            <a:srgbClr val="E6E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6165126"/>
            <a:ext cx="1371600" cy="514350"/>
          </a:xfrm>
          <a:prstGeom prst="rect">
            <a:avLst/>
          </a:prstGeom>
        </p:spPr>
      </p:pic>
      <p:pic>
        <p:nvPicPr>
          <p:cNvPr id="5" name="Picture 5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96136" y="228600"/>
            <a:ext cx="3043064" cy="3043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32967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14" r:id="rId2"/>
    <p:sldLayoutId id="2147483715" r:id="rId3"/>
    <p:sldLayoutId id="2147483716" r:id="rId4"/>
    <p:sldLayoutId id="2147483717" r:id="rId5"/>
    <p:sldLayoutId id="2147483713" r:id="rId6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580112" y="6477000"/>
            <a:ext cx="310668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900" dirty="0" smtClean="0">
                <a:solidFill>
                  <a:srgbClr val="BCBDC0"/>
                </a:solidFill>
                <a:latin typeface="Arial Narrow"/>
                <a:cs typeface="Arial Narrow"/>
              </a:rPr>
              <a:t>|  </a:t>
            </a:r>
            <a:fld id="{CF1A8821-C998-834A-B51E-54D54792926D}" type="slidenum">
              <a:rPr kumimoji="0" lang="en-US" sz="900" b="0" i="0" u="none" strike="noStrike" kern="1200" cap="none" spc="300" normalizeH="0" baseline="0" noProof="0" smtClean="0">
                <a:ln>
                  <a:noFill/>
                </a:ln>
                <a:solidFill>
                  <a:srgbClr val="BCBDC0"/>
                </a:solidFill>
                <a:effectLst/>
                <a:uLnTx/>
                <a:uFillTx/>
                <a:latin typeface="Arial Narrow"/>
                <a:ea typeface="ヒラギノ角ゴ Pro W3" charset="0"/>
                <a:cs typeface="Arial Narrow"/>
              </a:rPr>
              <a:pPr algn="r"/>
              <a:t>‹#›</a:t>
            </a:fld>
            <a:r>
              <a:rPr kumimoji="0" lang="en-US" sz="900" b="0" i="0" u="none" strike="noStrike" kern="1200" cap="none" spc="300" normalizeH="0" baseline="0" noProof="0" dirty="0" smtClean="0">
                <a:ln>
                  <a:noFill/>
                </a:ln>
                <a:solidFill>
                  <a:srgbClr val="BCBDC0"/>
                </a:solidFill>
                <a:effectLst/>
                <a:uLnTx/>
                <a:uFillTx/>
                <a:latin typeface="Arial Narrow"/>
                <a:ea typeface="ヒラギノ角ゴ Pro W3" charset="0"/>
                <a:cs typeface="Arial Narrow"/>
              </a:rPr>
              <a:t>  </a:t>
            </a:r>
            <a:endParaRPr lang="en-US" sz="900" dirty="0">
              <a:solidFill>
                <a:srgbClr val="958D85"/>
              </a:solidFill>
              <a:latin typeface="Arial Narrow"/>
              <a:cs typeface="Arial Narrow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8557" y="6264610"/>
            <a:ext cx="1082949" cy="407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28208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702" r:id="rId2"/>
    <p:sldLayoutId id="2147483705" r:id="rId3"/>
    <p:sldLayoutId id="2147483703" r:id="rId4"/>
    <p:sldLayoutId id="2147483718" r:id="rId5"/>
    <p:sldLayoutId id="2147483665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62" r:id="rId14"/>
    <p:sldLayoutId id="2147483663" r:id="rId15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04248" y="6477000"/>
            <a:ext cx="1882552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900" dirty="0" smtClean="0">
                <a:solidFill>
                  <a:srgbClr val="BCBDC0"/>
                </a:solidFill>
                <a:latin typeface="Arial Narrow"/>
                <a:cs typeface="Arial Narrow"/>
              </a:rPr>
              <a:t>|  </a:t>
            </a:r>
            <a:fld id="{CF1A8821-C998-834A-B51E-54D54792926D}" type="slidenum">
              <a:rPr kumimoji="0" lang="en-US" sz="900" b="0" i="0" u="none" strike="noStrike" kern="1200" cap="none" spc="300" normalizeH="0" baseline="0" noProof="0" smtClean="0">
                <a:ln>
                  <a:noFill/>
                </a:ln>
                <a:solidFill>
                  <a:srgbClr val="BCBDC0"/>
                </a:solidFill>
                <a:effectLst/>
                <a:uLnTx/>
                <a:uFillTx/>
                <a:latin typeface="Arial Narrow"/>
                <a:ea typeface="ヒラギノ角ゴ Pro W3" charset="0"/>
                <a:cs typeface="Arial Narrow"/>
              </a:rPr>
              <a:pPr algn="r"/>
              <a:t>‹#›</a:t>
            </a:fld>
            <a:r>
              <a:rPr kumimoji="0" lang="en-US" sz="900" b="0" i="0" u="none" strike="noStrike" kern="1200" cap="none" spc="300" normalizeH="0" baseline="0" noProof="0" dirty="0" smtClean="0">
                <a:ln>
                  <a:noFill/>
                </a:ln>
                <a:solidFill>
                  <a:srgbClr val="BCBDC0"/>
                </a:solidFill>
                <a:effectLst/>
                <a:uLnTx/>
                <a:uFillTx/>
                <a:latin typeface="Arial Narrow"/>
                <a:ea typeface="ヒラギノ角ゴ Pro W3" charset="0"/>
                <a:cs typeface="Arial Narrow"/>
              </a:rPr>
              <a:t>  </a:t>
            </a:r>
            <a:endParaRPr lang="en-US" sz="900" dirty="0">
              <a:solidFill>
                <a:srgbClr val="958D85"/>
              </a:solidFill>
              <a:latin typeface="Arial Narrow"/>
              <a:cs typeface="Arial Narrow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8557" y="6264610"/>
            <a:ext cx="1082949" cy="407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41488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707" r:id="rId2"/>
    <p:sldLayoutId id="2147483710" r:id="rId3"/>
    <p:sldLayoutId id="2147483708" r:id="rId4"/>
    <p:sldLayoutId id="2147483719" r:id="rId5"/>
    <p:sldLayoutId id="2147483709" r:id="rId6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580112" y="6477000"/>
            <a:ext cx="310668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900" dirty="0" smtClean="0">
                <a:solidFill>
                  <a:srgbClr val="BCBDC0"/>
                </a:solidFill>
                <a:latin typeface="Arial Narrow"/>
                <a:cs typeface="Arial Narrow"/>
              </a:rPr>
              <a:t>|  </a:t>
            </a:r>
            <a:fld id="{CF1A8821-C998-834A-B51E-54D54792926D}" type="slidenum">
              <a:rPr lang="en-US" sz="900" spc="300" smtClean="0">
                <a:solidFill>
                  <a:srgbClr val="BCBDC0"/>
                </a:solidFill>
                <a:latin typeface="Arial Narrow"/>
                <a:cs typeface="Arial Narrow"/>
              </a:rPr>
              <a:pPr algn="r"/>
              <a:t>‹#›</a:t>
            </a:fld>
            <a:r>
              <a:rPr lang="en-US" sz="900" spc="300" dirty="0" smtClean="0">
                <a:solidFill>
                  <a:srgbClr val="BCBDC0"/>
                </a:solidFill>
                <a:latin typeface="Arial Narrow"/>
                <a:cs typeface="Arial Narrow"/>
              </a:rPr>
              <a:t>  </a:t>
            </a:r>
            <a:endParaRPr lang="en-US" sz="900" dirty="0">
              <a:solidFill>
                <a:srgbClr val="958D85"/>
              </a:solidFill>
              <a:latin typeface="Arial Narrow"/>
              <a:cs typeface="Arial Narrow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8557" y="6264610"/>
            <a:ext cx="1082949" cy="407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28208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</p:sldLayoutIdLst>
  <p:timing>
    <p:tnLst>
      <p:par>
        <p:cTn id="1" dur="indefinite" restart="never" nodeType="tmRoot"/>
      </p:par>
    </p:tnLst>
  </p:timing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fred.sh@online.no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5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h-rev.eps"/>
          <p:cNvPicPr preferRelativeResize="0"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6934200" y="463244"/>
            <a:ext cx="4876800" cy="4873752"/>
          </a:xfrm>
          <a:prstGeom prst="rect">
            <a:avLst/>
          </a:prstGeom>
        </p:spPr>
      </p:pic>
      <p:sp>
        <p:nvSpPr>
          <p:cNvPr id="14" name="Rectangle 10"/>
          <p:cNvSpPr txBox="1">
            <a:spLocks noChangeArrowheads="1"/>
          </p:cNvSpPr>
          <p:nvPr/>
        </p:nvSpPr>
        <p:spPr>
          <a:xfrm>
            <a:off x="533400" y="3581400"/>
            <a:ext cx="6858000" cy="838200"/>
          </a:xfrm>
          <a:prstGeom prst="rect">
            <a:avLst/>
          </a:prstGeom>
          <a:noFill/>
          <a:effectLst/>
        </p:spPr>
        <p:txBody>
          <a:bodyPr lIns="0" tIns="0" rIns="0" bIns="0"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ts val="2400"/>
              </a:spcAft>
              <a:buFontTx/>
              <a:buNone/>
            </a:pPr>
            <a:r>
              <a:rPr lang="en-US" sz="4400" dirty="0" smtClean="0">
                <a:solidFill>
                  <a:schemeClr val="bg1"/>
                </a:solidFill>
                <a:latin typeface="Arial Narrow Bold"/>
                <a:ea typeface="ヒラギノ角ゴ Pro W3" charset="0"/>
                <a:cs typeface="Arial Narrow Bold"/>
              </a:rPr>
              <a:t>TITLE</a:t>
            </a:r>
          </a:p>
        </p:txBody>
      </p:sp>
      <p:sp>
        <p:nvSpPr>
          <p:cNvPr id="6" name="Rubrik 5"/>
          <p:cNvSpPr>
            <a:spLocks noGrp="1"/>
          </p:cNvSpPr>
          <p:nvPr>
            <p:ph type="ctrTitle"/>
          </p:nvPr>
        </p:nvSpPr>
        <p:spPr>
          <a:xfrm>
            <a:off x="-43880" y="3501008"/>
            <a:ext cx="9187880" cy="990600"/>
          </a:xfrm>
        </p:spPr>
        <p:txBody>
          <a:bodyPr/>
          <a:lstStyle/>
          <a:p>
            <a:r>
              <a:rPr lang="sv-SE" sz="4000" dirty="0" smtClean="0"/>
              <a:t>Medlemsutvikling: 2250 PETS</a:t>
            </a:r>
            <a:endParaRPr lang="sv-SE" sz="4000" dirty="0"/>
          </a:p>
        </p:txBody>
      </p:sp>
      <p:sp>
        <p:nvSpPr>
          <p:cNvPr id="7" name="Underrubrik 6"/>
          <p:cNvSpPr>
            <a:spLocks noGrp="1"/>
          </p:cNvSpPr>
          <p:nvPr>
            <p:ph type="subTitle" idx="1"/>
          </p:nvPr>
        </p:nvSpPr>
        <p:spPr>
          <a:xfrm>
            <a:off x="533400" y="4854408"/>
            <a:ext cx="6400800" cy="950856"/>
          </a:xfrm>
        </p:spPr>
        <p:txBody>
          <a:bodyPr>
            <a:normAutofit/>
          </a:bodyPr>
          <a:lstStyle/>
          <a:p>
            <a:r>
              <a:rPr lang="sv-SE" sz="2800" dirty="0" smtClean="0"/>
              <a:t>ARC Fred Schwabe-Hansen</a:t>
            </a:r>
          </a:p>
          <a:p>
            <a:r>
              <a:rPr lang="sv-SE" sz="2800" dirty="0" smtClean="0"/>
              <a:t>Mars 2016</a:t>
            </a: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xmlns="" val="316866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dirty="0" smtClean="0"/>
              <a:t>KLUBBER SOM LYKKES(2):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600" dirty="0" smtClean="0"/>
              <a:t>Jobber aktivt med å </a:t>
            </a:r>
            <a:r>
              <a:rPr lang="nb-NO" sz="2600" b="1" dirty="0" smtClean="0"/>
              <a:t>revitalisere</a:t>
            </a:r>
            <a:r>
              <a:rPr lang="nb-NO" sz="2600" dirty="0" smtClean="0"/>
              <a:t> klubben: gjør klubben </a:t>
            </a:r>
            <a:r>
              <a:rPr lang="nb-NO" sz="2600" i="1" u="sng" dirty="0" smtClean="0"/>
              <a:t>attraktiv</a:t>
            </a:r>
            <a:r>
              <a:rPr lang="nb-NO" sz="2600" dirty="0" smtClean="0"/>
              <a:t> for yngre ressurspersoner (det hjelper ikke å spørre mange om alle sier NEI)</a:t>
            </a:r>
          </a:p>
          <a:p>
            <a:r>
              <a:rPr lang="nb-NO" sz="2600" dirty="0" smtClean="0"/>
              <a:t>Legger vekt på å vise potensielle medlemmer bredden i Rotary (</a:t>
            </a:r>
            <a:r>
              <a:rPr lang="nb-NO" sz="2600" i="1" u="sng" dirty="0" smtClean="0"/>
              <a:t>Aktiv Rotary informasjon </a:t>
            </a:r>
            <a:r>
              <a:rPr lang="nb-NO" sz="2600" dirty="0" smtClean="0"/>
              <a:t>del av rekrutteringsarbeidet):</a:t>
            </a:r>
          </a:p>
          <a:p>
            <a:pPr lvl="1"/>
            <a:r>
              <a:rPr lang="nb-NO" sz="2200" dirty="0" smtClean="0"/>
              <a:t>Hva Rotary </a:t>
            </a:r>
            <a:r>
              <a:rPr lang="nb-NO" sz="2200" b="1" dirty="0" smtClean="0"/>
              <a:t>er</a:t>
            </a:r>
          </a:p>
          <a:p>
            <a:pPr lvl="1"/>
            <a:r>
              <a:rPr lang="nb-NO" sz="2200" dirty="0" smtClean="0"/>
              <a:t>Hva Rotary </a:t>
            </a:r>
            <a:r>
              <a:rPr lang="nb-NO" sz="2200" b="1" dirty="0" smtClean="0"/>
              <a:t>gjør</a:t>
            </a:r>
          </a:p>
          <a:p>
            <a:r>
              <a:rPr lang="nb-NO" sz="2600" dirty="0" smtClean="0"/>
              <a:t>Involvere de</a:t>
            </a:r>
            <a:r>
              <a:rPr lang="nb-NO" sz="2600" b="1" dirty="0" smtClean="0"/>
              <a:t> yngste </a:t>
            </a:r>
            <a:r>
              <a:rPr lang="nb-NO" sz="2600" dirty="0" smtClean="0"/>
              <a:t>medlemmene i arbeidet</a:t>
            </a:r>
          </a:p>
          <a:p>
            <a:pPr lvl="1"/>
            <a:r>
              <a:rPr lang="nb-NO" dirty="0" smtClean="0"/>
              <a:t>Bruke deres </a:t>
            </a:r>
            <a:r>
              <a:rPr lang="nb-NO" u="sng" dirty="0" smtClean="0"/>
              <a:t>nettverk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dirty="0" smtClean="0"/>
              <a:t>KLUBBER SOM LYKKES (3)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Jobber samtidig med </a:t>
            </a:r>
            <a:r>
              <a:rPr lang="nb-NO" b="1" dirty="0" smtClean="0"/>
              <a:t>MANGE</a:t>
            </a:r>
            <a:r>
              <a:rPr lang="nb-NO" dirty="0" smtClean="0"/>
              <a:t> potensielle medlemmer</a:t>
            </a:r>
          </a:p>
          <a:p>
            <a:r>
              <a:rPr lang="nb-NO" dirty="0" smtClean="0"/>
              <a:t>Har aktive faddere</a:t>
            </a:r>
          </a:p>
          <a:p>
            <a:pPr lvl="1"/>
            <a:r>
              <a:rPr lang="nb-NO" dirty="0" smtClean="0"/>
              <a:t>Inviterer grupper av potensielle medlemmer på en </a:t>
            </a:r>
            <a:r>
              <a:rPr lang="nb-NO" dirty="0" err="1" smtClean="0"/>
              <a:t>Rotary-kveld</a:t>
            </a:r>
            <a:r>
              <a:rPr lang="nb-NO" dirty="0" smtClean="0"/>
              <a:t> med Rotary informasjon; gjerne med et hyggelig måltid</a:t>
            </a:r>
          </a:p>
          <a:p>
            <a:pPr lvl="1"/>
            <a:r>
              <a:rPr lang="nb-NO" dirty="0" smtClean="0"/>
              <a:t>Følger opp at potensielle medlemmer besøker møtene og trives der</a:t>
            </a:r>
          </a:p>
          <a:p>
            <a:pPr lvl="1"/>
            <a:r>
              <a:rPr lang="nb-NO" dirty="0" smtClean="0"/>
              <a:t> Følger opp at nye medlemmer føler seg velkomne,  engasjeres i klubbens virke (og får gode fremmøtevaner)</a:t>
            </a:r>
          </a:p>
          <a:p>
            <a:pPr lvl="1"/>
            <a:endParaRPr lang="en-US" dirty="0" smtClean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pPr lvl="3"/>
            <a:r>
              <a:rPr lang="nb-NO" sz="2000" dirty="0" smtClean="0"/>
              <a:t>Klubben må aktivt jobbe for å beholde nye medlemmer</a:t>
            </a:r>
          </a:p>
          <a:p>
            <a:pPr lvl="4"/>
            <a:r>
              <a:rPr lang="nb-NO" dirty="0" smtClean="0"/>
              <a:t>Aktive faddere som sikrer at nye føler seg velkomne – og får fremmøte vaner</a:t>
            </a:r>
          </a:p>
          <a:p>
            <a:pPr lvl="4"/>
            <a:r>
              <a:rPr lang="nb-NO" dirty="0" smtClean="0"/>
              <a:t>Skape engasjement</a:t>
            </a:r>
          </a:p>
          <a:p>
            <a:pPr lvl="1"/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>
              <a:solidFill>
                <a:srgbClr val="958D85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>
              <a:solidFill>
                <a:srgbClr val="958D8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>
              <a:solidFill>
                <a:srgbClr val="958D85"/>
              </a:solidFill>
            </a:endParaRPr>
          </a:p>
        </p:txBody>
      </p:sp>
      <p:sp>
        <p:nvSpPr>
          <p:cNvPr id="4099" name="Title 1"/>
          <p:cNvSpPr>
            <a:spLocks noGrp="1"/>
          </p:cNvSpPr>
          <p:nvPr>
            <p:ph type="title" idx="4294967295"/>
          </p:nvPr>
        </p:nvSpPr>
        <p:spPr>
          <a:xfrm>
            <a:off x="914400" y="152400"/>
            <a:ext cx="70866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err="1" smtClean="0"/>
              <a:t>Engasjere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nye</a:t>
            </a:r>
            <a:r>
              <a:rPr lang="en-US" sz="3600" b="1" dirty="0" smtClean="0"/>
              <a:t> og </a:t>
            </a:r>
            <a:r>
              <a:rPr lang="en-US" sz="3600" b="1" dirty="0" err="1" smtClean="0"/>
              <a:t>gamle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medlemmer</a:t>
            </a:r>
            <a:endParaRPr lang="en-US" sz="3600" b="1" dirty="0" smtClean="0"/>
          </a:p>
        </p:txBody>
      </p:sp>
      <p:sp>
        <p:nvSpPr>
          <p:cNvPr id="58372" name="Content Placeholder 2"/>
          <p:cNvSpPr txBox="1">
            <a:spLocks/>
          </p:cNvSpPr>
          <p:nvPr/>
        </p:nvSpPr>
        <p:spPr bwMode="auto">
          <a:xfrm>
            <a:off x="457200" y="1676400"/>
            <a:ext cx="762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charset="2"/>
              <a:buChar char="Ø"/>
            </a:pPr>
            <a:endParaRPr lang="en-US" sz="1900" dirty="0">
              <a:solidFill>
                <a:srgbClr val="958D85"/>
              </a:solidFill>
              <a:latin typeface="Gill Sans MT" pitchFamily="34" charset="0"/>
            </a:endParaRPr>
          </a:p>
          <a:p>
            <a:pPr marL="742950" lvl="1" indent="-285750">
              <a:spcBef>
                <a:spcPct val="20000"/>
              </a:spcBef>
              <a:buFont typeface="Wingdings" charset="2"/>
              <a:buChar char="Ø"/>
            </a:pPr>
            <a:endParaRPr lang="en-US" sz="2000" dirty="0">
              <a:solidFill>
                <a:srgbClr val="958D85"/>
              </a:solidFill>
              <a:latin typeface="Gill Sans MT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en-US" sz="2000" dirty="0">
              <a:solidFill>
                <a:srgbClr val="958D85"/>
              </a:solidFill>
              <a:latin typeface="Gill Sans MT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en-US" sz="2000" dirty="0">
              <a:solidFill>
                <a:srgbClr val="958D85"/>
              </a:solidFill>
              <a:latin typeface="Gill Sans MT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en-US" sz="2000" dirty="0">
              <a:solidFill>
                <a:srgbClr val="958D85"/>
              </a:solidFill>
              <a:latin typeface="Gill Sans MT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en-US" sz="2000" dirty="0">
              <a:solidFill>
                <a:srgbClr val="958D85"/>
              </a:solidFill>
              <a:latin typeface="Gill Sans MT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en-US" sz="3200" dirty="0">
              <a:solidFill>
                <a:srgbClr val="958D85"/>
              </a:solidFill>
              <a:latin typeface="Gill Sans MT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en-US" sz="3200" dirty="0">
              <a:solidFill>
                <a:srgbClr val="958D85"/>
              </a:solidFill>
              <a:latin typeface="Gill Sans MT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en-US" sz="3200" dirty="0">
              <a:solidFill>
                <a:srgbClr val="958D85"/>
              </a:solidFill>
              <a:latin typeface="Gill Sans MT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en-US" sz="3200" dirty="0">
              <a:solidFill>
                <a:srgbClr val="958D85"/>
              </a:solidFill>
              <a:latin typeface="Gill Sans MT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en-US" sz="3200" dirty="0">
              <a:solidFill>
                <a:srgbClr val="958D85"/>
              </a:solidFill>
              <a:latin typeface="Gill Sans MT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en-US" sz="3200" dirty="0">
              <a:solidFill>
                <a:srgbClr val="958D85"/>
              </a:solidFill>
              <a:latin typeface="Gill Sans MT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en-US" sz="3200" dirty="0">
              <a:solidFill>
                <a:srgbClr val="958D85"/>
              </a:solidFill>
              <a:latin typeface="Gill Sans MT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US" sz="3200" dirty="0">
              <a:solidFill>
                <a:srgbClr val="958D85"/>
              </a:solidFill>
              <a:latin typeface="Gill Sans MT" pitchFamily="34" charset="0"/>
            </a:endParaRPr>
          </a:p>
        </p:txBody>
      </p:sp>
      <p:pic>
        <p:nvPicPr>
          <p:cNvPr id="58373" name="Picture 3" descr="C:\Users\Marsha\AppData\Local\Microsoft\Windows\Temporary Internet Files\Content.IE5\B4SMHCHU\MC90007111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28600" y="1612900"/>
            <a:ext cx="2133600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4" name="TextBox 14"/>
          <p:cNvSpPr txBox="1">
            <a:spLocks noChangeArrowheads="1"/>
          </p:cNvSpPr>
          <p:nvPr/>
        </p:nvSpPr>
        <p:spPr bwMode="auto">
          <a:xfrm>
            <a:off x="533400" y="1066800"/>
            <a:ext cx="8153400" cy="4807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257300" lvl="2" indent="-342900">
              <a:spcBef>
                <a:spcPct val="20000"/>
              </a:spcBef>
            </a:pPr>
            <a:r>
              <a:rPr lang="en-US" sz="3200" b="1" u="sng" dirty="0">
                <a:solidFill>
                  <a:srgbClr val="958D85"/>
                </a:solidFill>
                <a:latin typeface="Gill Sans MT" pitchFamily="34" charset="0"/>
              </a:rPr>
              <a:t>Mentoring </a:t>
            </a:r>
            <a:endParaRPr lang="en-US" sz="3200" u="sng" dirty="0">
              <a:solidFill>
                <a:srgbClr val="958D85"/>
              </a:solidFill>
              <a:latin typeface="Gill Sans MT" pitchFamily="34" charset="0"/>
            </a:endParaRPr>
          </a:p>
          <a:p>
            <a:pPr marL="1257300" lvl="2" indent="-342900">
              <a:spcBef>
                <a:spcPct val="20000"/>
              </a:spcBef>
            </a:pPr>
            <a:r>
              <a:rPr lang="en-US" sz="2000" dirty="0">
                <a:solidFill>
                  <a:srgbClr val="958D85"/>
                </a:solidFill>
                <a:latin typeface="Gill Sans MT" pitchFamily="34" charset="0"/>
              </a:rPr>
              <a:t>	</a:t>
            </a:r>
            <a:r>
              <a:rPr lang="en-US" sz="2800" dirty="0">
                <a:solidFill>
                  <a:srgbClr val="958D85"/>
                </a:solidFill>
                <a:latin typeface="Gill Sans MT" pitchFamily="34" charset="0"/>
              </a:rPr>
              <a:t>- </a:t>
            </a:r>
            <a:r>
              <a:rPr lang="en-US" sz="2800" dirty="0" smtClean="0">
                <a:solidFill>
                  <a:srgbClr val="958D85"/>
                </a:solidFill>
                <a:latin typeface="Gill Sans MT" pitchFamily="34" charset="0"/>
              </a:rPr>
              <a:t>“</a:t>
            </a:r>
            <a:r>
              <a:rPr lang="en-US" sz="2800" dirty="0" err="1" smtClean="0">
                <a:solidFill>
                  <a:srgbClr val="958D85"/>
                </a:solidFill>
                <a:latin typeface="Gill Sans MT" pitchFamily="34" charset="0"/>
              </a:rPr>
              <a:t>Parre</a:t>
            </a:r>
            <a:r>
              <a:rPr lang="en-US" sz="2800" dirty="0" smtClean="0">
                <a:solidFill>
                  <a:srgbClr val="958D85"/>
                </a:solidFill>
                <a:latin typeface="Gill Sans MT" pitchFamily="34" charset="0"/>
              </a:rPr>
              <a:t>” </a:t>
            </a:r>
            <a:r>
              <a:rPr lang="en-US" sz="2800" dirty="0" err="1" smtClean="0">
                <a:solidFill>
                  <a:srgbClr val="958D85"/>
                </a:solidFill>
                <a:latin typeface="Gill Sans MT" pitchFamily="34" charset="0"/>
              </a:rPr>
              <a:t>nye</a:t>
            </a:r>
            <a:r>
              <a:rPr lang="en-US" sz="2800" dirty="0" smtClean="0">
                <a:solidFill>
                  <a:srgbClr val="958D85"/>
                </a:solidFill>
                <a:latin typeface="Gill Sans MT" pitchFamily="34" charset="0"/>
              </a:rPr>
              <a:t> </a:t>
            </a:r>
            <a:r>
              <a:rPr lang="en-US" sz="2800" dirty="0" err="1" smtClean="0">
                <a:solidFill>
                  <a:srgbClr val="958D85"/>
                </a:solidFill>
                <a:latin typeface="Gill Sans MT" pitchFamily="34" charset="0"/>
              </a:rPr>
              <a:t>medlemmer</a:t>
            </a:r>
            <a:r>
              <a:rPr lang="en-US" sz="2800" dirty="0" smtClean="0">
                <a:solidFill>
                  <a:srgbClr val="958D85"/>
                </a:solidFill>
                <a:latin typeface="Gill Sans MT" pitchFamily="34" charset="0"/>
              </a:rPr>
              <a:t> med “</a:t>
            </a:r>
            <a:r>
              <a:rPr lang="en-US" sz="2800" dirty="0" err="1" smtClean="0">
                <a:solidFill>
                  <a:srgbClr val="958D85"/>
                </a:solidFill>
                <a:latin typeface="Gill Sans MT" pitchFamily="34" charset="0"/>
              </a:rPr>
              <a:t>gamle</a:t>
            </a:r>
            <a:r>
              <a:rPr lang="en-US" sz="2800" dirty="0" smtClean="0">
                <a:solidFill>
                  <a:srgbClr val="958D85"/>
                </a:solidFill>
                <a:latin typeface="Gill Sans MT" pitchFamily="34" charset="0"/>
              </a:rPr>
              <a:t>”, </a:t>
            </a:r>
            <a:r>
              <a:rPr lang="en-US" sz="2800" dirty="0" err="1" smtClean="0">
                <a:solidFill>
                  <a:srgbClr val="958D85"/>
                </a:solidFill>
                <a:latin typeface="Gill Sans MT" pitchFamily="34" charset="0"/>
              </a:rPr>
              <a:t>erfarne</a:t>
            </a:r>
            <a:r>
              <a:rPr lang="en-US" sz="2800" dirty="0" smtClean="0">
                <a:solidFill>
                  <a:srgbClr val="958D85"/>
                </a:solidFill>
                <a:latin typeface="Gill Sans MT" pitchFamily="34" charset="0"/>
              </a:rPr>
              <a:t> </a:t>
            </a:r>
            <a:r>
              <a:rPr lang="en-US" sz="2800" dirty="0" err="1" smtClean="0">
                <a:solidFill>
                  <a:srgbClr val="958D85"/>
                </a:solidFill>
                <a:latin typeface="Gill Sans MT" pitchFamily="34" charset="0"/>
              </a:rPr>
              <a:t>medlemmer</a:t>
            </a:r>
            <a:r>
              <a:rPr lang="en-US" sz="2800" dirty="0" smtClean="0">
                <a:solidFill>
                  <a:srgbClr val="958D85"/>
                </a:solidFill>
                <a:latin typeface="Gill Sans MT" pitchFamily="34" charset="0"/>
              </a:rPr>
              <a:t>. </a:t>
            </a:r>
            <a:endParaRPr lang="en-US" sz="2800" dirty="0">
              <a:solidFill>
                <a:srgbClr val="958D85"/>
              </a:solidFill>
              <a:latin typeface="Gill Sans MT" pitchFamily="34" charset="0"/>
            </a:endParaRPr>
          </a:p>
          <a:p>
            <a:pPr marL="1257300" lvl="2" indent="-342900">
              <a:spcBef>
                <a:spcPct val="20000"/>
              </a:spcBef>
            </a:pPr>
            <a:r>
              <a:rPr lang="en-US" sz="2800" dirty="0">
                <a:solidFill>
                  <a:srgbClr val="958D85"/>
                </a:solidFill>
                <a:latin typeface="Gill Sans MT" pitchFamily="34" charset="0"/>
              </a:rPr>
              <a:t>	- </a:t>
            </a:r>
            <a:r>
              <a:rPr lang="en-US" sz="2800" dirty="0" smtClean="0">
                <a:solidFill>
                  <a:srgbClr val="958D85"/>
                </a:solidFill>
                <a:latin typeface="Gill Sans MT" pitchFamily="34" charset="0"/>
              </a:rPr>
              <a:t>La </a:t>
            </a:r>
            <a:r>
              <a:rPr lang="en-US" sz="2800" dirty="0" err="1" smtClean="0">
                <a:solidFill>
                  <a:srgbClr val="958D85"/>
                </a:solidFill>
                <a:latin typeface="Gill Sans MT" pitchFamily="34" charset="0"/>
              </a:rPr>
              <a:t>nye</a:t>
            </a:r>
            <a:r>
              <a:rPr lang="en-US" sz="2800" dirty="0" smtClean="0">
                <a:solidFill>
                  <a:srgbClr val="958D85"/>
                </a:solidFill>
                <a:latin typeface="Gill Sans MT" pitchFamily="34" charset="0"/>
              </a:rPr>
              <a:t> </a:t>
            </a:r>
            <a:r>
              <a:rPr lang="en-US" sz="2800" dirty="0" err="1" smtClean="0">
                <a:solidFill>
                  <a:srgbClr val="958D85"/>
                </a:solidFill>
                <a:latin typeface="Gill Sans MT" pitchFamily="34" charset="0"/>
              </a:rPr>
              <a:t>medlemmer</a:t>
            </a:r>
            <a:r>
              <a:rPr lang="en-US" sz="2800" dirty="0" smtClean="0">
                <a:solidFill>
                  <a:srgbClr val="958D85"/>
                </a:solidFill>
                <a:latin typeface="Gill Sans MT" pitchFamily="34" charset="0"/>
              </a:rPr>
              <a:t> </a:t>
            </a:r>
            <a:r>
              <a:rPr lang="en-US" sz="2800" dirty="0" err="1" smtClean="0">
                <a:solidFill>
                  <a:srgbClr val="958D85"/>
                </a:solidFill>
                <a:latin typeface="Gill Sans MT" pitchFamily="34" charset="0"/>
              </a:rPr>
              <a:t>gjennomføre</a:t>
            </a:r>
            <a:r>
              <a:rPr lang="en-US" sz="2800" dirty="0" smtClean="0">
                <a:solidFill>
                  <a:srgbClr val="958D85"/>
                </a:solidFill>
                <a:latin typeface="Gill Sans MT" pitchFamily="34" charset="0"/>
              </a:rPr>
              <a:t>  </a:t>
            </a:r>
            <a:r>
              <a:rPr lang="en-US" sz="2800" dirty="0" err="1" smtClean="0">
                <a:solidFill>
                  <a:srgbClr val="958D85"/>
                </a:solidFill>
                <a:latin typeface="Gill Sans MT" pitchFamily="34" charset="0"/>
              </a:rPr>
              <a:t>Rotaryskolen</a:t>
            </a:r>
            <a:r>
              <a:rPr lang="en-US" sz="2800" dirty="0" smtClean="0">
                <a:solidFill>
                  <a:srgbClr val="958D85"/>
                </a:solidFill>
                <a:latin typeface="Gill Sans MT" pitchFamily="34" charset="0"/>
              </a:rPr>
              <a:t> </a:t>
            </a:r>
            <a:r>
              <a:rPr lang="en-US" sz="2800" dirty="0" err="1" smtClean="0">
                <a:solidFill>
                  <a:srgbClr val="958D85"/>
                </a:solidFill>
                <a:latin typeface="Gill Sans MT" pitchFamily="34" charset="0"/>
              </a:rPr>
              <a:t>eller</a:t>
            </a:r>
            <a:r>
              <a:rPr lang="en-US" sz="2800" dirty="0" smtClean="0">
                <a:solidFill>
                  <a:srgbClr val="958D85"/>
                </a:solidFill>
                <a:latin typeface="Gill Sans MT" pitchFamily="34" charset="0"/>
              </a:rPr>
              <a:t> RLI</a:t>
            </a:r>
            <a:endParaRPr lang="en-US" sz="1400" i="1" dirty="0">
              <a:solidFill>
                <a:srgbClr val="FF0000"/>
              </a:solidFill>
              <a:latin typeface="Gill Sans MT" pitchFamily="34" charset="0"/>
            </a:endParaRPr>
          </a:p>
          <a:p>
            <a:pPr marL="1257300" lvl="2" indent="-342900">
              <a:spcBef>
                <a:spcPct val="20000"/>
              </a:spcBef>
            </a:pPr>
            <a:r>
              <a:rPr lang="en-US" sz="2800" dirty="0">
                <a:solidFill>
                  <a:srgbClr val="958D85"/>
                </a:solidFill>
                <a:latin typeface="Gill Sans MT" pitchFamily="34" charset="0"/>
              </a:rPr>
              <a:t>	- </a:t>
            </a:r>
            <a:r>
              <a:rPr lang="en-US" sz="2800" dirty="0" err="1" smtClean="0">
                <a:solidFill>
                  <a:srgbClr val="958D85"/>
                </a:solidFill>
                <a:latin typeface="Gill Sans MT" pitchFamily="34" charset="0"/>
              </a:rPr>
              <a:t>Sitte</a:t>
            </a:r>
            <a:r>
              <a:rPr lang="en-US" sz="2800" dirty="0" smtClean="0">
                <a:solidFill>
                  <a:srgbClr val="958D85"/>
                </a:solidFill>
                <a:latin typeface="Gill Sans MT" pitchFamily="34" charset="0"/>
              </a:rPr>
              <a:t> </a:t>
            </a:r>
            <a:r>
              <a:rPr lang="en-US" sz="2800" dirty="0" err="1" smtClean="0">
                <a:solidFill>
                  <a:srgbClr val="958D85"/>
                </a:solidFill>
                <a:latin typeface="Gill Sans MT" pitchFamily="34" charset="0"/>
              </a:rPr>
              <a:t>sammen</a:t>
            </a:r>
            <a:r>
              <a:rPr lang="en-US" sz="2800" dirty="0" smtClean="0">
                <a:solidFill>
                  <a:srgbClr val="958D85"/>
                </a:solidFill>
                <a:latin typeface="Gill Sans MT" pitchFamily="34" charset="0"/>
              </a:rPr>
              <a:t> </a:t>
            </a:r>
            <a:r>
              <a:rPr lang="en-US" sz="2800" dirty="0" err="1" smtClean="0">
                <a:solidFill>
                  <a:srgbClr val="958D85"/>
                </a:solidFill>
                <a:latin typeface="Gill Sans MT" pitchFamily="34" charset="0"/>
              </a:rPr>
              <a:t>på</a:t>
            </a:r>
            <a:r>
              <a:rPr lang="en-US" sz="2800" dirty="0" smtClean="0">
                <a:solidFill>
                  <a:srgbClr val="958D85"/>
                </a:solidFill>
                <a:latin typeface="Gill Sans MT" pitchFamily="34" charset="0"/>
              </a:rPr>
              <a:t> </a:t>
            </a:r>
            <a:r>
              <a:rPr lang="en-US" sz="2800" dirty="0" err="1" smtClean="0">
                <a:solidFill>
                  <a:srgbClr val="958D85"/>
                </a:solidFill>
                <a:latin typeface="Gill Sans MT" pitchFamily="34" charset="0"/>
              </a:rPr>
              <a:t>møtene</a:t>
            </a:r>
            <a:r>
              <a:rPr lang="en-US" sz="2800" dirty="0" smtClean="0">
                <a:solidFill>
                  <a:srgbClr val="958D85"/>
                </a:solidFill>
                <a:latin typeface="Gill Sans MT" pitchFamily="34" charset="0"/>
              </a:rPr>
              <a:t>. </a:t>
            </a:r>
            <a:r>
              <a:rPr lang="en-US" sz="2800" dirty="0">
                <a:solidFill>
                  <a:srgbClr val="958D85"/>
                </a:solidFill>
                <a:latin typeface="Gill Sans MT" pitchFamily="34" charset="0"/>
              </a:rPr>
              <a:t>	</a:t>
            </a:r>
            <a:r>
              <a:rPr lang="en-US" sz="2800" dirty="0" smtClean="0">
                <a:solidFill>
                  <a:srgbClr val="958D85"/>
                </a:solidFill>
                <a:latin typeface="Gill Sans MT" pitchFamily="34" charset="0"/>
              </a:rPr>
              <a:t/>
            </a:r>
            <a:br>
              <a:rPr lang="en-US" sz="2800" dirty="0" smtClean="0">
                <a:solidFill>
                  <a:srgbClr val="958D85"/>
                </a:solidFill>
                <a:latin typeface="Gill Sans MT" pitchFamily="34" charset="0"/>
              </a:rPr>
            </a:br>
            <a:r>
              <a:rPr lang="en-US" sz="2800" dirty="0" smtClean="0">
                <a:solidFill>
                  <a:srgbClr val="958D85"/>
                </a:solidFill>
                <a:latin typeface="Gill Sans MT" pitchFamily="34" charset="0"/>
              </a:rPr>
              <a:t>- </a:t>
            </a:r>
            <a:r>
              <a:rPr lang="en-US" sz="2800" dirty="0" err="1" smtClean="0">
                <a:solidFill>
                  <a:srgbClr val="958D85"/>
                </a:solidFill>
                <a:latin typeface="Gill Sans MT" pitchFamily="34" charset="0"/>
              </a:rPr>
              <a:t>Diskutere</a:t>
            </a:r>
            <a:r>
              <a:rPr lang="en-US" sz="2800" dirty="0" smtClean="0">
                <a:solidFill>
                  <a:srgbClr val="958D85"/>
                </a:solidFill>
                <a:latin typeface="Gill Sans MT" pitchFamily="34" charset="0"/>
              </a:rPr>
              <a:t> Rotary-</a:t>
            </a:r>
            <a:r>
              <a:rPr lang="en-US" sz="2800" dirty="0" err="1" smtClean="0">
                <a:solidFill>
                  <a:srgbClr val="958D85"/>
                </a:solidFill>
                <a:latin typeface="Gill Sans MT" pitchFamily="34" charset="0"/>
              </a:rPr>
              <a:t>historie</a:t>
            </a:r>
            <a:r>
              <a:rPr lang="en-US" sz="2800" dirty="0">
                <a:solidFill>
                  <a:srgbClr val="958D85"/>
                </a:solidFill>
                <a:latin typeface="Gill Sans MT" pitchFamily="34" charset="0"/>
              </a:rPr>
              <a:t>,</a:t>
            </a:r>
            <a:r>
              <a:rPr lang="en-US" sz="2800" dirty="0" smtClean="0">
                <a:solidFill>
                  <a:srgbClr val="958D85"/>
                </a:solidFill>
                <a:latin typeface="Gill Sans MT" pitchFamily="34" charset="0"/>
              </a:rPr>
              <a:t> </a:t>
            </a:r>
            <a:r>
              <a:rPr lang="en-US" sz="2800" dirty="0" err="1" smtClean="0">
                <a:solidFill>
                  <a:srgbClr val="958D85"/>
                </a:solidFill>
                <a:latin typeface="Gill Sans MT" pitchFamily="34" charset="0"/>
              </a:rPr>
              <a:t>klubbens</a:t>
            </a:r>
            <a:r>
              <a:rPr lang="en-US" sz="2800" dirty="0" smtClean="0">
                <a:solidFill>
                  <a:srgbClr val="958D85"/>
                </a:solidFill>
                <a:latin typeface="Gill Sans MT" pitchFamily="34" charset="0"/>
              </a:rPr>
              <a:t> </a:t>
            </a:r>
            <a:r>
              <a:rPr lang="en-US" sz="2800" dirty="0" err="1" smtClean="0">
                <a:solidFill>
                  <a:srgbClr val="958D85"/>
                </a:solidFill>
                <a:latin typeface="Gill Sans MT" pitchFamily="34" charset="0"/>
              </a:rPr>
              <a:t>historie</a:t>
            </a:r>
            <a:r>
              <a:rPr lang="en-US" sz="2800" dirty="0" smtClean="0">
                <a:solidFill>
                  <a:srgbClr val="958D85"/>
                </a:solidFill>
                <a:latin typeface="Gill Sans MT" pitchFamily="34" charset="0"/>
              </a:rPr>
              <a:t>, </a:t>
            </a:r>
            <a:r>
              <a:rPr lang="en-US" sz="2800" dirty="0" err="1" smtClean="0">
                <a:solidFill>
                  <a:srgbClr val="958D85"/>
                </a:solidFill>
                <a:latin typeface="Gill Sans MT" pitchFamily="34" charset="0"/>
              </a:rPr>
              <a:t>tidligere</a:t>
            </a:r>
            <a:r>
              <a:rPr lang="en-US" sz="2800" dirty="0" smtClean="0">
                <a:solidFill>
                  <a:srgbClr val="958D85"/>
                </a:solidFill>
                <a:latin typeface="Gill Sans MT" pitchFamily="34" charset="0"/>
              </a:rPr>
              <a:t> </a:t>
            </a:r>
            <a:r>
              <a:rPr lang="en-US" sz="2800" dirty="0" err="1" smtClean="0">
                <a:solidFill>
                  <a:srgbClr val="958D85"/>
                </a:solidFill>
                <a:latin typeface="Gill Sans MT" pitchFamily="34" charset="0"/>
              </a:rPr>
              <a:t>prosjekter</a:t>
            </a:r>
            <a:r>
              <a:rPr lang="en-US" sz="2800" dirty="0" smtClean="0">
                <a:solidFill>
                  <a:srgbClr val="958D85"/>
                </a:solidFill>
                <a:latin typeface="Gill Sans MT" pitchFamily="34" charset="0"/>
              </a:rPr>
              <a:t>.</a:t>
            </a:r>
            <a:endParaRPr lang="en-US" sz="2800" dirty="0">
              <a:solidFill>
                <a:srgbClr val="958D85"/>
              </a:solidFill>
              <a:latin typeface="Gill Sans MT" pitchFamily="34" charset="0"/>
            </a:endParaRPr>
          </a:p>
          <a:p>
            <a:pPr marL="1257300" lvl="2" indent="-342900">
              <a:spcBef>
                <a:spcPct val="20000"/>
              </a:spcBef>
            </a:pPr>
            <a:r>
              <a:rPr lang="en-US" sz="2800" dirty="0">
                <a:solidFill>
                  <a:srgbClr val="958D85"/>
                </a:solidFill>
                <a:latin typeface="Gill Sans MT" pitchFamily="34" charset="0"/>
              </a:rPr>
              <a:t>    - </a:t>
            </a:r>
            <a:r>
              <a:rPr lang="en-US" sz="2800" dirty="0" err="1" smtClean="0">
                <a:solidFill>
                  <a:srgbClr val="958D85"/>
                </a:solidFill>
                <a:latin typeface="Gill Sans MT" pitchFamily="34" charset="0"/>
              </a:rPr>
              <a:t>Oppmuntre</a:t>
            </a:r>
            <a:r>
              <a:rPr lang="en-US" sz="2800" dirty="0" smtClean="0">
                <a:solidFill>
                  <a:srgbClr val="958D85"/>
                </a:solidFill>
                <a:latin typeface="Gill Sans MT" pitchFamily="34" charset="0"/>
              </a:rPr>
              <a:t> de </a:t>
            </a:r>
            <a:r>
              <a:rPr lang="en-US" sz="2800" dirty="0" err="1" smtClean="0">
                <a:solidFill>
                  <a:srgbClr val="958D85"/>
                </a:solidFill>
                <a:latin typeface="Gill Sans MT" pitchFamily="34" charset="0"/>
              </a:rPr>
              <a:t>nye</a:t>
            </a:r>
            <a:r>
              <a:rPr lang="en-US" sz="2800" dirty="0" smtClean="0">
                <a:solidFill>
                  <a:srgbClr val="958D85"/>
                </a:solidFill>
                <a:latin typeface="Gill Sans MT" pitchFamily="34" charset="0"/>
              </a:rPr>
              <a:t> </a:t>
            </a:r>
            <a:r>
              <a:rPr lang="en-US" sz="2800" dirty="0" err="1" smtClean="0">
                <a:solidFill>
                  <a:srgbClr val="958D85"/>
                </a:solidFill>
                <a:latin typeface="Gill Sans MT" pitchFamily="34" charset="0"/>
              </a:rPr>
              <a:t>til</a:t>
            </a:r>
            <a:r>
              <a:rPr lang="en-US" sz="2800" dirty="0" smtClean="0">
                <a:solidFill>
                  <a:srgbClr val="958D85"/>
                </a:solidFill>
                <a:latin typeface="Gill Sans MT" pitchFamily="34" charset="0"/>
              </a:rPr>
              <a:t> å delta </a:t>
            </a:r>
            <a:r>
              <a:rPr lang="en-US" sz="2800" dirty="0" err="1" smtClean="0">
                <a:solidFill>
                  <a:srgbClr val="958D85"/>
                </a:solidFill>
                <a:latin typeface="Gill Sans MT" pitchFamily="34" charset="0"/>
              </a:rPr>
              <a:t>i</a:t>
            </a:r>
            <a:r>
              <a:rPr lang="en-US" sz="2800" dirty="0" smtClean="0">
                <a:solidFill>
                  <a:srgbClr val="958D85"/>
                </a:solidFill>
                <a:latin typeface="Gill Sans MT" pitchFamily="34" charset="0"/>
              </a:rPr>
              <a:t> </a:t>
            </a:r>
            <a:r>
              <a:rPr lang="en-US" sz="2800" dirty="0" err="1" smtClean="0">
                <a:solidFill>
                  <a:srgbClr val="958D85"/>
                </a:solidFill>
                <a:latin typeface="Gill Sans MT" pitchFamily="34" charset="0"/>
              </a:rPr>
              <a:t>pågående</a:t>
            </a:r>
            <a:r>
              <a:rPr lang="en-US" sz="2800" dirty="0" smtClean="0">
                <a:solidFill>
                  <a:srgbClr val="958D85"/>
                </a:solidFill>
                <a:latin typeface="Gill Sans MT" pitchFamily="34" charset="0"/>
              </a:rPr>
              <a:t> og </a:t>
            </a:r>
            <a:r>
              <a:rPr lang="en-US" sz="2800" dirty="0" err="1" smtClean="0">
                <a:solidFill>
                  <a:srgbClr val="958D85"/>
                </a:solidFill>
                <a:latin typeface="Gill Sans MT" pitchFamily="34" charset="0"/>
              </a:rPr>
              <a:t>fremtidige</a:t>
            </a:r>
            <a:r>
              <a:rPr lang="en-US" sz="2800" dirty="0" smtClean="0">
                <a:solidFill>
                  <a:srgbClr val="958D85"/>
                </a:solidFill>
                <a:latin typeface="Gill Sans MT" pitchFamily="34" charset="0"/>
              </a:rPr>
              <a:t> </a:t>
            </a:r>
            <a:r>
              <a:rPr lang="en-US" sz="2800" dirty="0" err="1" smtClean="0">
                <a:solidFill>
                  <a:srgbClr val="958D85"/>
                </a:solidFill>
                <a:latin typeface="Gill Sans MT" pitchFamily="34" charset="0"/>
              </a:rPr>
              <a:t>prosjekter</a:t>
            </a:r>
            <a:r>
              <a:rPr lang="en-US" sz="2800" dirty="0" smtClean="0">
                <a:solidFill>
                  <a:srgbClr val="958D85"/>
                </a:solidFill>
                <a:latin typeface="Gill Sans MT" pitchFamily="34" charset="0"/>
              </a:rPr>
              <a:t>.</a:t>
            </a:r>
            <a:endParaRPr lang="en-US" sz="2800" dirty="0">
              <a:solidFill>
                <a:srgbClr val="958D85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7544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4000" dirty="0" smtClean="0"/>
              <a:t>Hjelpemidler  til klubbutvikling på My Rotary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u="sng" dirty="0" err="1" smtClean="0"/>
              <a:t>www.myrotary.org/myrotary/en/learning-references</a:t>
            </a:r>
            <a:endParaRPr lang="nb-NO" u="sng" dirty="0" smtClean="0"/>
          </a:p>
          <a:p>
            <a:pPr lvl="1"/>
            <a:r>
              <a:rPr lang="nb-NO" dirty="0" smtClean="0"/>
              <a:t>Dokumenter som gir tips til ulike </a:t>
            </a:r>
            <a:r>
              <a:rPr lang="nb-NO" dirty="0" err="1" smtClean="0"/>
              <a:t>klubb-utviklings</a:t>
            </a:r>
            <a:r>
              <a:rPr lang="nb-NO" dirty="0" smtClean="0"/>
              <a:t> aktiviteter (noe US preget)</a:t>
            </a:r>
          </a:p>
          <a:p>
            <a:pPr lvl="2"/>
            <a:r>
              <a:rPr lang="nb-NO" dirty="0" smtClean="0"/>
              <a:t>Evaluere klassifikasjoner</a:t>
            </a:r>
          </a:p>
          <a:p>
            <a:pPr lvl="2"/>
            <a:r>
              <a:rPr lang="nb-NO" dirty="0" smtClean="0"/>
              <a:t>Mangfolds evaluering</a:t>
            </a:r>
          </a:p>
          <a:p>
            <a:pPr lvl="2"/>
            <a:r>
              <a:rPr lang="nb-NO" dirty="0" smtClean="0"/>
              <a:t>Finne nye klubbmedlemmer</a:t>
            </a:r>
          </a:p>
          <a:p>
            <a:pPr lvl="2"/>
            <a:r>
              <a:rPr lang="nb-NO" dirty="0" smtClean="0"/>
              <a:t>Member </a:t>
            </a:r>
            <a:r>
              <a:rPr lang="nb-NO" dirty="0" err="1" smtClean="0"/>
              <a:t>satisfacton</a:t>
            </a:r>
            <a:r>
              <a:rPr lang="nb-NO" dirty="0" smtClean="0"/>
              <a:t> survey</a:t>
            </a:r>
            <a:endParaRPr lang="en-US" dirty="0" smtClean="0"/>
          </a:p>
          <a:p>
            <a:pPr lvl="2"/>
            <a:r>
              <a:rPr lang="nb-NO" dirty="0" smtClean="0"/>
              <a:t>Exit survey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4000" dirty="0" smtClean="0"/>
              <a:t>RLI- THE  ROTARY </a:t>
            </a:r>
            <a:r>
              <a:rPr lang="nb-NO" sz="4000" dirty="0" err="1" smtClean="0"/>
              <a:t>Leadership</a:t>
            </a:r>
            <a:r>
              <a:rPr lang="nb-NO" sz="4000" dirty="0" smtClean="0"/>
              <a:t> Institute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Anbefales  tilbudt alle nye rotarianere</a:t>
            </a:r>
          </a:p>
          <a:p>
            <a:r>
              <a:rPr lang="nb-NO" dirty="0" smtClean="0"/>
              <a:t>Bidra til forbedret Rotary kunnskap i klubbene</a:t>
            </a:r>
          </a:p>
          <a:p>
            <a:r>
              <a:rPr lang="nb-NO" dirty="0" smtClean="0"/>
              <a:t>Legge til rette for lederutvikling for </a:t>
            </a:r>
            <a:r>
              <a:rPr lang="nb-NO" dirty="0" err="1" smtClean="0"/>
              <a:t>klubb-tillitsmenn</a:t>
            </a:r>
            <a:endParaRPr lang="nb-NO" dirty="0" smtClean="0"/>
          </a:p>
          <a:p>
            <a:r>
              <a:rPr lang="nb-NO" dirty="0" smtClean="0"/>
              <a:t>Et strukturert program med vekt på </a:t>
            </a:r>
            <a:r>
              <a:rPr lang="nb-NO" dirty="0" err="1" smtClean="0"/>
              <a:t>gruppe-arbeid/gruppediskusjon</a:t>
            </a:r>
            <a:endParaRPr lang="nb-NO" dirty="0" smtClean="0"/>
          </a:p>
          <a:p>
            <a:r>
              <a:rPr lang="nb-NO" dirty="0" smtClean="0"/>
              <a:t>Ennå ikke etablert i Norge, mye brukt i Danmark</a:t>
            </a:r>
          </a:p>
          <a:p>
            <a:r>
              <a:rPr lang="nb-NO" dirty="0" smtClean="0"/>
              <a:t>Se </a:t>
            </a:r>
            <a:r>
              <a:rPr lang="nb-NO" u="sng" dirty="0" err="1" smtClean="0"/>
              <a:t>www.rotaryleadershipinstitute.org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4000" dirty="0" smtClean="0"/>
              <a:t>NORSKE  HJELPEMIDLER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D2260 Rotary skolen </a:t>
            </a:r>
            <a:r>
              <a:rPr lang="nb-NO" sz="2400" dirty="0" smtClean="0"/>
              <a:t>(</a:t>
            </a:r>
            <a:r>
              <a:rPr lang="nb-NO" sz="2400" u="sng" dirty="0" smtClean="0"/>
              <a:t>https//d2260.rotary.no </a:t>
            </a:r>
            <a:r>
              <a:rPr lang="nb-NO" sz="2400" dirty="0" smtClean="0"/>
              <a:t>(fane </a:t>
            </a:r>
            <a:r>
              <a:rPr lang="nb-NO" sz="2400" dirty="0" err="1" smtClean="0"/>
              <a:t>Rotaryskolen</a:t>
            </a:r>
            <a:r>
              <a:rPr lang="nb-NO" sz="2400" dirty="0" smtClean="0"/>
              <a:t>)</a:t>
            </a:r>
          </a:p>
          <a:p>
            <a:pPr lvl="1"/>
            <a:r>
              <a:rPr lang="nb-NO" dirty="0" smtClean="0"/>
              <a:t>Hjelpeverktøy (</a:t>
            </a:r>
            <a:r>
              <a:rPr lang="nb-NO" dirty="0" err="1" smtClean="0"/>
              <a:t>Medlemsskap</a:t>
            </a:r>
            <a:r>
              <a:rPr lang="nb-NO" dirty="0" smtClean="0"/>
              <a:t> analyse; Klubbanalyse)</a:t>
            </a:r>
          </a:p>
          <a:p>
            <a:pPr lvl="1"/>
            <a:r>
              <a:rPr lang="nb-NO" dirty="0" smtClean="0"/>
              <a:t>Rutiner/prosedyrer</a:t>
            </a:r>
          </a:p>
          <a:p>
            <a:pPr lvl="1"/>
            <a:r>
              <a:rPr lang="nb-NO" dirty="0" smtClean="0"/>
              <a:t>Seremonier</a:t>
            </a:r>
          </a:p>
          <a:p>
            <a:r>
              <a:rPr lang="nb-NO" dirty="0" smtClean="0"/>
              <a:t>2310 Rotary akademiet </a:t>
            </a:r>
            <a:r>
              <a:rPr lang="nb-NO" sz="2400" dirty="0" smtClean="0"/>
              <a:t>(</a:t>
            </a:r>
            <a:r>
              <a:rPr lang="nb-NO" sz="2400" u="sng" dirty="0" smtClean="0"/>
              <a:t>https//d2310.rotary.n</a:t>
            </a:r>
            <a:r>
              <a:rPr lang="nb-NO" sz="2400" dirty="0" smtClean="0"/>
              <a:t>o (fane Rotary akademiet)</a:t>
            </a:r>
          </a:p>
          <a:p>
            <a:pPr lvl="1"/>
            <a:r>
              <a:rPr lang="nb-NO" dirty="0" err="1" smtClean="0"/>
              <a:t>Introduksjonseminar</a:t>
            </a:r>
            <a:endParaRPr lang="nb-NO" dirty="0" smtClean="0"/>
          </a:p>
          <a:p>
            <a:pPr lvl="1"/>
            <a:r>
              <a:rPr lang="nb-NO" b="1" u="sng" dirty="0" smtClean="0"/>
              <a:t>Kveldsseminar for Presidenter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84" charset="-128"/>
              </a:rPr>
              <a:t>Steng</a:t>
            </a:r>
            <a:r>
              <a:rPr lang="en-US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84" charset="-128"/>
              </a:rPr>
              <a:t> </a:t>
            </a:r>
            <a:r>
              <a:rPr lang="en-US" sz="4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84" charset="-128"/>
              </a:rPr>
              <a:t>igjen</a:t>
            </a:r>
            <a:r>
              <a:rPr lang="en-US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84" charset="-128"/>
              </a:rPr>
              <a:t> </a:t>
            </a:r>
            <a:r>
              <a:rPr lang="en-US" sz="4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84" charset="-128"/>
              </a:rPr>
              <a:t>bakdøren</a:t>
            </a:r>
            <a:r>
              <a:rPr lang="en-US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84" charset="-128"/>
              </a:rPr>
              <a:t>!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 err="1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Langvarige</a:t>
            </a:r>
            <a:r>
              <a:rPr lang="en-US" sz="36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Rotarymedlemmer</a:t>
            </a:r>
            <a:r>
              <a:rPr lang="en-US" sz="36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– </a:t>
            </a:r>
            <a:r>
              <a:rPr lang="en-US" sz="3600" dirty="0" err="1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en</a:t>
            </a:r>
            <a:r>
              <a:rPr lang="en-US" sz="36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viktig</a:t>
            </a:r>
            <a:r>
              <a:rPr lang="en-US" sz="36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ressurs</a:t>
            </a:r>
            <a:endParaRPr lang="en-US" sz="3600" dirty="0" smtClean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eaLnBrk="1" hangingPunct="1"/>
            <a:r>
              <a:rPr lang="en-US" sz="3600" dirty="0" err="1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Ikke</a:t>
            </a:r>
            <a:r>
              <a:rPr lang="en-US" sz="36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la </a:t>
            </a:r>
            <a:r>
              <a:rPr lang="en-US" sz="3600" dirty="0" err="1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dem</a:t>
            </a:r>
            <a:r>
              <a:rPr lang="en-US" sz="36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slutte</a:t>
            </a:r>
            <a:r>
              <a:rPr lang="en-US" sz="36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i</a:t>
            </a:r>
            <a:r>
              <a:rPr lang="en-US" sz="36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Rotary</a:t>
            </a:r>
          </a:p>
          <a:p>
            <a:pPr eaLnBrk="1" hangingPunct="1"/>
            <a:r>
              <a:rPr lang="en-US" sz="3600" dirty="0" err="1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Gjør</a:t>
            </a:r>
            <a:r>
              <a:rPr lang="en-US" sz="36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dem</a:t>
            </a:r>
            <a:r>
              <a:rPr lang="en-US" sz="36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“Active/85-medlemmer”</a:t>
            </a:r>
            <a:endParaRPr lang="en-US" sz="3600" i="1" dirty="0" smtClean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eaLnBrk="1" hangingPunct="1"/>
            <a:r>
              <a:rPr lang="en-US" sz="3600" dirty="0" err="1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Gi</a:t>
            </a:r>
            <a:r>
              <a:rPr lang="en-US" sz="36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dem</a:t>
            </a:r>
            <a:r>
              <a:rPr lang="en-US" sz="36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litt</a:t>
            </a:r>
            <a:r>
              <a:rPr lang="en-US" sz="36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“</a:t>
            </a:r>
            <a:r>
              <a:rPr lang="en-US" sz="3600" dirty="0" err="1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heder</a:t>
            </a:r>
            <a:r>
              <a:rPr lang="en-US" sz="36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og </a:t>
            </a:r>
            <a:r>
              <a:rPr lang="en-US" sz="3600" dirty="0" err="1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ære</a:t>
            </a:r>
            <a:r>
              <a:rPr lang="en-US" sz="36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” (PHF?)</a:t>
            </a:r>
          </a:p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Æresmedlemskap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ikke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noen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god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løsning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ikke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tildeles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aktive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medlemmer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3600" b="1" dirty="0" smtClean="0">
              <a:ea typeface="ＭＳ Ｐゴシック" charset="-128"/>
            </a:endParaRPr>
          </a:p>
          <a:p>
            <a:pPr eaLnBrk="1" hangingPunct="1"/>
            <a:endParaRPr lang="en-US" b="1" dirty="0" smtClean="0">
              <a:ea typeface="ＭＳ Ｐゴシック" charset="-128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8E9047C-0748-44D8-9606-5504033BB456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98030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800" dirty="0" smtClean="0"/>
              <a:t>Kartlegging av klubbkulturen som utgangspunkt for rekruttering:</a:t>
            </a:r>
            <a:endParaRPr lang="nb-NO" sz="28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46104"/>
          </a:xfrm>
        </p:spPr>
        <p:txBody>
          <a:bodyPr/>
          <a:lstStyle/>
          <a:p>
            <a:r>
              <a:rPr lang="nb-NO" sz="2400" dirty="0" smtClean="0"/>
              <a:t>Hvordan ser klubben deres ut?</a:t>
            </a:r>
          </a:p>
          <a:p>
            <a:r>
              <a:rPr lang="nb-NO" sz="2400" dirty="0" smtClean="0"/>
              <a:t>Er den morsom og energisk?</a:t>
            </a:r>
          </a:p>
          <a:p>
            <a:r>
              <a:rPr lang="nb-NO" sz="2400" dirty="0" smtClean="0"/>
              <a:t>Er den fremstående og er dere stolte av den?</a:t>
            </a:r>
          </a:p>
          <a:p>
            <a:r>
              <a:rPr lang="nb-NO" sz="2400" dirty="0" smtClean="0"/>
              <a:t>Har den sin egen identitet?</a:t>
            </a:r>
          </a:p>
          <a:p>
            <a:r>
              <a:rPr lang="nb-NO" sz="2400" dirty="0" smtClean="0"/>
              <a:t>Har den en signaturaktivitet som den er kjent for?</a:t>
            </a:r>
          </a:p>
          <a:p>
            <a:r>
              <a:rPr lang="nb-NO" sz="2400" dirty="0" smtClean="0"/>
              <a:t>Er det mangfold blant medlemmene?</a:t>
            </a:r>
          </a:p>
          <a:p>
            <a:r>
              <a:rPr lang="nb-NO" sz="2400" dirty="0" smtClean="0"/>
              <a:t>Er medlemmene åpne for nye ideer?</a:t>
            </a:r>
          </a:p>
          <a:p>
            <a:r>
              <a:rPr lang="nb-NO" sz="2400" dirty="0" smtClean="0"/>
              <a:t>Er dere engasjerte?</a:t>
            </a:r>
          </a:p>
          <a:p>
            <a:r>
              <a:rPr lang="nb-NO" sz="2400" dirty="0" smtClean="0"/>
              <a:t>Når dere tenker på klubben deres; er den slik som dere vil ha den?</a:t>
            </a:r>
          </a:p>
          <a:p>
            <a:r>
              <a:rPr lang="nb-NO" sz="2400" dirty="0" smtClean="0"/>
              <a:t>Hvilke medlemmer trenger klubben vår?</a:t>
            </a:r>
            <a:br>
              <a:rPr lang="nb-NO" sz="2400" dirty="0" smtClean="0"/>
            </a:br>
            <a:r>
              <a:rPr lang="nb-NO" sz="2400" dirty="0" smtClean="0"/>
              <a:t/>
            </a:r>
            <a:br>
              <a:rPr lang="nb-NO" sz="2400" dirty="0" smtClean="0"/>
            </a:br>
            <a:endParaRPr lang="nb-NO" sz="2400" dirty="0" smtClean="0"/>
          </a:p>
          <a:p>
            <a:endParaRPr lang="nb-NO" sz="2400" dirty="0" smtClean="0"/>
          </a:p>
          <a:p>
            <a:endParaRPr lang="nb-NO" sz="2400" dirty="0" smtClean="0"/>
          </a:p>
          <a:p>
            <a:endParaRPr lang="nb-NO" sz="2400" dirty="0"/>
          </a:p>
        </p:txBody>
      </p:sp>
    </p:spTree>
    <p:extLst>
      <p:ext uri="{BB962C8B-B14F-4D97-AF65-F5344CB8AC3E}">
        <p14:creationId xmlns="" xmlns:p14="http://schemas.microsoft.com/office/powerpoint/2010/main" val="206575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1" dirty="0" err="1" smtClean="0">
                <a:ea typeface="ＭＳ Ｐゴシック" pitchFamily="-84" charset="-128"/>
              </a:rPr>
              <a:t>Vær</a:t>
            </a:r>
            <a:r>
              <a:rPr lang="en-US" sz="3600" b="1" dirty="0" smtClean="0">
                <a:ea typeface="ＭＳ Ｐゴシック" pitchFamily="-84" charset="-128"/>
              </a:rPr>
              <a:t> </a:t>
            </a:r>
            <a:r>
              <a:rPr lang="en-US" sz="3600" b="1" dirty="0" err="1" smtClean="0">
                <a:ea typeface="ＭＳ Ｐゴシック" pitchFamily="-84" charset="-128"/>
              </a:rPr>
              <a:t>stolt</a:t>
            </a:r>
            <a:r>
              <a:rPr lang="en-US" sz="3600" b="1" dirty="0" smtClean="0">
                <a:ea typeface="ＭＳ Ｐゴシック" pitchFamily="-84" charset="-128"/>
              </a:rPr>
              <a:t> av å </a:t>
            </a:r>
            <a:r>
              <a:rPr lang="en-US" sz="3600" b="1" dirty="0" err="1" smtClean="0">
                <a:ea typeface="ＭＳ Ｐゴシック" pitchFamily="-84" charset="-128"/>
              </a:rPr>
              <a:t>være</a:t>
            </a:r>
            <a:r>
              <a:rPr lang="en-US" sz="3600" b="1" dirty="0" smtClean="0">
                <a:ea typeface="ＭＳ Ｐゴシック" pitchFamily="-84" charset="-128"/>
              </a:rPr>
              <a:t> </a:t>
            </a:r>
            <a:r>
              <a:rPr lang="en-US" sz="3600" b="1" dirty="0" err="1" smtClean="0">
                <a:ea typeface="ＭＳ Ｐゴシック" pitchFamily="-84" charset="-128"/>
              </a:rPr>
              <a:t>medlem</a:t>
            </a:r>
            <a:r>
              <a:rPr lang="en-US" sz="3600" b="1" dirty="0" smtClean="0">
                <a:ea typeface="ＭＳ Ｐゴシック" pitchFamily="-84" charset="-128"/>
              </a:rPr>
              <a:t>, og </a:t>
            </a:r>
            <a:r>
              <a:rPr lang="en-US" sz="3600" b="1" dirty="0" err="1" smtClean="0">
                <a:ea typeface="ＭＳ Ｐゴシック" pitchFamily="-84" charset="-128"/>
              </a:rPr>
              <a:t>inspirér</a:t>
            </a:r>
            <a:r>
              <a:rPr lang="en-US" sz="3600" b="1" dirty="0" smtClean="0">
                <a:ea typeface="ＭＳ Ｐゴシック" pitchFamily="-84" charset="-128"/>
              </a:rPr>
              <a:t> </a:t>
            </a:r>
            <a:r>
              <a:rPr lang="en-US" sz="3600" b="1" dirty="0" err="1" smtClean="0">
                <a:ea typeface="ＭＳ Ｐゴシック" pitchFamily="-84" charset="-128"/>
              </a:rPr>
              <a:t>andre</a:t>
            </a:r>
            <a:r>
              <a:rPr lang="en-US" sz="3600" b="1" dirty="0" smtClean="0">
                <a:ea typeface="ＭＳ Ｐゴシック" pitchFamily="-84" charset="-128"/>
              </a:rPr>
              <a:t>!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eaLnBrk="1" hangingPunct="1">
              <a:buNone/>
            </a:pPr>
            <a:r>
              <a:rPr lang="en-US" sz="3600" dirty="0" err="1" smtClean="0">
                <a:ea typeface="ＭＳ Ｐゴシック" charset="-128"/>
              </a:rPr>
              <a:t>Hva</a:t>
            </a:r>
            <a:r>
              <a:rPr lang="en-US" sz="3600" dirty="0" smtClean="0">
                <a:ea typeface="ＭＳ Ｐゴシック" charset="-128"/>
              </a:rPr>
              <a:t> </a:t>
            </a:r>
            <a:r>
              <a:rPr lang="en-US" sz="3600" dirty="0" err="1" smtClean="0">
                <a:ea typeface="ＭＳ Ｐゴシック" charset="-128"/>
              </a:rPr>
              <a:t>er</a:t>
            </a:r>
            <a:r>
              <a:rPr lang="en-US" sz="3600" dirty="0" smtClean="0">
                <a:ea typeface="ＭＳ Ｐゴシック" charset="-128"/>
              </a:rPr>
              <a:t> </a:t>
            </a:r>
            <a:r>
              <a:rPr lang="en-US" sz="3600" dirty="0" err="1" smtClean="0">
                <a:ea typeface="ＭＳ Ｐゴシック" charset="-128"/>
              </a:rPr>
              <a:t>vårt</a:t>
            </a:r>
            <a:r>
              <a:rPr lang="en-US" sz="3600" dirty="0" smtClean="0">
                <a:ea typeface="ＭＳ Ｐゴシック" charset="-128"/>
              </a:rPr>
              <a:t> “</a:t>
            </a:r>
            <a:r>
              <a:rPr lang="en-US" sz="3600" dirty="0" err="1" smtClean="0">
                <a:ea typeface="ＭＳ Ｐゴシック" charset="-128"/>
              </a:rPr>
              <a:t>produkt</a:t>
            </a:r>
            <a:r>
              <a:rPr lang="en-US" sz="3600" dirty="0" smtClean="0">
                <a:ea typeface="ＭＳ Ｐゴシック" charset="-128"/>
              </a:rPr>
              <a:t>” - for </a:t>
            </a:r>
            <a:r>
              <a:rPr lang="en-US" sz="3600" dirty="0" err="1" smtClean="0">
                <a:ea typeface="ＭＳ Ｐゴシック" charset="-128"/>
              </a:rPr>
              <a:t>andre</a:t>
            </a:r>
            <a:r>
              <a:rPr lang="en-US" sz="3600" dirty="0" smtClean="0">
                <a:ea typeface="ＭＳ Ｐゴシック" charset="-128"/>
              </a:rPr>
              <a:t>?</a:t>
            </a:r>
          </a:p>
          <a:p>
            <a:pPr eaLnBrk="1" hangingPunct="1"/>
            <a:r>
              <a:rPr lang="en-US" sz="3600" dirty="0" smtClean="0">
                <a:ea typeface="ＭＳ Ｐゴシック" charset="-128"/>
              </a:rPr>
              <a:t>Moro og </a:t>
            </a:r>
            <a:r>
              <a:rPr lang="en-US" sz="3600" dirty="0" err="1" smtClean="0">
                <a:ea typeface="ＭＳ Ｐゴシック" charset="-128"/>
              </a:rPr>
              <a:t>vennskap</a:t>
            </a:r>
            <a:r>
              <a:rPr lang="en-US" sz="3600" dirty="0" smtClean="0">
                <a:ea typeface="ＭＳ Ｐゴシック" charset="-128"/>
              </a:rPr>
              <a:t>/ </a:t>
            </a:r>
            <a:r>
              <a:rPr lang="en-US" sz="3600" dirty="0" err="1" smtClean="0">
                <a:ea typeface="ＭＳ Ｐゴシック" charset="-128"/>
              </a:rPr>
              <a:t>kameratskap</a:t>
            </a:r>
            <a:endParaRPr lang="en-US" sz="3600" dirty="0" smtClean="0">
              <a:ea typeface="ＭＳ Ｐゴシック" charset="-128"/>
            </a:endParaRPr>
          </a:p>
          <a:p>
            <a:pPr eaLnBrk="1" hangingPunct="1"/>
            <a:r>
              <a:rPr lang="en-US" sz="3600" dirty="0" smtClean="0">
                <a:ea typeface="ＭＳ Ｐゴシック" charset="-128"/>
              </a:rPr>
              <a:t>“Service above Self” / “Å </a:t>
            </a:r>
            <a:r>
              <a:rPr lang="en-US" sz="3600" dirty="0" err="1" smtClean="0">
                <a:ea typeface="ＭＳ Ｐゴシック" charset="-128"/>
              </a:rPr>
              <a:t>gagne</a:t>
            </a:r>
            <a:r>
              <a:rPr lang="en-US" sz="3600" dirty="0" smtClean="0">
                <a:ea typeface="ＭＳ Ｐゴシック" charset="-128"/>
              </a:rPr>
              <a:t> </a:t>
            </a:r>
            <a:r>
              <a:rPr lang="en-US" sz="3600" dirty="0" err="1" smtClean="0">
                <a:ea typeface="ＭＳ Ｐゴシック" charset="-128"/>
              </a:rPr>
              <a:t>andre</a:t>
            </a:r>
            <a:r>
              <a:rPr lang="en-US" sz="3600" dirty="0" smtClean="0">
                <a:ea typeface="ＭＳ Ｐゴシック" charset="-128"/>
              </a:rPr>
              <a:t>”</a:t>
            </a:r>
          </a:p>
          <a:p>
            <a:pPr eaLnBrk="1" hangingPunct="1"/>
            <a:r>
              <a:rPr lang="en-US" sz="3600" dirty="0" smtClean="0">
                <a:ea typeface="ＭＳ Ｐゴシック" charset="-128"/>
              </a:rPr>
              <a:t>“We do good in the </a:t>
            </a:r>
            <a:r>
              <a:rPr lang="en-US" sz="3600" dirty="0" err="1" smtClean="0">
                <a:ea typeface="ＭＳ Ｐゴシック" charset="-128"/>
              </a:rPr>
              <a:t>World”og</a:t>
            </a:r>
            <a:r>
              <a:rPr lang="en-US" sz="3600" dirty="0" smtClean="0">
                <a:ea typeface="ＭＳ Ｐゴシック" charset="-128"/>
              </a:rPr>
              <a:t> </a:t>
            </a:r>
            <a:r>
              <a:rPr lang="en-US" sz="3600" dirty="0" err="1" smtClean="0">
                <a:ea typeface="ＭＳ Ｐゴシック" charset="-128"/>
              </a:rPr>
              <a:t>dét</a:t>
            </a:r>
            <a:r>
              <a:rPr lang="en-US" sz="3600" dirty="0" smtClean="0">
                <a:ea typeface="ＭＳ Ｐゴシック" charset="-128"/>
              </a:rPr>
              <a:t> </a:t>
            </a:r>
            <a:r>
              <a:rPr lang="en-US" sz="3600" dirty="0" err="1" smtClean="0">
                <a:ea typeface="ＭＳ Ｐゴシック" charset="-128"/>
              </a:rPr>
              <a:t>sammen</a:t>
            </a:r>
            <a:r>
              <a:rPr lang="en-US" sz="3600" dirty="0" smtClean="0">
                <a:ea typeface="ＭＳ Ｐゴシック" charset="-128"/>
              </a:rPr>
              <a:t> med over 1,2 mill. </a:t>
            </a:r>
            <a:r>
              <a:rPr lang="en-US" sz="3600" dirty="0" err="1" smtClean="0">
                <a:ea typeface="ＭＳ Ｐゴシック" charset="-128"/>
              </a:rPr>
              <a:t>andre</a:t>
            </a:r>
            <a:r>
              <a:rPr lang="en-US" sz="3600" dirty="0" smtClean="0">
                <a:ea typeface="ＭＳ Ｐゴシック" charset="-128"/>
              </a:rPr>
              <a:t> </a:t>
            </a:r>
            <a:r>
              <a:rPr lang="en-US" sz="3600" dirty="0" err="1" smtClean="0">
                <a:ea typeface="ＭＳ Ｐゴシック" charset="-128"/>
              </a:rPr>
              <a:t>rotarianere</a:t>
            </a:r>
            <a:endParaRPr lang="en-US" sz="3600" dirty="0" smtClean="0">
              <a:ea typeface="ＭＳ Ｐゴシック" charset="-128"/>
            </a:endParaRPr>
          </a:p>
          <a:p>
            <a:pPr eaLnBrk="1" hangingPunct="1"/>
            <a:r>
              <a:rPr lang="en-US" sz="3600" dirty="0">
                <a:ea typeface="ＭＳ Ｐゴシック" charset="-128"/>
              </a:rPr>
              <a:t>V</a:t>
            </a:r>
            <a:r>
              <a:rPr lang="en-US" sz="3600" dirty="0" smtClean="0">
                <a:ea typeface="ＭＳ Ｐゴシック" charset="-128"/>
              </a:rPr>
              <a:t>i </a:t>
            </a:r>
            <a:r>
              <a:rPr lang="en-US" sz="3600" dirty="0" err="1" smtClean="0">
                <a:ea typeface="ＭＳ Ｐゴシック" charset="-128"/>
              </a:rPr>
              <a:t>kan</a:t>
            </a:r>
            <a:r>
              <a:rPr lang="en-US" sz="3600" dirty="0" smtClean="0">
                <a:ea typeface="ＭＳ Ｐゴシック" charset="-128"/>
              </a:rPr>
              <a:t> </a:t>
            </a:r>
            <a:r>
              <a:rPr lang="en-US" sz="3600" dirty="0" err="1" smtClean="0">
                <a:ea typeface="ＭＳ Ｐゴシック" charset="-128"/>
              </a:rPr>
              <a:t>gjøre</a:t>
            </a:r>
            <a:r>
              <a:rPr lang="en-US" sz="3600" dirty="0" smtClean="0">
                <a:ea typeface="ＭＳ Ｐゴシック" charset="-128"/>
              </a:rPr>
              <a:t> </a:t>
            </a:r>
            <a:r>
              <a:rPr lang="en-US" sz="3600" dirty="0" err="1" smtClean="0">
                <a:ea typeface="ＭＳ Ｐゴシック" charset="-128"/>
              </a:rPr>
              <a:t>verden</a:t>
            </a:r>
            <a:r>
              <a:rPr lang="en-US" sz="3600" dirty="0" smtClean="0">
                <a:ea typeface="ＭＳ Ｐゴシック" charset="-128"/>
              </a:rPr>
              <a:t> </a:t>
            </a:r>
            <a:r>
              <a:rPr lang="en-US" sz="3600" dirty="0" err="1" smtClean="0">
                <a:ea typeface="ＭＳ Ｐゴシック" charset="-128"/>
              </a:rPr>
              <a:t>til</a:t>
            </a:r>
            <a:r>
              <a:rPr lang="en-US" sz="3600" dirty="0" smtClean="0">
                <a:ea typeface="ＭＳ Ｐゴシック" charset="-128"/>
              </a:rPr>
              <a:t> et </a:t>
            </a:r>
            <a:r>
              <a:rPr lang="en-US" sz="3600" dirty="0" err="1" smtClean="0">
                <a:ea typeface="ＭＳ Ｐゴシック" charset="-128"/>
              </a:rPr>
              <a:t>bedre</a:t>
            </a:r>
            <a:r>
              <a:rPr lang="en-US" sz="3600" dirty="0" smtClean="0">
                <a:ea typeface="ＭＳ Ｐゴシック" charset="-128"/>
              </a:rPr>
              <a:t> </a:t>
            </a:r>
            <a:r>
              <a:rPr lang="en-US" sz="3600" dirty="0" err="1" smtClean="0">
                <a:ea typeface="ＭＳ Ｐゴシック" charset="-128"/>
              </a:rPr>
              <a:t>sted</a:t>
            </a:r>
            <a:r>
              <a:rPr lang="en-US" sz="3600" dirty="0" smtClean="0">
                <a:ea typeface="ＭＳ Ｐゴシック" charset="-128"/>
              </a:rPr>
              <a:t>, </a:t>
            </a:r>
            <a:r>
              <a:rPr lang="en-US" sz="3600" dirty="0" err="1" smtClean="0">
                <a:ea typeface="ＭＳ Ｐゴシック" charset="-128"/>
              </a:rPr>
              <a:t>ett</a:t>
            </a:r>
            <a:r>
              <a:rPr lang="en-US" sz="3600" dirty="0" smtClean="0">
                <a:ea typeface="ＭＳ Ｐゴシック" charset="-128"/>
              </a:rPr>
              <a:t> </a:t>
            </a:r>
            <a:r>
              <a:rPr lang="en-US" sz="3600" dirty="0" err="1" smtClean="0">
                <a:ea typeface="ＭＳ Ｐゴシック" charset="-128"/>
              </a:rPr>
              <a:t>skritt</a:t>
            </a:r>
            <a:r>
              <a:rPr lang="en-US" sz="3600" dirty="0" smtClean="0">
                <a:ea typeface="ＭＳ Ｐゴシック" charset="-128"/>
              </a:rPr>
              <a:t> om </a:t>
            </a:r>
            <a:r>
              <a:rPr lang="en-US" sz="3600" dirty="0" err="1" smtClean="0">
                <a:ea typeface="ＭＳ Ｐゴシック" charset="-128"/>
              </a:rPr>
              <a:t>gangen</a:t>
            </a:r>
            <a:r>
              <a:rPr lang="en-US" sz="3600" dirty="0" smtClean="0">
                <a:ea typeface="ＭＳ Ｐゴシック" charset="-128"/>
              </a:rPr>
              <a:t> – la </a:t>
            </a:r>
            <a:r>
              <a:rPr lang="en-US" sz="3600" dirty="0" err="1" smtClean="0">
                <a:ea typeface="ＭＳ Ｐゴシック" charset="-128"/>
              </a:rPr>
              <a:t>oss</a:t>
            </a:r>
            <a:r>
              <a:rPr lang="en-US" sz="3600" dirty="0" smtClean="0">
                <a:ea typeface="ＭＳ Ｐゴシック" charset="-128"/>
              </a:rPr>
              <a:t> </a:t>
            </a:r>
            <a:r>
              <a:rPr lang="en-US" sz="3600" dirty="0" err="1" smtClean="0">
                <a:ea typeface="ＭＳ Ｐゴシック" charset="-128"/>
              </a:rPr>
              <a:t>gå</a:t>
            </a:r>
            <a:r>
              <a:rPr lang="en-US" sz="3600" dirty="0" smtClean="0">
                <a:ea typeface="ＭＳ Ｐゴシック" charset="-128"/>
              </a:rPr>
              <a:t> </a:t>
            </a:r>
            <a:r>
              <a:rPr lang="en-US" sz="3600" dirty="0" err="1" smtClean="0">
                <a:ea typeface="ＭＳ Ｐゴシック" charset="-128"/>
              </a:rPr>
              <a:t>fremover</a:t>
            </a:r>
            <a:endParaRPr lang="en-US" sz="3600" dirty="0" smtClean="0">
              <a:ea typeface="ＭＳ Ｐゴシック" charset="-128"/>
            </a:endParaRPr>
          </a:p>
          <a:p>
            <a:pPr eaLnBrk="1" hangingPunct="1"/>
            <a:endParaRPr lang="en-US" b="1" dirty="0" smtClean="0">
              <a:ea typeface="ＭＳ Ｐゴシック" charset="-128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00157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3923928" y="3068960"/>
            <a:ext cx="1296144" cy="792088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0000CC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2555776" y="2060848"/>
            <a:ext cx="4320480" cy="26642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0000CC"/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1403648" y="1268760"/>
            <a:ext cx="6480720" cy="42484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0000CC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395536" y="332656"/>
            <a:ext cx="8352928" cy="62646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0000CC"/>
              </a:solidFill>
            </a:endParaRPr>
          </a:p>
        </p:txBody>
      </p:sp>
      <p:sp>
        <p:nvSpPr>
          <p:cNvPr id="8" name="TekstSylinder 7"/>
          <p:cNvSpPr txBox="1"/>
          <p:nvPr/>
        </p:nvSpPr>
        <p:spPr>
          <a:xfrm>
            <a:off x="3995936" y="3068960"/>
            <a:ext cx="1224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000" b="1" dirty="0" smtClean="0">
                <a:solidFill>
                  <a:srgbClr val="0000CC"/>
                </a:solidFill>
              </a:rPr>
              <a:t>Nye</a:t>
            </a:r>
          </a:p>
          <a:p>
            <a:pPr algn="ctr"/>
            <a:r>
              <a:rPr lang="nb-NO" sz="2000" b="1" dirty="0" err="1" smtClean="0">
                <a:solidFill>
                  <a:srgbClr val="0000CC"/>
                </a:solidFill>
              </a:rPr>
              <a:t>Medl</a:t>
            </a:r>
            <a:endParaRPr lang="nb-NO" sz="2000" b="1" dirty="0">
              <a:solidFill>
                <a:srgbClr val="0000CC"/>
              </a:solidFill>
            </a:endParaRPr>
          </a:p>
        </p:txBody>
      </p:sp>
      <p:sp>
        <p:nvSpPr>
          <p:cNvPr id="9" name="TekstSylinder 8"/>
          <p:cNvSpPr txBox="1"/>
          <p:nvPr/>
        </p:nvSpPr>
        <p:spPr>
          <a:xfrm>
            <a:off x="3923928" y="1772816"/>
            <a:ext cx="1143646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nb-NO" b="1" dirty="0" smtClean="0">
                <a:solidFill>
                  <a:srgbClr val="0000CC"/>
                </a:solidFill>
              </a:rPr>
              <a:t>NABOLAG</a:t>
            </a:r>
            <a:endParaRPr lang="nb-NO" b="1" dirty="0">
              <a:solidFill>
                <a:srgbClr val="0000CC"/>
              </a:solidFill>
            </a:endParaRPr>
          </a:p>
        </p:txBody>
      </p:sp>
      <p:sp>
        <p:nvSpPr>
          <p:cNvPr id="10" name="TekstSylinder 9"/>
          <p:cNvSpPr txBox="1"/>
          <p:nvPr/>
        </p:nvSpPr>
        <p:spPr>
          <a:xfrm>
            <a:off x="5940152" y="3356992"/>
            <a:ext cx="1623971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nb-NO" b="1" dirty="0" smtClean="0">
                <a:solidFill>
                  <a:srgbClr val="0000CC"/>
                </a:solidFill>
              </a:rPr>
              <a:t>HÅNDVERKERE</a:t>
            </a:r>
            <a:endParaRPr lang="nb-NO" b="1" dirty="0">
              <a:solidFill>
                <a:srgbClr val="0000CC"/>
              </a:solidFill>
            </a:endParaRPr>
          </a:p>
        </p:txBody>
      </p:sp>
      <p:sp>
        <p:nvSpPr>
          <p:cNvPr id="11" name="TekstSylinder 10"/>
          <p:cNvSpPr txBox="1"/>
          <p:nvPr/>
        </p:nvSpPr>
        <p:spPr>
          <a:xfrm>
            <a:off x="1331640" y="1844824"/>
            <a:ext cx="1204304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nb-NO" b="1" dirty="0" smtClean="0">
                <a:solidFill>
                  <a:srgbClr val="0000CC"/>
                </a:solidFill>
              </a:rPr>
              <a:t>TJENESTER</a:t>
            </a:r>
            <a:endParaRPr lang="nb-NO" b="1" dirty="0">
              <a:solidFill>
                <a:srgbClr val="0000CC"/>
              </a:solidFill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3491880" y="2780928"/>
            <a:ext cx="2160240" cy="14401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>
              <a:solidFill>
                <a:srgbClr val="0000CC"/>
              </a:solidFill>
            </a:endParaRPr>
          </a:p>
        </p:txBody>
      </p:sp>
      <p:sp>
        <p:nvSpPr>
          <p:cNvPr id="13" name="TekstSylinder 12"/>
          <p:cNvSpPr txBox="1"/>
          <p:nvPr/>
        </p:nvSpPr>
        <p:spPr>
          <a:xfrm>
            <a:off x="3131840" y="3356992"/>
            <a:ext cx="744114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nb-NO" b="1" dirty="0" smtClean="0">
                <a:solidFill>
                  <a:srgbClr val="0000CC"/>
                </a:solidFill>
              </a:rPr>
              <a:t>SLEKT</a:t>
            </a:r>
            <a:endParaRPr lang="nb-NO" b="1" dirty="0">
              <a:solidFill>
                <a:srgbClr val="0000CC"/>
              </a:solidFill>
            </a:endParaRPr>
          </a:p>
        </p:txBody>
      </p:sp>
      <p:sp>
        <p:nvSpPr>
          <p:cNvPr id="14" name="TekstSylinder 13"/>
          <p:cNvSpPr txBox="1"/>
          <p:nvPr/>
        </p:nvSpPr>
        <p:spPr>
          <a:xfrm>
            <a:off x="5796136" y="1628800"/>
            <a:ext cx="1739579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nb-NO" b="1" dirty="0" smtClean="0">
                <a:solidFill>
                  <a:srgbClr val="0000CC"/>
                </a:solidFill>
              </a:rPr>
              <a:t>LEVERANDØRER</a:t>
            </a:r>
            <a:endParaRPr lang="nb-NO" b="1" dirty="0">
              <a:solidFill>
                <a:srgbClr val="0000CC"/>
              </a:solidFill>
            </a:endParaRPr>
          </a:p>
        </p:txBody>
      </p:sp>
      <p:sp>
        <p:nvSpPr>
          <p:cNvPr id="15" name="TekstSylinder 14"/>
          <p:cNvSpPr txBox="1"/>
          <p:nvPr/>
        </p:nvSpPr>
        <p:spPr>
          <a:xfrm>
            <a:off x="4499992" y="260648"/>
            <a:ext cx="999248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nb-NO" b="1" dirty="0" smtClean="0">
                <a:solidFill>
                  <a:srgbClr val="0000CC"/>
                </a:solidFill>
              </a:rPr>
              <a:t>KUNDER</a:t>
            </a:r>
            <a:endParaRPr lang="nb-NO" b="1" dirty="0">
              <a:solidFill>
                <a:srgbClr val="0000CC"/>
              </a:solidFill>
            </a:endParaRPr>
          </a:p>
        </p:txBody>
      </p:sp>
      <p:sp>
        <p:nvSpPr>
          <p:cNvPr id="16" name="TekstSylinder 15"/>
          <p:cNvSpPr txBox="1"/>
          <p:nvPr/>
        </p:nvSpPr>
        <p:spPr>
          <a:xfrm>
            <a:off x="539552" y="404664"/>
            <a:ext cx="2488758" cy="83099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nb-NO" sz="2400" b="1" dirty="0" smtClean="0">
                <a:solidFill>
                  <a:srgbClr val="0000CC"/>
                </a:solidFill>
              </a:rPr>
              <a:t>Hvor finne vi</a:t>
            </a:r>
          </a:p>
          <a:p>
            <a:r>
              <a:rPr lang="nb-NO" sz="2400" b="1" dirty="0" smtClean="0">
                <a:solidFill>
                  <a:srgbClr val="0000CC"/>
                </a:solidFill>
              </a:rPr>
              <a:t>nye medlemmer ?</a:t>
            </a:r>
            <a:endParaRPr lang="nb-NO" sz="2400" b="1" dirty="0">
              <a:solidFill>
                <a:srgbClr val="0000CC"/>
              </a:solidFill>
            </a:endParaRPr>
          </a:p>
        </p:txBody>
      </p:sp>
      <p:sp>
        <p:nvSpPr>
          <p:cNvPr id="17" name="TekstSylinder 16"/>
          <p:cNvSpPr txBox="1"/>
          <p:nvPr/>
        </p:nvSpPr>
        <p:spPr>
          <a:xfrm>
            <a:off x="3419872" y="4509120"/>
            <a:ext cx="1298753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nb-NO" b="1" dirty="0" smtClean="0">
                <a:solidFill>
                  <a:srgbClr val="0000CC"/>
                </a:solidFill>
              </a:rPr>
              <a:t>RÅDGIVERE</a:t>
            </a:r>
            <a:endParaRPr lang="nb-NO" b="1" dirty="0">
              <a:solidFill>
                <a:srgbClr val="0000CC"/>
              </a:solidFill>
            </a:endParaRPr>
          </a:p>
        </p:txBody>
      </p:sp>
      <p:sp>
        <p:nvSpPr>
          <p:cNvPr id="18" name="Rektangel 17"/>
          <p:cNvSpPr/>
          <p:nvPr/>
        </p:nvSpPr>
        <p:spPr>
          <a:xfrm>
            <a:off x="2555776" y="2636912"/>
            <a:ext cx="1744388" cy="369332"/>
          </a:xfrm>
          <a:prstGeom prst="rect">
            <a:avLst/>
          </a:prstGeom>
          <a:solidFill>
            <a:srgbClr val="FFFFFF"/>
          </a:solidFill>
        </p:spPr>
        <p:txBody>
          <a:bodyPr wrap="none">
            <a:spAutoFit/>
          </a:bodyPr>
          <a:lstStyle/>
          <a:p>
            <a:pPr lvl="0"/>
            <a:r>
              <a:rPr lang="nb-NO" b="1" dirty="0" smtClean="0">
                <a:solidFill>
                  <a:srgbClr val="0000CC"/>
                </a:solidFill>
              </a:rPr>
              <a:t>VENNER-KJENTE</a:t>
            </a:r>
            <a:endParaRPr lang="nb-NO" b="1" dirty="0">
              <a:solidFill>
                <a:srgbClr val="0000CC"/>
              </a:solidFill>
            </a:endParaRPr>
          </a:p>
        </p:txBody>
      </p:sp>
      <p:sp>
        <p:nvSpPr>
          <p:cNvPr id="19" name="TekstSylinder 18"/>
          <p:cNvSpPr txBox="1"/>
          <p:nvPr/>
        </p:nvSpPr>
        <p:spPr>
          <a:xfrm>
            <a:off x="5148064" y="4941168"/>
            <a:ext cx="1926040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nb-NO" b="1" dirty="0" smtClean="0">
                <a:solidFill>
                  <a:srgbClr val="0000CC"/>
                </a:solidFill>
              </a:rPr>
              <a:t>HANDEL - VANDEL</a:t>
            </a:r>
            <a:endParaRPr lang="nb-NO" b="1" dirty="0">
              <a:solidFill>
                <a:srgbClr val="0000CC"/>
              </a:solidFill>
            </a:endParaRPr>
          </a:p>
        </p:txBody>
      </p:sp>
      <p:sp>
        <p:nvSpPr>
          <p:cNvPr id="20" name="TekstSylinder 19"/>
          <p:cNvSpPr txBox="1"/>
          <p:nvPr/>
        </p:nvSpPr>
        <p:spPr>
          <a:xfrm>
            <a:off x="827584" y="3933056"/>
            <a:ext cx="1157240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nb-NO" b="1" dirty="0" smtClean="0">
                <a:solidFill>
                  <a:srgbClr val="0000CC"/>
                </a:solidFill>
              </a:rPr>
              <a:t>KOM.STAT</a:t>
            </a:r>
            <a:endParaRPr lang="nb-NO" b="1" dirty="0">
              <a:solidFill>
                <a:srgbClr val="0000CC"/>
              </a:solidFill>
            </a:endParaRPr>
          </a:p>
        </p:txBody>
      </p:sp>
      <p:sp>
        <p:nvSpPr>
          <p:cNvPr id="23" name="TekstSylinder 22"/>
          <p:cNvSpPr txBox="1"/>
          <p:nvPr/>
        </p:nvSpPr>
        <p:spPr>
          <a:xfrm>
            <a:off x="2195736" y="5949280"/>
            <a:ext cx="982128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nb-NO" b="1" dirty="0" smtClean="0">
                <a:solidFill>
                  <a:srgbClr val="0000CC"/>
                </a:solidFill>
              </a:rPr>
              <a:t>ALUMNI</a:t>
            </a:r>
            <a:endParaRPr lang="nb-NO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dirty="0" smtClean="0"/>
              <a:t>LEVENDE KLUBBER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Distriktets mål: Levende klubber</a:t>
            </a:r>
          </a:p>
          <a:p>
            <a:pPr lvl="1"/>
            <a:r>
              <a:rPr lang="nb-NO" dirty="0" smtClean="0"/>
              <a:t>Engasjerte medlemmer</a:t>
            </a:r>
          </a:p>
          <a:p>
            <a:pPr lvl="1"/>
            <a:r>
              <a:rPr lang="nb-NO" dirty="0" smtClean="0"/>
              <a:t>Attraktiv for potensielle medlemmer</a:t>
            </a:r>
            <a:endParaRPr lang="nb-NO" u="sng" dirty="0" smtClean="0"/>
          </a:p>
          <a:p>
            <a:pPr lvl="1"/>
            <a:r>
              <a:rPr lang="nb-NO" i="1" dirty="0" smtClean="0"/>
              <a:t>Sikrer klubbens fremtid ved jevn rekruttering</a:t>
            </a:r>
          </a:p>
          <a:p>
            <a:r>
              <a:rPr lang="nb-NO" dirty="0" smtClean="0"/>
              <a:t>Prosjekter lokalt og internasjonalt</a:t>
            </a:r>
          </a:p>
          <a:p>
            <a:pPr lvl="1"/>
            <a:r>
              <a:rPr lang="nb-NO" i="1" u="sng" dirty="0" err="1" smtClean="0"/>
              <a:t>Doing</a:t>
            </a:r>
            <a:r>
              <a:rPr lang="nb-NO" i="1" u="sng" dirty="0" smtClean="0"/>
              <a:t> </a:t>
            </a:r>
            <a:r>
              <a:rPr lang="nb-NO" i="1" u="sng" dirty="0" err="1" smtClean="0"/>
              <a:t>good</a:t>
            </a:r>
            <a:r>
              <a:rPr lang="nb-NO" i="1" u="sng" dirty="0" smtClean="0"/>
              <a:t> </a:t>
            </a:r>
            <a:r>
              <a:rPr lang="nb-NO" dirty="0" smtClean="0"/>
              <a:t>in </a:t>
            </a:r>
            <a:r>
              <a:rPr lang="nb-NO" dirty="0" err="1" smtClean="0"/>
              <a:t>the</a:t>
            </a:r>
            <a:r>
              <a:rPr lang="nb-NO" dirty="0" smtClean="0"/>
              <a:t> world</a:t>
            </a:r>
          </a:p>
          <a:p>
            <a:pPr lvl="1"/>
            <a:r>
              <a:rPr lang="nb-NO" dirty="0" smtClean="0"/>
              <a:t>Markerer seg i lokalsamfunnet</a:t>
            </a:r>
          </a:p>
          <a:p>
            <a:r>
              <a:rPr lang="nb-NO" dirty="0" smtClean="0"/>
              <a:t>Et positivt omdømme</a:t>
            </a:r>
          </a:p>
          <a:p>
            <a:pPr lvl="1"/>
            <a:r>
              <a:rPr lang="nb-NO" i="1" u="sng" dirty="0" smtClean="0"/>
              <a:t>Være synlige</a:t>
            </a:r>
            <a:endParaRPr lang="en-US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 </a:t>
            </a:r>
            <a:r>
              <a:rPr lang="en-US" b="1" dirty="0" err="1" smtClean="0"/>
              <a:t>Til</a:t>
            </a:r>
            <a:r>
              <a:rPr lang="en-US" b="1" dirty="0" smtClean="0"/>
              <a:t> </a:t>
            </a:r>
            <a:r>
              <a:rPr lang="en-US" b="1" dirty="0" err="1" smtClean="0"/>
              <a:t>slutt</a:t>
            </a:r>
            <a:r>
              <a:rPr lang="en-US" b="1" dirty="0" smtClean="0"/>
              <a:t>:</a:t>
            </a:r>
            <a:endParaRPr lang="en-US" b="1" dirty="0"/>
          </a:p>
        </p:txBody>
      </p:sp>
      <p:sp>
        <p:nvSpPr>
          <p:cNvPr id="110595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077200" cy="4800600"/>
          </a:xfrm>
        </p:spPr>
        <p:txBody>
          <a:bodyPr>
            <a:normAutofit lnSpcReduction="10000"/>
          </a:bodyPr>
          <a:lstStyle/>
          <a:p>
            <a:pPr marL="1117600" lvl="2" indent="-514350" eaLnBrk="1" hangingPunct="1">
              <a:buFont typeface="Wingdings 2" charset="2"/>
              <a:buNone/>
            </a:pPr>
            <a:r>
              <a:rPr lang="en-US" sz="7200" i="1" dirty="0" smtClean="0"/>
              <a:t>Sett </a:t>
            </a:r>
            <a:r>
              <a:rPr lang="en-US" sz="7200" i="1" dirty="0" err="1" smtClean="0"/>
              <a:t>i</a:t>
            </a:r>
            <a:r>
              <a:rPr lang="en-US" sz="7200" i="1" dirty="0" smtClean="0"/>
              <a:t>  gang:</a:t>
            </a:r>
            <a:br>
              <a:rPr lang="en-US" sz="7200" i="1" dirty="0" smtClean="0"/>
            </a:br>
            <a:r>
              <a:rPr lang="en-US" sz="7200" i="1" dirty="0" smtClean="0"/>
              <a:t>SPØR NOEN</a:t>
            </a:r>
          </a:p>
          <a:p>
            <a:pPr marL="1117600" lvl="2" indent="-514350" eaLnBrk="1" hangingPunct="1">
              <a:buFont typeface="Wingdings 2" charset="2"/>
              <a:buNone/>
            </a:pPr>
            <a:r>
              <a:rPr lang="en-US" sz="7200" i="1" dirty="0" smtClean="0"/>
              <a:t>OM DE ØNSKER </a:t>
            </a:r>
          </a:p>
          <a:p>
            <a:pPr marL="1117600" lvl="2" indent="-514350" eaLnBrk="1" hangingPunct="1">
              <a:buFont typeface="Wingdings 2" charset="2"/>
              <a:buNone/>
            </a:pPr>
            <a:r>
              <a:rPr lang="en-US" sz="7200" i="1" dirty="0" smtClean="0"/>
              <a:t>Å BLI MEDLEM</a:t>
            </a:r>
            <a:r>
              <a:rPr lang="en-US" sz="7200" b="1" i="1" dirty="0" smtClean="0"/>
              <a:t>!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015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</a:t>
            </a:r>
            <a:r>
              <a:rPr lang="en-US" sz="3600" b="1" dirty="0" smtClean="0"/>
              <a:t>TAKK FOR OPPMERKSOMHETEN</a:t>
            </a:r>
            <a:endParaRPr lang="en-US" sz="3600" b="1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marL="179388" lvl="1" indent="0">
              <a:buClr>
                <a:schemeClr val="accent1"/>
              </a:buClr>
              <a:buNone/>
            </a:pPr>
            <a:endParaRPr lang="en-US" sz="2000" dirty="0"/>
          </a:p>
          <a:p>
            <a:pPr marL="179388" lvl="1" indent="0" algn="ctr">
              <a:buClr>
                <a:schemeClr val="accent1"/>
              </a:buClr>
              <a:buNone/>
            </a:pPr>
            <a:r>
              <a:rPr lang="en-US" sz="3200" dirty="0" smtClean="0"/>
              <a:t>Fred Schwabe-Hansen</a:t>
            </a:r>
          </a:p>
          <a:p>
            <a:pPr marL="179388" lvl="1" indent="0">
              <a:spcBef>
                <a:spcPts val="0"/>
              </a:spcBef>
              <a:buClr>
                <a:schemeClr val="accent1"/>
              </a:buClr>
            </a:pPr>
            <a:endParaRPr lang="en-US" sz="3200" dirty="0" smtClean="0"/>
          </a:p>
          <a:p>
            <a:pPr marL="179388" lvl="1" indent="0">
              <a:spcBef>
                <a:spcPts val="0"/>
              </a:spcBef>
              <a:buClr>
                <a:schemeClr val="accent1"/>
              </a:buClr>
            </a:pPr>
            <a:r>
              <a:rPr lang="en-US" sz="3200" dirty="0" smtClean="0"/>
              <a:t>Risør R K</a:t>
            </a:r>
          </a:p>
          <a:p>
            <a:pPr marL="179388" lvl="1" indent="0">
              <a:spcBef>
                <a:spcPts val="0"/>
              </a:spcBef>
              <a:buClr>
                <a:schemeClr val="accent1"/>
              </a:buClr>
            </a:pPr>
            <a:r>
              <a:rPr lang="nb-NO" sz="3200" dirty="0" smtClean="0"/>
              <a:t>PDG D2290 (2009/2010)</a:t>
            </a:r>
          </a:p>
          <a:p>
            <a:pPr marL="179388" lvl="1" indent="0">
              <a:spcBef>
                <a:spcPts val="0"/>
              </a:spcBef>
              <a:buClr>
                <a:schemeClr val="accent1"/>
              </a:buClr>
            </a:pPr>
            <a:r>
              <a:rPr lang="nb-NO" sz="3200" dirty="0" err="1" smtClean="0"/>
              <a:t>Assistant</a:t>
            </a:r>
            <a:r>
              <a:rPr lang="nb-NO" sz="3200" dirty="0" smtClean="0"/>
              <a:t> Rotary </a:t>
            </a:r>
            <a:r>
              <a:rPr lang="nb-NO" sz="3200" dirty="0" err="1" smtClean="0"/>
              <a:t>Coordinator</a:t>
            </a:r>
            <a:r>
              <a:rPr lang="nb-NO" sz="3200" dirty="0" smtClean="0"/>
              <a:t> sone 16</a:t>
            </a:r>
          </a:p>
          <a:p>
            <a:pPr marL="179388" lvl="1" indent="0" algn="ctr">
              <a:buClr>
                <a:schemeClr val="accent1"/>
              </a:buClr>
              <a:buNone/>
            </a:pPr>
            <a:r>
              <a:rPr lang="en-US" sz="3200" dirty="0" smtClean="0">
                <a:hlinkClick r:id="rId3"/>
              </a:rPr>
              <a:t>fred.sh@online.no</a:t>
            </a:r>
            <a:r>
              <a:rPr lang="en-US" sz="3200" dirty="0" smtClean="0"/>
              <a:t> </a:t>
            </a:r>
          </a:p>
          <a:p>
            <a:pPr marL="179388" lvl="1" indent="0" algn="ctr">
              <a:buClr>
                <a:schemeClr val="accent1"/>
              </a:buClr>
              <a:buNone/>
            </a:pPr>
            <a:r>
              <a:rPr lang="en-US" sz="3200" dirty="0" err="1" smtClean="0"/>
              <a:t>Mobiltlf</a:t>
            </a:r>
            <a:r>
              <a:rPr lang="en-US" sz="3200" dirty="0" smtClean="0"/>
              <a:t>. 9519 6240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04581050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dirty="0" smtClean="0"/>
              <a:t>VI TRENGER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/>
          <a:lstStyle/>
          <a:p>
            <a:endParaRPr lang="nb-NO" sz="3200" dirty="0" smtClean="0"/>
          </a:p>
          <a:p>
            <a:pPr lvl="1"/>
            <a:r>
              <a:rPr lang="nb-NO" sz="3600" b="1" dirty="0" smtClean="0"/>
              <a:t>Fornyelse</a:t>
            </a:r>
          </a:p>
          <a:p>
            <a:pPr lvl="1"/>
            <a:r>
              <a:rPr lang="nb-NO" sz="3600" b="1" dirty="0" smtClean="0"/>
              <a:t>Foryngelse</a:t>
            </a:r>
          </a:p>
          <a:p>
            <a:pPr lvl="1"/>
            <a:r>
              <a:rPr lang="nb-NO" sz="3600" b="1" dirty="0" smtClean="0"/>
              <a:t>FORANDRING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dirty="0" smtClean="0"/>
              <a:t>EN</a:t>
            </a:r>
            <a:r>
              <a:rPr lang="nb-NO" sz="4000" dirty="0" smtClean="0"/>
              <a:t> LEVENDE KLUBB SIKRER SIN FREMTID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 smtClean="0"/>
              <a:t>Sikrer at klubben </a:t>
            </a:r>
            <a:r>
              <a:rPr lang="nb-NO" i="1" u="sng" dirty="0" smtClean="0"/>
              <a:t>beholder</a:t>
            </a:r>
            <a:r>
              <a:rPr lang="nb-NO" dirty="0" smtClean="0"/>
              <a:t> nye medlemmer:</a:t>
            </a:r>
          </a:p>
          <a:p>
            <a:pPr lvl="1"/>
            <a:r>
              <a:rPr lang="nb-NO" i="1" u="sng" dirty="0" smtClean="0"/>
              <a:t>Bygger et sterkt medlemskap </a:t>
            </a:r>
            <a:r>
              <a:rPr lang="nb-NO" dirty="0" smtClean="0"/>
              <a:t>gjennom moro, vennskap og merverdi  for medlemmene</a:t>
            </a:r>
          </a:p>
          <a:p>
            <a:pPr lvl="1"/>
            <a:r>
              <a:rPr lang="nb-NO" i="1" u="sng" dirty="0" smtClean="0"/>
              <a:t>Involverer</a:t>
            </a:r>
            <a:r>
              <a:rPr lang="nb-NO" dirty="0" smtClean="0"/>
              <a:t> nye medlemmer</a:t>
            </a:r>
          </a:p>
          <a:p>
            <a:endParaRPr lang="nb-NO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60438"/>
            <a:ext cx="8153400" cy="4754562"/>
          </a:xfrm>
        </p:spPr>
        <p:txBody>
          <a:bodyPr>
            <a:normAutofit/>
          </a:bodyPr>
          <a:lstStyle/>
          <a:p>
            <a:r>
              <a:rPr lang="en-US" sz="6600" b="1" i="1" dirty="0" smtClean="0">
                <a:solidFill>
                  <a:srgbClr val="0070C0"/>
                </a:solidFill>
              </a:rPr>
              <a:t>“</a:t>
            </a:r>
            <a:r>
              <a:rPr lang="en-US" sz="6600" b="1" i="1" dirty="0" err="1" smtClean="0">
                <a:solidFill>
                  <a:srgbClr val="0070C0"/>
                </a:solidFill>
              </a:rPr>
              <a:t>Medlemmer</a:t>
            </a:r>
            <a:r>
              <a:rPr lang="en-US" sz="6600" b="1" i="1" dirty="0" smtClean="0">
                <a:solidFill>
                  <a:srgbClr val="0070C0"/>
                </a:solidFill>
              </a:rPr>
              <a:t> </a:t>
            </a:r>
            <a:r>
              <a:rPr lang="en-US" sz="6600" b="1" i="1" dirty="0" err="1" smtClean="0">
                <a:solidFill>
                  <a:srgbClr val="0070C0"/>
                </a:solidFill>
              </a:rPr>
              <a:t>forblir</a:t>
            </a:r>
            <a:r>
              <a:rPr lang="en-US" sz="6600" b="1" i="1" dirty="0" smtClean="0">
                <a:solidFill>
                  <a:srgbClr val="0070C0"/>
                </a:solidFill>
              </a:rPr>
              <a:t> i, </a:t>
            </a:r>
            <a:r>
              <a:rPr lang="en-US" sz="6600" b="1" i="1" dirty="0" err="1" smtClean="0">
                <a:solidFill>
                  <a:srgbClr val="0070C0"/>
                </a:solidFill>
              </a:rPr>
              <a:t>eller</a:t>
            </a:r>
            <a:r>
              <a:rPr lang="en-US" sz="6600" b="1" i="1" dirty="0" smtClean="0">
                <a:solidFill>
                  <a:srgbClr val="0070C0"/>
                </a:solidFill>
              </a:rPr>
              <a:t> </a:t>
            </a:r>
            <a:r>
              <a:rPr lang="en-US" sz="6600" b="1" i="1" dirty="0" err="1" smtClean="0">
                <a:solidFill>
                  <a:srgbClr val="0070C0"/>
                </a:solidFill>
              </a:rPr>
              <a:t>forlater</a:t>
            </a:r>
            <a:r>
              <a:rPr lang="en-US" sz="6600" b="1" i="1" dirty="0" smtClean="0">
                <a:solidFill>
                  <a:srgbClr val="0070C0"/>
                </a:solidFill>
              </a:rPr>
              <a:t> Rotary </a:t>
            </a:r>
            <a:r>
              <a:rPr lang="en-US" sz="6600" b="1" i="1" dirty="0" err="1" smtClean="0">
                <a:solidFill>
                  <a:srgbClr val="0070C0"/>
                </a:solidFill>
              </a:rPr>
              <a:t>på</a:t>
            </a:r>
            <a:r>
              <a:rPr lang="en-US" sz="6600" b="1" i="1" dirty="0" smtClean="0">
                <a:solidFill>
                  <a:srgbClr val="0070C0"/>
                </a:solidFill>
              </a:rPr>
              <a:t> </a:t>
            </a:r>
            <a:r>
              <a:rPr lang="en-US" sz="6600" b="1" i="1" dirty="0" err="1" smtClean="0">
                <a:solidFill>
                  <a:srgbClr val="0070C0"/>
                </a:solidFill>
              </a:rPr>
              <a:t>bakgrunn</a:t>
            </a:r>
            <a:r>
              <a:rPr lang="en-US" sz="6600" b="1" i="1" dirty="0" smtClean="0">
                <a:solidFill>
                  <a:srgbClr val="0070C0"/>
                </a:solidFill>
              </a:rPr>
              <a:t> av </a:t>
            </a:r>
            <a:r>
              <a:rPr lang="en-US" sz="6600" b="1" i="1" dirty="0" err="1" smtClean="0">
                <a:solidFill>
                  <a:srgbClr val="0070C0"/>
                </a:solidFill>
              </a:rPr>
              <a:t>hva</a:t>
            </a:r>
            <a:r>
              <a:rPr lang="en-US" sz="6600" b="1" i="1" dirty="0" smtClean="0">
                <a:solidFill>
                  <a:srgbClr val="0070C0"/>
                </a:solidFill>
              </a:rPr>
              <a:t> </a:t>
            </a:r>
            <a:r>
              <a:rPr lang="en-US" sz="6600" b="1" i="1" dirty="0" err="1" smtClean="0">
                <a:solidFill>
                  <a:srgbClr val="0070C0"/>
                </a:solidFill>
              </a:rPr>
              <a:t>som</a:t>
            </a:r>
            <a:r>
              <a:rPr lang="en-US" sz="6600" b="1" i="1" dirty="0" smtClean="0">
                <a:solidFill>
                  <a:srgbClr val="0070C0"/>
                </a:solidFill>
              </a:rPr>
              <a:t> </a:t>
            </a:r>
            <a:r>
              <a:rPr lang="en-US" sz="6600" b="1" i="1" dirty="0" err="1" smtClean="0">
                <a:solidFill>
                  <a:srgbClr val="0070C0"/>
                </a:solidFill>
              </a:rPr>
              <a:t>skjer</a:t>
            </a:r>
            <a:r>
              <a:rPr lang="en-US" sz="6600" b="1" i="1" dirty="0" smtClean="0">
                <a:solidFill>
                  <a:srgbClr val="0070C0"/>
                </a:solidFill>
              </a:rPr>
              <a:t> i </a:t>
            </a:r>
            <a:r>
              <a:rPr lang="en-US" sz="6600" b="1" i="1" dirty="0" err="1" smtClean="0">
                <a:solidFill>
                  <a:srgbClr val="0070C0"/>
                </a:solidFill>
              </a:rPr>
              <a:t>klubben</a:t>
            </a:r>
            <a:r>
              <a:rPr lang="en-US" sz="6600" b="1" i="1" dirty="0" smtClean="0">
                <a:solidFill>
                  <a:srgbClr val="0070C0"/>
                </a:solidFill>
              </a:rPr>
              <a:t>”.</a:t>
            </a:r>
            <a:r>
              <a:rPr lang="en-US" b="1" i="1" dirty="0" smtClean="0">
                <a:solidFill>
                  <a:srgbClr val="0070C0"/>
                </a:solidFill>
              </a:rPr>
              <a:t/>
            </a:r>
            <a:br>
              <a:rPr lang="en-US" b="1" i="1" dirty="0" smtClean="0">
                <a:solidFill>
                  <a:srgbClr val="0070C0"/>
                </a:solidFill>
              </a:rPr>
            </a:br>
            <a:endParaRPr lang="en-US" b="1" i="1" dirty="0" smtClean="0">
              <a:solidFill>
                <a:srgbClr val="0070C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04664"/>
            <a:ext cx="8763000" cy="533400"/>
          </a:xfrm>
        </p:spPr>
        <p:txBody>
          <a:bodyPr/>
          <a:lstStyle/>
          <a:p>
            <a:r>
              <a:rPr lang="nb-NO" sz="3200" dirty="0" smtClean="0"/>
              <a:t> Har vi snudd nedgangen i 2250?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nb-NO" dirty="0" smtClean="0"/>
              <a:t>1.7.2012:		2.006 medlemmer</a:t>
            </a:r>
          </a:p>
          <a:p>
            <a:pPr lvl="1"/>
            <a:r>
              <a:rPr lang="nb-NO" dirty="0" smtClean="0"/>
              <a:t>30.6.2014:  	1.912 medlemmer</a:t>
            </a:r>
          </a:p>
          <a:p>
            <a:pPr lvl="1"/>
            <a:r>
              <a:rPr lang="nb-NO" dirty="0" smtClean="0"/>
              <a:t>30.6.2015:	1.908 medlemmer</a:t>
            </a:r>
          </a:p>
          <a:p>
            <a:pPr lvl="2"/>
            <a:r>
              <a:rPr lang="nb-NO" sz="2600" b="1" dirty="0" smtClean="0"/>
              <a:t>Mistet tre klubber!</a:t>
            </a:r>
          </a:p>
          <a:p>
            <a:pPr lvl="1"/>
            <a:r>
              <a:rPr lang="nb-NO" dirty="0" smtClean="0"/>
              <a:t>1.7.2015		1.803 medlemmer</a:t>
            </a:r>
          </a:p>
          <a:p>
            <a:pPr lvl="1"/>
            <a:r>
              <a:rPr lang="nb-NO" dirty="0" smtClean="0"/>
              <a:t>1.12.2015		1.812  medlemmer</a:t>
            </a:r>
          </a:p>
          <a:p>
            <a:pPr lvl="1"/>
            <a:r>
              <a:rPr lang="nb-NO" dirty="0" smtClean="0"/>
              <a:t> </a:t>
            </a:r>
            <a:r>
              <a:rPr lang="nb-NO" b="1" dirty="0" smtClean="0"/>
              <a:t>1.3.2016		1.818 medlemmer</a:t>
            </a:r>
          </a:p>
          <a:p>
            <a:pPr lvl="1"/>
            <a:endParaRPr lang="nb-NO" dirty="0" smtClean="0"/>
          </a:p>
          <a:p>
            <a:pPr>
              <a:buNone/>
            </a:pPr>
            <a:endParaRPr lang="nb-NO" sz="2800" dirty="0" smtClean="0"/>
          </a:p>
          <a:p>
            <a:pPr>
              <a:buNone/>
            </a:pPr>
            <a:endParaRPr lang="nb-NO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4000" dirty="0" smtClean="0">
                <a:latin typeface="+mj-lt"/>
              </a:rPr>
              <a:t>NOEN KLUBBER FÅR DET TIL</a:t>
            </a:r>
            <a:endParaRPr lang="en-US" sz="40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Gandsfjord		23 nye (netto +22)</a:t>
            </a:r>
          </a:p>
          <a:p>
            <a:r>
              <a:rPr lang="nb-NO" dirty="0" smtClean="0"/>
              <a:t>Karmsund		14 nye (netto +10)</a:t>
            </a:r>
          </a:p>
          <a:p>
            <a:r>
              <a:rPr lang="nb-NO" dirty="0" smtClean="0"/>
              <a:t>Sotra				13 nye (netto +12)</a:t>
            </a:r>
          </a:p>
          <a:p>
            <a:r>
              <a:rPr lang="nb-NO" dirty="0" smtClean="0"/>
              <a:t>Sokndal			8  nye (netto +5)</a:t>
            </a:r>
          </a:p>
          <a:p>
            <a:r>
              <a:rPr lang="nb-NO" dirty="0" smtClean="0"/>
              <a:t>Stavanger		6 nye (netto +5)</a:t>
            </a:r>
          </a:p>
          <a:p>
            <a:r>
              <a:rPr lang="nb-NO" dirty="0" smtClean="0"/>
              <a:t>Karmøy			6 nye (netto +4)</a:t>
            </a:r>
          </a:p>
          <a:p>
            <a:r>
              <a:rPr lang="nb-NO" dirty="0" smtClean="0"/>
              <a:t>Voss				5 nye (netto +4)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800" dirty="0" smtClean="0"/>
              <a:t>BYGGE  STERKE  KLUBBER</a:t>
            </a:r>
            <a:endParaRPr lang="nb-NO" sz="28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400" dirty="0" smtClean="0"/>
              <a:t>Mer enn bare rekruttering. Klubbutvikling.</a:t>
            </a:r>
          </a:p>
          <a:p>
            <a:r>
              <a:rPr lang="nb-NO" sz="2400" dirty="0" smtClean="0"/>
              <a:t>Nye medlemmer som tilfører klubben ny kompetanse og som medvirker til aktivitet i klubben.</a:t>
            </a:r>
          </a:p>
          <a:p>
            <a:r>
              <a:rPr lang="nb-NO" sz="2400" dirty="0" smtClean="0"/>
              <a:t>Egenutvikling og </a:t>
            </a:r>
            <a:r>
              <a:rPr lang="nb-NO" sz="2400" dirty="0"/>
              <a:t> </a:t>
            </a:r>
            <a:r>
              <a:rPr lang="nb-NO" sz="2400" dirty="0" smtClean="0"/>
              <a:t>Jobbutvikling</a:t>
            </a:r>
          </a:p>
          <a:p>
            <a:pPr marL="0" indent="0">
              <a:buNone/>
            </a:pPr>
            <a:r>
              <a:rPr lang="nb-NO" sz="2400" b="1" u="sng" dirty="0" smtClean="0">
                <a:solidFill>
                  <a:schemeClr val="accent5"/>
                </a:solidFill>
              </a:rPr>
              <a:t>Sterke klubber har: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2400" dirty="0" smtClean="0"/>
              <a:t>Mange </a:t>
            </a:r>
            <a:r>
              <a:rPr lang="nb-NO" sz="2400" b="1" dirty="0" smtClean="0"/>
              <a:t>aktive</a:t>
            </a:r>
            <a:r>
              <a:rPr lang="nb-NO" sz="2400" dirty="0" smtClean="0"/>
              <a:t> medlemmer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2400" dirty="0" smtClean="0"/>
              <a:t>God yrkesmessig sammensetning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2400" dirty="0" smtClean="0"/>
              <a:t>Prosjekter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2400" dirty="0" smtClean="0"/>
              <a:t>Har det moro!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2400" dirty="0" smtClean="0"/>
              <a:t>Medlemsopplæring – </a:t>
            </a:r>
            <a:r>
              <a:rPr lang="nb-NO" sz="2400" dirty="0" err="1" smtClean="0"/>
              <a:t>rotaryforståelse</a:t>
            </a:r>
            <a:r>
              <a:rPr lang="nb-NO" sz="2400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2400" dirty="0" smtClean="0"/>
              <a:t>Klubbutvikling; Balanse foredrag/ komitearbeid</a:t>
            </a:r>
          </a:p>
          <a:p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="" xmlns:p14="http://schemas.microsoft.com/office/powerpoint/2010/main" val="338625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dirty="0" smtClean="0"/>
              <a:t>KLUBBER SOM LYKKES (1)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Har medlemmer som </a:t>
            </a:r>
            <a:r>
              <a:rPr lang="nb-NO" b="1" dirty="0" smtClean="0"/>
              <a:t>erkjenner</a:t>
            </a:r>
            <a:r>
              <a:rPr lang="nb-NO" dirty="0" smtClean="0"/>
              <a:t> at noe må gjøres</a:t>
            </a:r>
          </a:p>
          <a:p>
            <a:r>
              <a:rPr lang="nb-NO" dirty="0" smtClean="0"/>
              <a:t>Har rekruttering som </a:t>
            </a:r>
            <a:r>
              <a:rPr lang="nb-NO" b="1" dirty="0" smtClean="0"/>
              <a:t>prioritert</a:t>
            </a:r>
            <a:r>
              <a:rPr lang="nb-NO" dirty="0" smtClean="0"/>
              <a:t> mål</a:t>
            </a:r>
          </a:p>
          <a:p>
            <a:r>
              <a:rPr lang="nb-NO" dirty="0" smtClean="0"/>
              <a:t>Jobber </a:t>
            </a:r>
            <a:r>
              <a:rPr lang="nb-NO" b="1" dirty="0" smtClean="0"/>
              <a:t>systematisk </a:t>
            </a:r>
            <a:r>
              <a:rPr lang="nb-NO" dirty="0" smtClean="0"/>
              <a:t>og </a:t>
            </a:r>
            <a:r>
              <a:rPr lang="nb-NO" b="1" dirty="0" smtClean="0"/>
              <a:t>langsiktig</a:t>
            </a:r>
            <a:r>
              <a:rPr lang="nb-NO" dirty="0" smtClean="0"/>
              <a:t> – forankring i klubbens 3-års planer</a:t>
            </a:r>
          </a:p>
          <a:p>
            <a:pPr lvl="1"/>
            <a:r>
              <a:rPr lang="nb-NO" dirty="0" smtClean="0"/>
              <a:t>Etablere systematiske lister over potensielle medlemmer. </a:t>
            </a:r>
          </a:p>
          <a:p>
            <a:r>
              <a:rPr lang="nb-NO" dirty="0" smtClean="0"/>
              <a:t>Har en</a:t>
            </a:r>
            <a:r>
              <a:rPr lang="nb-NO" b="1" dirty="0" smtClean="0"/>
              <a:t> motor </a:t>
            </a:r>
            <a:r>
              <a:rPr lang="nb-NO" dirty="0" smtClean="0"/>
              <a:t>– en leder av </a:t>
            </a:r>
            <a:r>
              <a:rPr lang="nb-NO" dirty="0" err="1" smtClean="0"/>
              <a:t>medlems-utvikling</a:t>
            </a:r>
            <a:r>
              <a:rPr lang="nb-NO" dirty="0" smtClean="0"/>
              <a:t> komiteen som er sterkt engasjert</a:t>
            </a:r>
          </a:p>
          <a:p>
            <a:pPr>
              <a:buNone/>
            </a:pPr>
            <a:r>
              <a:rPr lang="nb-NO" dirty="0" smtClean="0"/>
              <a:t> </a:t>
            </a:r>
          </a:p>
          <a:p>
            <a:endParaRPr lang="nb-NO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otary new_white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1_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E2F69487E18C24B9AA0D0850B6F2EA4" ma:contentTypeVersion="0" ma:contentTypeDescription="Create a new document." ma:contentTypeScope="" ma:versionID="76b44b1620461203aacff92489bc7c7f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5112E796-0559-4C2E-87FC-60C76ECBE1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012E2DB4-9DAC-4AFC-A0E6-5E463101E0C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AF1EB83-F299-416F-8113-985C1A928D76}">
  <ds:schemaRefs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Rotary new_white</Template>
  <TotalTime>4793</TotalTime>
  <Words>744</Words>
  <Application>Microsoft Office PowerPoint</Application>
  <PresentationFormat>On-screen Show (4:3)</PresentationFormat>
  <Paragraphs>183</Paragraphs>
  <Slides>21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Rotary new_white</vt:lpstr>
      <vt:lpstr>Custom Design</vt:lpstr>
      <vt:lpstr>2_Custom Design</vt:lpstr>
      <vt:lpstr>1_Custom Design</vt:lpstr>
      <vt:lpstr>Medlemsutvikling: 2250 PETS</vt:lpstr>
      <vt:lpstr>LEVENDE KLUBBER </vt:lpstr>
      <vt:lpstr>VI TRENGER </vt:lpstr>
      <vt:lpstr>EN LEVENDE KLUBB SIKRER SIN FREMTID</vt:lpstr>
      <vt:lpstr>“Medlemmer forblir i, eller forlater Rotary på bakgrunn av hva som skjer i klubben”. </vt:lpstr>
      <vt:lpstr> Har vi snudd nedgangen i 2250?</vt:lpstr>
      <vt:lpstr>NOEN KLUBBER FÅR DET TIL</vt:lpstr>
      <vt:lpstr>BYGGE  STERKE  KLUBBER</vt:lpstr>
      <vt:lpstr>KLUBBER SOM LYKKES (1)</vt:lpstr>
      <vt:lpstr>KLUBBER SOM LYKKES(2):</vt:lpstr>
      <vt:lpstr>KLUBBER SOM LYKKES (3)</vt:lpstr>
      <vt:lpstr>Engasjere nye og gamle medlemmer</vt:lpstr>
      <vt:lpstr>Hjelpemidler  til klubbutvikling på My Rotary</vt:lpstr>
      <vt:lpstr>RLI- THE  ROTARY Leadership Institute</vt:lpstr>
      <vt:lpstr>NORSKE  HJELPEMIDLER</vt:lpstr>
      <vt:lpstr>Steng igjen bakdøren!</vt:lpstr>
      <vt:lpstr>Kartlegging av klubbkulturen som utgangspunkt for rekruttering:</vt:lpstr>
      <vt:lpstr>Vær stolt av å være medlem, og inspirér andre!</vt:lpstr>
      <vt:lpstr>Slide 19</vt:lpstr>
      <vt:lpstr> Til slutt:</vt:lpstr>
      <vt:lpstr> TAKK FOR OPPMERKSOMHETEN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Ninni</dc:creator>
  <cp:lastModifiedBy>Fred Schwabe-Hansen</cp:lastModifiedBy>
  <cp:revision>77</cp:revision>
  <cp:lastPrinted>2013-04-11T19:55:04Z</cp:lastPrinted>
  <dcterms:created xsi:type="dcterms:W3CDTF">2013-08-08T20:59:11Z</dcterms:created>
  <dcterms:modified xsi:type="dcterms:W3CDTF">2016-03-05T17:21:00Z</dcterms:modified>
</cp:coreProperties>
</file>