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97" r:id="rId3"/>
    <p:sldMasterId id="2147483704" r:id="rId4"/>
    <p:sldMasterId id="2147483713" r:id="rId5"/>
    <p:sldMasterId id="2147483729" r:id="rId6"/>
  </p:sldMasterIdLst>
  <p:notesMasterIdLst>
    <p:notesMasterId r:id="rId34"/>
  </p:notesMasterIdLst>
  <p:handoutMasterIdLst>
    <p:handoutMasterId r:id="rId35"/>
  </p:handoutMasterIdLst>
  <p:sldIdLst>
    <p:sldId id="331" r:id="rId7"/>
    <p:sldId id="333" r:id="rId8"/>
    <p:sldId id="340" r:id="rId9"/>
    <p:sldId id="332" r:id="rId10"/>
    <p:sldId id="334" r:id="rId11"/>
    <p:sldId id="351" r:id="rId12"/>
    <p:sldId id="335" r:id="rId13"/>
    <p:sldId id="356" r:id="rId14"/>
    <p:sldId id="358" r:id="rId15"/>
    <p:sldId id="256" r:id="rId16"/>
    <p:sldId id="353" r:id="rId17"/>
    <p:sldId id="294" r:id="rId18"/>
    <p:sldId id="324" r:id="rId19"/>
    <p:sldId id="323" r:id="rId20"/>
    <p:sldId id="327" r:id="rId21"/>
    <p:sldId id="298" r:id="rId22"/>
    <p:sldId id="352" r:id="rId23"/>
    <p:sldId id="328" r:id="rId24"/>
    <p:sldId id="361" r:id="rId25"/>
    <p:sldId id="360" r:id="rId26"/>
    <p:sldId id="362" r:id="rId27"/>
    <p:sldId id="330" r:id="rId28"/>
    <p:sldId id="364" r:id="rId29"/>
    <p:sldId id="363" r:id="rId30"/>
    <p:sldId id="350" r:id="rId31"/>
    <p:sldId id="359" r:id="rId32"/>
    <p:sldId id="365" r:id="rId33"/>
  </p:sldIdLst>
  <p:sldSz cx="9144000" cy="6858000" type="screen4x3"/>
  <p:notesSz cx="6819900" cy="99187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6261" autoAdjust="0"/>
  </p:normalViewPr>
  <p:slideViewPr>
    <p:cSldViewPr snapToGrid="0">
      <p:cViewPr varScale="1">
        <p:scale>
          <a:sx n="109" d="100"/>
          <a:sy n="109" d="100"/>
        </p:scale>
        <p:origin x="4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A587A-A19D-47B0-9405-E75206407B15}" type="datetimeFigureOut">
              <a:rPr lang="nb-NO" smtClean="0"/>
              <a:t>05.03.2016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3475B-856E-4D4F-8B48-2B8AF8E400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78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AF066-8334-40E3-97CE-E91D2171309D}" type="datetimeFigureOut">
              <a:rPr lang="nb-NO" smtClean="0"/>
              <a:t>05.03.2016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46BE5-3FE4-4F79-9E70-27CECDAEF6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668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6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2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7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8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4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663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9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42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91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33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6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8693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53921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01028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3526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2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FA4A7-7AB2-40F8-9148-24EBE814B4D0}" type="datetimeFigureOut">
              <a:rPr lang="nb-NO" smtClean="0"/>
              <a:t>05.03.2016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PETS D2250, Førde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1190046" cy="79896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92300"/>
            <a:ext cx="791629" cy="8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06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23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5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0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01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81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6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3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37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5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18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99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45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9C0793-78C0-4E36-A0CA-28E8F1D5BCD8}" type="datetimeFigureOut">
              <a:rPr lang="nb-NO" smtClean="0"/>
              <a:t>05.03.2016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D1D36-322E-4CE4-9766-1B437021E4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55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9C0793-78C0-4E36-A0CA-28E8F1D5BCD8}" type="datetimeFigureOut">
              <a:rPr lang="nb-NO" smtClean="0"/>
              <a:t>05.03.2016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D1D36-322E-4CE4-9766-1B437021E4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19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32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82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52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66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19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80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4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472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70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45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39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12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60148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4161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365796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637146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14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21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88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4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00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23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9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9C0793-78C0-4E36-A0CA-28E8F1D5BCD8}" type="datetimeFigureOut">
              <a:rPr lang="nb-NO" smtClean="0"/>
              <a:t>05.03.2016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D1D36-322E-4CE4-9766-1B437021E4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11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err="1" smtClean="0"/>
              <a:t>Light</a:t>
            </a:r>
            <a:r>
              <a:rPr lang="nb-NO" dirty="0" smtClean="0"/>
              <a:t> up Rotary – hva betyr det for 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6827" y="457200"/>
            <a:ext cx="899973" cy="11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5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00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1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E333E0AD-0D93-4BD0-8D2B-8C62F81888B3}" type="slidenum"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7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51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737" r:id="rId17"/>
    <p:sldLayoutId id="2147483752" r:id="rId1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A12FADA3-8358-4CBF-848F-44DDAC56A14C}" type="slidenum"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40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0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50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799CA252-3635-48E3-BB86-21EDF5FD2860}" type="slidenum"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6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9CF7A386-21E0-464B-9399-EBAF0CE47514}" type="slidenum"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5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1.xls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2250.rotary.no/no/ryla#.Vtguz032aU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rotary.no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cid:9F0AF7597494443F87B4EC98AE5C6465@ELSA" TargetMode="Externa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72136" y="165896"/>
            <a:ext cx="6874702" cy="789222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Rotary Youth Exchange (RYE)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94503" y="1069752"/>
            <a:ext cx="5662753" cy="99951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3100" b="1" dirty="0" smtClean="0">
                <a:solidFill>
                  <a:schemeClr val="tx2">
                    <a:lumMod val="75000"/>
                  </a:schemeClr>
                </a:solidFill>
              </a:rPr>
              <a:t>Rolf Thingvold, Førde </a:t>
            </a:r>
            <a:r>
              <a:rPr lang="en-GB" sz="3100" b="1" dirty="0" err="1" smtClean="0">
                <a:solidFill>
                  <a:schemeClr val="tx2">
                    <a:lumMod val="75000"/>
                  </a:schemeClr>
                </a:solidFill>
              </a:rPr>
              <a:t>Rotaryklubb</a:t>
            </a:r>
            <a:endParaRPr lang="en-GB" sz="31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3100" b="1" dirty="0" smtClean="0">
                <a:solidFill>
                  <a:schemeClr val="tx2">
                    <a:lumMod val="75000"/>
                  </a:schemeClr>
                </a:solidFill>
              </a:rPr>
              <a:t>DYEO </a:t>
            </a:r>
            <a:r>
              <a:rPr lang="en-GB" sz="3100" b="1" dirty="0">
                <a:solidFill>
                  <a:schemeClr val="tx2">
                    <a:lumMod val="75000"/>
                  </a:schemeClr>
                </a:solidFill>
              </a:rPr>
              <a:t>D2250</a:t>
            </a:r>
          </a:p>
          <a:p>
            <a:endParaRPr lang="nb-NO" dirty="0"/>
          </a:p>
        </p:txBody>
      </p:sp>
      <p:pic>
        <p:nvPicPr>
          <p:cNvPr id="5" name="Bilde 3" descr="17-400x4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437903"/>
            <a:ext cx="4624333" cy="377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67" y="2437903"/>
            <a:ext cx="2548974" cy="42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35835" y="1570333"/>
            <a:ext cx="83550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b-NO" sz="3600" b="1" dirty="0" smtClean="0">
              <a:solidFill>
                <a:schemeClr val="tx2"/>
              </a:solidFill>
            </a:endParaRPr>
          </a:p>
          <a:p>
            <a:pPr lvl="1"/>
            <a:endParaRPr lang="nb-NO" sz="3600" b="1" dirty="0" smtClean="0">
              <a:solidFill>
                <a:schemeClr val="tx2"/>
              </a:solidFill>
            </a:endParaRPr>
          </a:p>
          <a:p>
            <a:pPr lvl="1"/>
            <a:endParaRPr lang="nb-NO" sz="3600" b="1" dirty="0">
              <a:solidFill>
                <a:schemeClr val="tx2"/>
              </a:solidFill>
            </a:endParaRPr>
          </a:p>
          <a:p>
            <a:pPr lvl="1"/>
            <a:r>
              <a:rPr lang="nb-NO" sz="3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Markedsføring av RYE</a:t>
            </a:r>
          </a:p>
          <a:p>
            <a:pPr lvl="1"/>
            <a:endParaRPr lang="nb-NO" sz="2400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lvl="1"/>
            <a:r>
              <a:rPr lang="nb-NO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Hvordan «selger» vi RYE, Short term og RYLA?</a:t>
            </a:r>
          </a:p>
          <a:p>
            <a:pPr lvl="1"/>
            <a:r>
              <a:rPr lang="nb-NO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Hvilke «konkurrenter» har vi?</a:t>
            </a:r>
          </a:p>
          <a:p>
            <a:pPr lvl="1"/>
            <a:r>
              <a:rPr lang="nb-NO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Hvilke arenaer skal vi være på?</a:t>
            </a:r>
          </a:p>
          <a:p>
            <a:pPr lvl="1"/>
            <a:r>
              <a:rPr lang="nb-NO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Hvordan nå bedre ut til klubbene?</a:t>
            </a:r>
            <a:endParaRPr lang="nb-NO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8" y="359679"/>
            <a:ext cx="2350093" cy="24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92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sp>
        <p:nvSpPr>
          <p:cNvPr id="5" name="Plassholder for innhold 5"/>
          <p:cNvSpPr>
            <a:spLocks noGrp="1"/>
          </p:cNvSpPr>
          <p:nvPr>
            <p:ph idx="1"/>
          </p:nvPr>
        </p:nvSpPr>
        <p:spPr>
          <a:xfrm>
            <a:off x="638755" y="1592987"/>
            <a:ext cx="9022080" cy="4929051"/>
          </a:xfrm>
        </p:spPr>
        <p:txBody>
          <a:bodyPr/>
          <a:lstStyle/>
          <a:p>
            <a:r>
              <a:rPr lang="nb-NO" sz="2800" dirty="0" smtClean="0">
                <a:solidFill>
                  <a:schemeClr val="tx2"/>
                </a:solidFill>
              </a:rPr>
              <a:t>Vi har det beste «produktet»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Lang erfaring – god </a:t>
            </a:r>
            <a:r>
              <a:rPr lang="nb-NO" sz="2800" dirty="0" err="1" smtClean="0">
                <a:solidFill>
                  <a:schemeClr val="tx2"/>
                </a:solidFill>
              </a:rPr>
              <a:t>record</a:t>
            </a:r>
            <a:endParaRPr lang="nb-NO" sz="2800" dirty="0" smtClean="0">
              <a:solidFill>
                <a:schemeClr val="tx2"/>
              </a:solidFill>
            </a:endParaRPr>
          </a:p>
          <a:p>
            <a:r>
              <a:rPr lang="nb-NO" sz="2800" dirty="0" smtClean="0">
                <a:solidFill>
                  <a:schemeClr val="tx2"/>
                </a:solidFill>
              </a:rPr>
              <a:t>Nettverk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Trygghet for student/ foreldre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Økonomi (ikke kommersiell org.)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Stipendordninger…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…</a:t>
            </a:r>
          </a:p>
          <a:p>
            <a:pPr marL="0" indent="0">
              <a:buNone/>
            </a:pPr>
            <a:endParaRPr lang="nb-NO" sz="3600" dirty="0" smtClean="0">
              <a:solidFill>
                <a:schemeClr val="tx2"/>
              </a:solidFill>
            </a:endParaRPr>
          </a:p>
        </p:txBody>
      </p:sp>
      <p:pic>
        <p:nvPicPr>
          <p:cNvPr id="6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410723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 smtClean="0">
                <a:solidFill>
                  <a:schemeClr val="tx2"/>
                </a:solidFill>
              </a:rPr>
              <a:t>Hvorfor velge Rotary sin ungdomsutveksling?</a:t>
            </a:r>
            <a:endParaRPr lang="nb-NO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7835" y="457200"/>
            <a:ext cx="8763000" cy="533400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tx2"/>
                </a:solidFill>
              </a:rPr>
              <a:t>Andre aktører…</a:t>
            </a:r>
            <a:endParaRPr lang="nb-NO" sz="2800" b="1" dirty="0">
              <a:solidFill>
                <a:schemeClr val="tx2"/>
              </a:solidFill>
            </a:endParaRPr>
          </a:p>
        </p:txBody>
      </p:sp>
      <p:pic>
        <p:nvPicPr>
          <p:cNvPr id="4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530" y="2561156"/>
            <a:ext cx="3817761" cy="1404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8" y="1951088"/>
            <a:ext cx="4015236" cy="991038"/>
          </a:xfrm>
          <a:prstGeom prst="rect">
            <a:avLst/>
          </a:prstGeom>
        </p:spPr>
      </p:pic>
      <p:sp>
        <p:nvSpPr>
          <p:cNvPr id="8" name="Plassholder for innhold 5"/>
          <p:cNvSpPr>
            <a:spLocks noGrp="1"/>
          </p:cNvSpPr>
          <p:nvPr>
            <p:ph idx="1"/>
          </p:nvPr>
        </p:nvSpPr>
        <p:spPr>
          <a:xfrm>
            <a:off x="331105" y="1251153"/>
            <a:ext cx="7402838" cy="835707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>
                <a:solidFill>
                  <a:schemeClr val="tx2"/>
                </a:solidFill>
              </a:rPr>
              <a:t>Kommersielle organisasjoner tenker annerledes</a:t>
            </a:r>
            <a:r>
              <a:rPr lang="nb-NO" sz="3600" dirty="0" smtClean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51" y="3944758"/>
            <a:ext cx="4418093" cy="21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7835" y="457200"/>
            <a:ext cx="8763000" cy="533400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tx2"/>
                </a:solidFill>
              </a:rPr>
              <a:t>Våre (</a:t>
            </a:r>
            <a:r>
              <a:rPr lang="nb-NO" sz="2800" b="1" dirty="0" err="1" smtClean="0">
                <a:solidFill>
                  <a:schemeClr val="tx2"/>
                </a:solidFill>
              </a:rPr>
              <a:t>Multidistriktet</a:t>
            </a:r>
            <a:r>
              <a:rPr lang="nb-NO" sz="2800" b="1" dirty="0" smtClean="0">
                <a:solidFill>
                  <a:schemeClr val="tx2"/>
                </a:solidFill>
              </a:rPr>
              <a:t>) sine målsettinger</a:t>
            </a:r>
            <a:endParaRPr lang="nb-NO" sz="2800" b="1" dirty="0">
              <a:solidFill>
                <a:schemeClr val="tx2"/>
              </a:solidFill>
            </a:endParaRPr>
          </a:p>
        </p:txBody>
      </p:sp>
      <p:pic>
        <p:nvPicPr>
          <p:cNvPr id="4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8" name="Plassholder for innhold 5"/>
          <p:cNvSpPr>
            <a:spLocks noGrp="1"/>
          </p:cNvSpPr>
          <p:nvPr>
            <p:ph idx="1"/>
          </p:nvPr>
        </p:nvSpPr>
        <p:spPr>
          <a:xfrm>
            <a:off x="484929" y="1422069"/>
            <a:ext cx="8471063" cy="4064331"/>
          </a:xfrm>
        </p:spPr>
        <p:txBody>
          <a:bodyPr/>
          <a:lstStyle/>
          <a:p>
            <a:pPr marL="0" indent="0">
              <a:buNone/>
            </a:pPr>
            <a:r>
              <a:rPr lang="nb-NO" sz="2000" b="1" u="sng" dirty="0" err="1" smtClean="0">
                <a:solidFill>
                  <a:schemeClr val="tx2"/>
                </a:solidFill>
              </a:rPr>
              <a:t>Outbounds</a:t>
            </a:r>
            <a:r>
              <a:rPr lang="nb-NO" sz="2000" b="1" u="sng" dirty="0" smtClean="0">
                <a:solidFill>
                  <a:schemeClr val="tx2"/>
                </a:solidFill>
              </a:rPr>
              <a:t> fra Norge:</a:t>
            </a:r>
          </a:p>
          <a:p>
            <a:pPr marL="0" indent="0">
              <a:buNone/>
            </a:pPr>
            <a:endParaRPr lang="nb-NO" sz="105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2400" dirty="0" smtClean="0">
                <a:solidFill>
                  <a:schemeClr val="tx2"/>
                </a:solidFill>
              </a:rPr>
              <a:t>2015-2016:		26 studenter er ute (én fra D2250)</a:t>
            </a:r>
          </a:p>
          <a:p>
            <a:pPr marL="0" indent="0">
              <a:buNone/>
            </a:pPr>
            <a:r>
              <a:rPr lang="nb-NO" sz="2400" dirty="0" smtClean="0">
                <a:solidFill>
                  <a:schemeClr val="tx2"/>
                </a:solidFill>
              </a:rPr>
              <a:t>2016-2017:		38 studenter skal ut (fire fra D2250)</a:t>
            </a:r>
          </a:p>
          <a:p>
            <a:pPr marL="0" indent="0">
              <a:buNone/>
            </a:pPr>
            <a:r>
              <a:rPr lang="nb-NO" sz="2400" dirty="0" smtClean="0">
                <a:solidFill>
                  <a:schemeClr val="tx2"/>
                </a:solidFill>
              </a:rPr>
              <a:t>2017-2018:		</a:t>
            </a:r>
            <a:r>
              <a:rPr lang="nb-NO" sz="2400" dirty="0">
                <a:solidFill>
                  <a:schemeClr val="tx2"/>
                </a:solidFill>
              </a:rPr>
              <a:t>M</a:t>
            </a:r>
            <a:r>
              <a:rPr lang="nb-NO" sz="2400" dirty="0" smtClean="0">
                <a:solidFill>
                  <a:schemeClr val="tx2"/>
                </a:solidFill>
              </a:rPr>
              <a:t>ålsetting: 50 studenter? </a:t>
            </a:r>
          </a:p>
          <a:p>
            <a:pPr marL="0" indent="0">
              <a:buNone/>
            </a:pPr>
            <a:endParaRPr lang="nb-N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sp>
        <p:nvSpPr>
          <p:cNvPr id="5" name="Plassholder for innhold 5"/>
          <p:cNvSpPr>
            <a:spLocks noGrp="1"/>
          </p:cNvSpPr>
          <p:nvPr>
            <p:ph idx="1"/>
          </p:nvPr>
        </p:nvSpPr>
        <p:spPr>
          <a:xfrm>
            <a:off x="638755" y="1592987"/>
            <a:ext cx="9022080" cy="4929051"/>
          </a:xfrm>
        </p:spPr>
        <p:txBody>
          <a:bodyPr/>
          <a:lstStyle/>
          <a:p>
            <a:r>
              <a:rPr lang="nb-NO" sz="3200" dirty="0" smtClean="0">
                <a:solidFill>
                  <a:schemeClr val="tx2"/>
                </a:solidFill>
              </a:rPr>
              <a:t>Google</a:t>
            </a:r>
          </a:p>
          <a:p>
            <a:r>
              <a:rPr lang="nb-NO" sz="3200" dirty="0" err="1" smtClean="0">
                <a:solidFill>
                  <a:schemeClr val="tx2"/>
                </a:solidFill>
              </a:rPr>
              <a:t>Facebook</a:t>
            </a:r>
            <a:endParaRPr lang="nb-NO" sz="3200" dirty="0" smtClean="0">
              <a:solidFill>
                <a:schemeClr val="tx2"/>
              </a:solidFill>
            </a:endParaRPr>
          </a:p>
          <a:p>
            <a:r>
              <a:rPr lang="nb-NO" sz="3200" dirty="0" err="1" smtClean="0">
                <a:solidFill>
                  <a:schemeClr val="tx2"/>
                </a:solidFill>
              </a:rPr>
              <a:t>Youtube</a:t>
            </a:r>
            <a:endParaRPr lang="nb-NO" sz="3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r>
              <a:rPr lang="nb-NO" sz="2800" dirty="0" smtClean="0">
                <a:solidFill>
                  <a:schemeClr val="tx2"/>
                </a:solidFill>
              </a:rPr>
              <a:t>Skoler (både Ungd. skoler og Videregående)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PETS og Distriktskonferansen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Utdanningsmesser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Plakater</a:t>
            </a:r>
          </a:p>
          <a:p>
            <a:pPr marL="0" indent="0">
              <a:buNone/>
            </a:pPr>
            <a:endParaRPr lang="nb-NO" sz="2800" dirty="0" smtClean="0">
              <a:solidFill>
                <a:schemeClr val="tx2"/>
              </a:solidFill>
            </a:endParaRPr>
          </a:p>
        </p:txBody>
      </p:sp>
      <p:pic>
        <p:nvPicPr>
          <p:cNvPr id="6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pic>
        <p:nvPicPr>
          <p:cNvPr id="1026" name="_image2" descr="CID-ff114674-113b-224e-5816-63dadde540f1@RD00155D3A31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3" y="1822590"/>
            <a:ext cx="3753811" cy="194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897835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 smtClean="0">
                <a:solidFill>
                  <a:schemeClr val="tx2"/>
                </a:solidFill>
              </a:rPr>
              <a:t>Arenaer vi må være på</a:t>
            </a:r>
            <a:endParaRPr lang="nb-NO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7835" y="457200"/>
            <a:ext cx="8763000" cy="533400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tx2"/>
                </a:solidFill>
              </a:rPr>
              <a:t>På vår web</a:t>
            </a:r>
            <a:endParaRPr lang="nb-NO" sz="2800" b="1" dirty="0">
              <a:solidFill>
                <a:schemeClr val="tx2"/>
              </a:solidFill>
            </a:endParaRPr>
          </a:p>
        </p:txBody>
      </p:sp>
      <p:pic>
        <p:nvPicPr>
          <p:cNvPr id="4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5684" y="1212379"/>
            <a:ext cx="620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http://www.rotary.no/no/ungdomsutveksling#.VtgjGE32aUk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6" y="1778903"/>
            <a:ext cx="8749553" cy="490539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914274" y="3972339"/>
            <a:ext cx="962241" cy="671580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763969"/>
              </p:ext>
            </p:extLst>
          </p:nvPr>
        </p:nvGraphicFramePr>
        <p:xfrm>
          <a:off x="688035" y="2216011"/>
          <a:ext cx="7636756" cy="299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381"/>
                <a:gridCol w="1216500"/>
                <a:gridCol w="2529555"/>
                <a:gridCol w="117932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Pliktig</a:t>
                      </a:r>
                      <a:endParaRPr lang="nb-NO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Frivillig</a:t>
                      </a:r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Lommepenger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9.000,-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Ungdomsbillett</a:t>
                      </a:r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4.000,-</a:t>
                      </a:r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Høstsamling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3.000,-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Gaver (jul/ bursdag)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2.000,-</a:t>
                      </a:r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Distriktskonferanse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??? 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WinterCamp</a:t>
                      </a:r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4.000,-</a:t>
                      </a:r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Holmenkollweekend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3.000,-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Mobil ab.</a:t>
                      </a:r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2.500,-</a:t>
                      </a:r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94213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Introkurs </a:t>
                      </a:r>
                      <a:r>
                        <a:rPr lang="nb-NO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(språk/ kultur)</a:t>
                      </a:r>
                      <a:endParaRPr lang="nb-NO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2.500,-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«Norges turen» (2016)</a:t>
                      </a:r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9.700,-</a:t>
                      </a:r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Diverse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2.500,-</a:t>
                      </a:r>
                      <a:endParaRPr lang="nb-NO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Totalt</a:t>
                      </a:r>
                      <a:endParaRPr lang="nb-NO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eorgia" panose="02040502050405020303" pitchFamily="18" charset="0"/>
                        </a:rPr>
                        <a:t>20.000,-</a:t>
                      </a:r>
                      <a:endParaRPr lang="nb-NO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897835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 smtClean="0">
                <a:solidFill>
                  <a:schemeClr val="tx2"/>
                </a:solidFill>
              </a:rPr>
              <a:t>Kostnader for din klubb</a:t>
            </a:r>
            <a:endParaRPr lang="nb-NO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pic>
        <p:nvPicPr>
          <p:cNvPr id="6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410723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 err="1" smtClean="0">
                <a:solidFill>
                  <a:schemeClr val="tx2"/>
                </a:solidFill>
              </a:rPr>
              <a:t>WinterCamp</a:t>
            </a:r>
            <a:r>
              <a:rPr lang="nb-NO" sz="2800" b="1" dirty="0" smtClean="0">
                <a:solidFill>
                  <a:schemeClr val="tx2"/>
                </a:solidFill>
              </a:rPr>
              <a:t> uke 5, 2016</a:t>
            </a:r>
            <a:endParaRPr lang="nb-NO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86" y="1787156"/>
            <a:ext cx="8664664" cy="49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pic>
        <p:nvPicPr>
          <p:cNvPr id="6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410723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 err="1" smtClean="0">
                <a:solidFill>
                  <a:schemeClr val="tx2"/>
                </a:solidFill>
              </a:rPr>
              <a:t>Norgesturen</a:t>
            </a:r>
            <a:endParaRPr lang="nb-NO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5" y="1408544"/>
            <a:ext cx="7933132" cy="53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41575" y="7258"/>
            <a:ext cx="5844034" cy="754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43608" y="476672"/>
            <a:ext cx="7416824" cy="60486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nb-NO" altLang="nb-NO" b="1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nb-NO" altLang="nb-NO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nb-NO" altLang="nb-NO" sz="2800" b="1" dirty="0">
                <a:solidFill>
                  <a:schemeClr val="tx2"/>
                </a:solidFill>
                <a:latin typeface="Georgia"/>
                <a:cs typeface="Georgia"/>
              </a:rPr>
              <a:t>Våre </a:t>
            </a:r>
            <a:r>
              <a:rPr lang="nb-NO" altLang="nb-NO" sz="2800" b="1" dirty="0" smtClean="0">
                <a:solidFill>
                  <a:schemeClr val="tx2"/>
                </a:solidFill>
                <a:latin typeface="Georgia"/>
                <a:cs typeface="Georgia"/>
              </a:rPr>
              <a:t>programmer:</a:t>
            </a:r>
            <a:endParaRPr lang="nb-NO" altLang="nb-NO" sz="2800" b="1" dirty="0">
              <a:solidFill>
                <a:schemeClr val="tx2"/>
              </a:solidFill>
              <a:latin typeface="Georgia"/>
              <a:cs typeface="Georgia"/>
            </a:endParaRPr>
          </a:p>
          <a:p>
            <a:pPr>
              <a:lnSpc>
                <a:spcPct val="80000"/>
              </a:lnSpc>
            </a:pPr>
            <a:endParaRPr lang="nb-NO" altLang="nb-NO" sz="2800" b="1" dirty="0">
              <a:solidFill>
                <a:schemeClr val="tx2"/>
              </a:solidFill>
              <a:latin typeface="Georgia"/>
              <a:cs typeface="Georgia"/>
            </a:endParaRPr>
          </a:p>
          <a:p>
            <a:pPr marL="1371600" lvl="2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b-NO" altLang="nb-NO" sz="2800" dirty="0">
                <a:solidFill>
                  <a:schemeClr val="tx2"/>
                </a:solidFill>
                <a:latin typeface="Georgia"/>
                <a:cs typeface="Georgia"/>
              </a:rPr>
              <a:t>UNGDOMSUTVEKSLING</a:t>
            </a:r>
          </a:p>
          <a:p>
            <a:pPr marL="1828800" lvl="3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b-NO" altLang="nb-NO" sz="2800" dirty="0">
                <a:solidFill>
                  <a:schemeClr val="tx2"/>
                </a:solidFill>
                <a:latin typeface="Georgia"/>
                <a:cs typeface="Georgia"/>
              </a:rPr>
              <a:t>(Long– og Short terms)</a:t>
            </a:r>
          </a:p>
          <a:p>
            <a:pPr marL="1371600" lvl="2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b-NO" altLang="nb-NO" sz="2800" dirty="0">
              <a:solidFill>
                <a:schemeClr val="tx2"/>
              </a:solidFill>
              <a:latin typeface="Georgia"/>
              <a:cs typeface="Georgia"/>
            </a:endParaRPr>
          </a:p>
          <a:p>
            <a:pPr marL="1371600" lvl="2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b-NO" altLang="nb-NO" sz="2800" dirty="0">
                <a:solidFill>
                  <a:schemeClr val="tx2"/>
                </a:solidFill>
                <a:latin typeface="Georgia"/>
                <a:cs typeface="Georgia"/>
              </a:rPr>
              <a:t>RYLA</a:t>
            </a:r>
          </a:p>
          <a:p>
            <a:pPr marL="1371600" lvl="2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b-NO" altLang="nb-NO" sz="2800" dirty="0">
              <a:solidFill>
                <a:schemeClr val="tx2"/>
              </a:solidFill>
              <a:latin typeface="Georgia"/>
              <a:cs typeface="Georgia"/>
            </a:endParaRPr>
          </a:p>
          <a:p>
            <a:pPr marL="1371600" lvl="2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b-NO" altLang="nb-NO" sz="2800" dirty="0">
                <a:solidFill>
                  <a:schemeClr val="tx2"/>
                </a:solidFill>
                <a:latin typeface="Georgia"/>
                <a:cs typeface="Georgia"/>
              </a:rPr>
              <a:t>HANDICAMP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41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4073"/>
            <a:ext cx="4614971" cy="3063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84" y="64548"/>
            <a:ext cx="4716538" cy="3517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7412"/>
            <a:ext cx="4507454" cy="3380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05" y="3687186"/>
            <a:ext cx="4755696" cy="31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sp>
        <p:nvSpPr>
          <p:cNvPr id="5" name="Plassholder for innhold 5"/>
          <p:cNvSpPr>
            <a:spLocks noGrp="1"/>
          </p:cNvSpPr>
          <p:nvPr>
            <p:ph idx="1"/>
          </p:nvPr>
        </p:nvSpPr>
        <p:spPr>
          <a:xfrm>
            <a:off x="410723" y="1633926"/>
            <a:ext cx="7324025" cy="4929051"/>
          </a:xfrm>
        </p:spPr>
        <p:txBody>
          <a:bodyPr/>
          <a:lstStyle/>
          <a:p>
            <a:pPr marL="0" indent="0" algn="ctr">
              <a:buNone/>
            </a:pP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Rotary </a:t>
            </a:r>
            <a:r>
              <a:rPr lang="nb-NO" sz="2800" dirty="0" err="1">
                <a:solidFill>
                  <a:schemeClr val="tx2">
                    <a:lumMod val="75000"/>
                  </a:schemeClr>
                </a:solidFill>
              </a:rPr>
              <a:t>Youth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 Exchange has a goal to </a:t>
            </a:r>
            <a:r>
              <a:rPr lang="nb-NO" sz="2800" dirty="0" err="1">
                <a:solidFill>
                  <a:schemeClr val="tx2">
                    <a:lumMod val="75000"/>
                  </a:schemeClr>
                </a:solidFill>
              </a:rPr>
              <a:t>promote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2">
                    <a:lumMod val="75000"/>
                  </a:schemeClr>
                </a:solidFill>
              </a:rPr>
              <a:t>advancement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2">
                    <a:lumMod val="75000"/>
                  </a:schemeClr>
                </a:solidFill>
              </a:rPr>
              <a:t>international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2">
                    <a:lumMod val="75000"/>
                  </a:schemeClr>
                </a:solidFill>
              </a:rPr>
              <a:t>understanding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nb-NO" sz="2800" dirty="0" smtClean="0">
                <a:solidFill>
                  <a:schemeClr val="tx2">
                    <a:lumMod val="75000"/>
                  </a:schemeClr>
                </a:solidFill>
              </a:rPr>
              <a:t>goodwill 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nb-NO" sz="2800" dirty="0" err="1">
                <a:solidFill>
                  <a:schemeClr val="tx2">
                    <a:lumMod val="75000"/>
                  </a:schemeClr>
                </a:solidFill>
              </a:rPr>
              <a:t>peace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nb-NO" sz="28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 person to person </a:t>
            </a:r>
            <a:r>
              <a:rPr lang="nb-NO" sz="2800" dirty="0" err="1">
                <a:solidFill>
                  <a:schemeClr val="tx2">
                    <a:lumMod val="75000"/>
                  </a:schemeClr>
                </a:solidFill>
              </a:rPr>
              <a:t>level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nb-NO" sz="2800" dirty="0">
                <a:solidFill>
                  <a:schemeClr val="tx2">
                    <a:lumMod val="75000"/>
                  </a:schemeClr>
                </a:solidFill>
              </a:rPr>
            </a:br>
            <a:endParaRPr lang="nb-NO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410723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nb-NO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pic>
        <p:nvPicPr>
          <p:cNvPr id="6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410723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 smtClean="0">
                <a:solidFill>
                  <a:schemeClr val="tx2"/>
                </a:solidFill>
              </a:rPr>
              <a:t>Litt statistikk distriktene i mellom</a:t>
            </a:r>
            <a:endParaRPr lang="nb-NO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0" y="1187450"/>
            <a:ext cx="9126329" cy="45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980963" y="690418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pic>
        <p:nvPicPr>
          <p:cNvPr id="6" name="Bil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410723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 smtClean="0">
                <a:solidFill>
                  <a:schemeClr val="tx2"/>
                </a:solidFill>
              </a:rPr>
              <a:t>Klubbene i D 2250 fra år 2003-2016</a:t>
            </a:r>
            <a:endParaRPr lang="nb-NO" sz="2800" b="1" dirty="0">
              <a:solidFill>
                <a:schemeClr val="tx2"/>
              </a:solidFill>
            </a:endParaRPr>
          </a:p>
        </p:txBody>
      </p:sp>
      <p:sp>
        <p:nvSpPr>
          <p:cNvPr id="8" name="Plassholder for innhold 5"/>
          <p:cNvSpPr>
            <a:spLocks noGrp="1"/>
          </p:cNvSpPr>
          <p:nvPr>
            <p:ph idx="1"/>
          </p:nvPr>
        </p:nvSpPr>
        <p:spPr>
          <a:xfrm>
            <a:off x="181556" y="1644137"/>
            <a:ext cx="7632408" cy="494081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>
                <a:solidFill>
                  <a:schemeClr val="tx2"/>
                </a:solidFill>
              </a:rPr>
              <a:t>Hvor er Åsane, Bergen, Askøy</a:t>
            </a:r>
            <a:r>
              <a:rPr lang="nb-NO" sz="2000" dirty="0">
                <a:solidFill>
                  <a:schemeClr val="tx2"/>
                </a:solidFill>
              </a:rPr>
              <a:t>, </a:t>
            </a:r>
            <a:r>
              <a:rPr lang="nb-NO" sz="2000" dirty="0" smtClean="0">
                <a:solidFill>
                  <a:schemeClr val="tx2"/>
                </a:solidFill>
              </a:rPr>
              <a:t>Haugesund, Stavanger, Sandnes…?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349293"/>
              </p:ext>
            </p:extLst>
          </p:nvPr>
        </p:nvGraphicFramePr>
        <p:xfrm>
          <a:off x="181556" y="2138218"/>
          <a:ext cx="4435660" cy="3689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Worksheet" r:id="rId4" imgW="4362377" imgH="3629070" progId="Excel.Sheet.12">
                  <p:embed/>
                </p:oleObj>
              </mc:Choice>
              <mc:Fallback>
                <p:oleObj name="Worksheet" r:id="rId4" imgW="4362377" imgH="3629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556" y="2138218"/>
                        <a:ext cx="4435660" cy="3689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43033"/>
              </p:ext>
            </p:extLst>
          </p:nvPr>
        </p:nvGraphicFramePr>
        <p:xfrm>
          <a:off x="4778909" y="2570082"/>
          <a:ext cx="4260315" cy="410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Worksheet" r:id="rId6" imgW="4362377" imgH="4200660" progId="Excel.Sheet.12">
                  <p:embed/>
                </p:oleObj>
              </mc:Choice>
              <mc:Fallback>
                <p:oleObj name="Worksheet" r:id="rId6" imgW="4362377" imgH="4200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8909" y="2570082"/>
                        <a:ext cx="4260315" cy="410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39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sp>
        <p:nvSpPr>
          <p:cNvPr id="5" name="Plassholder for innhold 5"/>
          <p:cNvSpPr>
            <a:spLocks noGrp="1"/>
          </p:cNvSpPr>
          <p:nvPr>
            <p:ph idx="1"/>
          </p:nvPr>
        </p:nvSpPr>
        <p:spPr>
          <a:xfrm>
            <a:off x="638755" y="1719987"/>
            <a:ext cx="9022080" cy="4929051"/>
          </a:xfrm>
        </p:spPr>
        <p:txBody>
          <a:bodyPr/>
          <a:lstStyle/>
          <a:p>
            <a:r>
              <a:rPr lang="nb-NO" sz="2800" dirty="0" smtClean="0">
                <a:solidFill>
                  <a:schemeClr val="tx2"/>
                </a:solidFill>
              </a:rPr>
              <a:t>Dette er Salg!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«Å gagne andre»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Revitalisering av en klubb?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Ingen stor øk. utfordring?!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Som et ledd i rekrutteringen?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6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410723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 smtClean="0">
                <a:solidFill>
                  <a:schemeClr val="tx2"/>
                </a:solidFill>
              </a:rPr>
              <a:t>Hvordan få klubben din engasjert?</a:t>
            </a:r>
            <a:endParaRPr lang="nb-NO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sp>
        <p:nvSpPr>
          <p:cNvPr id="5" name="Plassholder for innhold 5"/>
          <p:cNvSpPr>
            <a:spLocks noGrp="1"/>
          </p:cNvSpPr>
          <p:nvPr>
            <p:ph idx="1"/>
          </p:nvPr>
        </p:nvSpPr>
        <p:spPr>
          <a:xfrm>
            <a:off x="618734" y="1789545"/>
            <a:ext cx="7656297" cy="4929051"/>
          </a:xfrm>
        </p:spPr>
        <p:txBody>
          <a:bodyPr/>
          <a:lstStyle/>
          <a:p>
            <a:r>
              <a:rPr lang="nb-NO" sz="2800" dirty="0" smtClean="0">
                <a:solidFill>
                  <a:schemeClr val="tx2"/>
                </a:solidFill>
              </a:rPr>
              <a:t>Det er for kostbart for vår lille klubb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Vi har ikke vertsfamilier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Dårlig erfaring fra tidligere utvekslinger 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Høy </a:t>
            </a:r>
            <a:r>
              <a:rPr lang="nb-NO" sz="2800" dirty="0" err="1" smtClean="0">
                <a:solidFill>
                  <a:schemeClr val="tx2"/>
                </a:solidFill>
              </a:rPr>
              <a:t>gjsn</a:t>
            </a:r>
            <a:r>
              <a:rPr lang="nb-NO" sz="2800" dirty="0" smtClean="0">
                <a:solidFill>
                  <a:schemeClr val="tx2"/>
                </a:solidFill>
              </a:rPr>
              <a:t> alder i vår klubb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Inngår ikke i vår langtidsplan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6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410723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 smtClean="0">
                <a:solidFill>
                  <a:schemeClr val="tx2"/>
                </a:solidFill>
              </a:rPr>
              <a:t>Innvendinger fra klubbene… </a:t>
            </a:r>
            <a:endParaRPr lang="nb-NO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sp>
        <p:nvSpPr>
          <p:cNvPr id="5" name="Plassholder for innhold 5"/>
          <p:cNvSpPr>
            <a:spLocks noGrp="1"/>
          </p:cNvSpPr>
          <p:nvPr>
            <p:ph idx="1"/>
          </p:nvPr>
        </p:nvSpPr>
        <p:spPr>
          <a:xfrm>
            <a:off x="638755" y="1592987"/>
            <a:ext cx="9022080" cy="4929051"/>
          </a:xfrm>
        </p:spPr>
        <p:txBody>
          <a:bodyPr/>
          <a:lstStyle/>
          <a:p>
            <a:r>
              <a:rPr lang="nb-N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Kostnader (+/- 25.000,-)</a:t>
            </a:r>
          </a:p>
          <a:p>
            <a:r>
              <a:rPr lang="nb-N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Hvordan skaffe vertsfamilier?</a:t>
            </a:r>
          </a:p>
          <a:p>
            <a:r>
              <a:rPr lang="nb-N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Tidligere erfaringer?</a:t>
            </a:r>
          </a:p>
          <a:p>
            <a:r>
              <a:rPr lang="nb-NO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Hva med fordelene RYE gir?</a:t>
            </a:r>
          </a:p>
        </p:txBody>
      </p:sp>
      <p:pic>
        <p:nvPicPr>
          <p:cNvPr id="6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5" y="21668"/>
            <a:ext cx="2130136" cy="1640877"/>
          </a:xfrm>
          <a:prstGeom prst="rect">
            <a:avLst/>
          </a:prstGeom>
          <a:noFill/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410723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 smtClean="0"/>
              <a:t>Diskusjon: Hvordan snu disse innvendingene?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36821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pic>
        <p:nvPicPr>
          <p:cNvPr id="8" name="Picture 4" descr="Ambassadørkurs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462" y="-127000"/>
            <a:ext cx="10468297" cy="78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4" descr="junimøtet 2014 hele grup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5101" y="748496"/>
            <a:ext cx="8142975" cy="42313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b-NO" altLang="nb-NO" sz="2800" b="1" dirty="0">
                <a:solidFill>
                  <a:schemeClr val="tx2"/>
                </a:solidFill>
                <a:latin typeface="Georgia"/>
                <a:cs typeface="Georgia"/>
              </a:rPr>
              <a:t>ROTARYS FORMÅL:</a:t>
            </a:r>
          </a:p>
          <a:p>
            <a:pPr>
              <a:lnSpc>
                <a:spcPct val="80000"/>
              </a:lnSpc>
            </a:pPr>
            <a:endParaRPr lang="nb-NO" altLang="nb-NO" sz="2800" dirty="0">
              <a:solidFill>
                <a:schemeClr val="tx2"/>
              </a:solidFill>
              <a:latin typeface="Georgia"/>
              <a:cs typeface="Georgia"/>
            </a:endParaRPr>
          </a:p>
          <a:p>
            <a:pPr>
              <a:lnSpc>
                <a:spcPct val="80000"/>
              </a:lnSpc>
            </a:pPr>
            <a:r>
              <a:rPr lang="nb-NO" altLang="nb-NO" sz="2800" dirty="0">
                <a:solidFill>
                  <a:schemeClr val="tx2"/>
                </a:solidFill>
                <a:latin typeface="Georgia"/>
                <a:cs typeface="Georgia"/>
              </a:rPr>
              <a:t>Å ARBEIDE FOR INTERNASJONAL </a:t>
            </a:r>
          </a:p>
          <a:p>
            <a:pPr>
              <a:lnSpc>
                <a:spcPct val="80000"/>
              </a:lnSpc>
            </a:pPr>
            <a:r>
              <a:rPr lang="nb-NO" altLang="nb-NO" sz="2800" dirty="0">
                <a:solidFill>
                  <a:schemeClr val="accent5"/>
                </a:solidFill>
                <a:latin typeface="Georgia"/>
                <a:cs typeface="Georgia"/>
              </a:rPr>
              <a:t>FORSTÅELSE OG FRED, </a:t>
            </a:r>
          </a:p>
          <a:p>
            <a:pPr>
              <a:lnSpc>
                <a:spcPct val="80000"/>
              </a:lnSpc>
            </a:pPr>
            <a:r>
              <a:rPr lang="nb-NO" altLang="nb-NO" sz="2800" dirty="0">
                <a:solidFill>
                  <a:schemeClr val="tx2"/>
                </a:solidFill>
                <a:latin typeface="Georgia"/>
                <a:cs typeface="Georgia"/>
              </a:rPr>
              <a:t>GJENNOM VENNSKAP </a:t>
            </a:r>
            <a:r>
              <a:rPr lang="nb-NO" altLang="nb-NO" sz="2800" dirty="0" smtClean="0">
                <a:solidFill>
                  <a:schemeClr val="tx2"/>
                </a:solidFill>
                <a:latin typeface="Georgia"/>
                <a:cs typeface="Georgia"/>
              </a:rPr>
              <a:t>OVER ANDEGRENSER </a:t>
            </a:r>
            <a:endParaRPr lang="nb-NO" altLang="nb-NO" sz="2800" dirty="0">
              <a:solidFill>
                <a:schemeClr val="tx2"/>
              </a:solidFill>
              <a:latin typeface="Georgia"/>
              <a:cs typeface="Georgia"/>
            </a:endParaRPr>
          </a:p>
          <a:p>
            <a:pPr>
              <a:lnSpc>
                <a:spcPct val="80000"/>
              </a:lnSpc>
            </a:pPr>
            <a:r>
              <a:rPr lang="nb-NO" altLang="nb-NO" sz="2800" dirty="0">
                <a:solidFill>
                  <a:schemeClr val="tx2"/>
                </a:solidFill>
                <a:latin typeface="Georgia"/>
                <a:cs typeface="Georgia"/>
              </a:rPr>
              <a:t>MELLOM </a:t>
            </a:r>
            <a:r>
              <a:rPr lang="nb-NO" altLang="nb-NO" sz="2800" dirty="0" smtClean="0">
                <a:solidFill>
                  <a:schemeClr val="tx2"/>
                </a:solidFill>
                <a:latin typeface="Georgia"/>
                <a:cs typeface="Georgia"/>
              </a:rPr>
              <a:t>MENNESKER FRA ALLE YRKER…</a:t>
            </a:r>
          </a:p>
          <a:p>
            <a:pPr>
              <a:lnSpc>
                <a:spcPct val="80000"/>
              </a:lnSpc>
            </a:pPr>
            <a:endParaRPr lang="nb-NO" altLang="nb-NO" sz="280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>
              <a:lnSpc>
                <a:spcPct val="80000"/>
              </a:lnSpc>
            </a:pPr>
            <a:r>
              <a:rPr lang="nb-NO" altLang="nb-NO" sz="2800" b="1" dirty="0">
                <a:solidFill>
                  <a:schemeClr val="tx2"/>
                </a:solidFill>
                <a:latin typeface="Georgia"/>
                <a:cs typeface="Georgia"/>
              </a:rPr>
              <a:t>ROTARYS </a:t>
            </a:r>
            <a:r>
              <a:rPr lang="nb-NO" altLang="nb-NO" sz="2800" b="1" dirty="0" smtClean="0">
                <a:solidFill>
                  <a:schemeClr val="tx2"/>
                </a:solidFill>
                <a:latin typeface="Georgia"/>
                <a:cs typeface="Georgia"/>
              </a:rPr>
              <a:t>Motto:</a:t>
            </a:r>
          </a:p>
          <a:p>
            <a:pPr>
              <a:lnSpc>
                <a:spcPct val="80000"/>
              </a:lnSpc>
            </a:pPr>
            <a:r>
              <a:rPr lang="nb-NO" altLang="nb-NO" sz="2800" b="1" dirty="0" smtClean="0">
                <a:solidFill>
                  <a:schemeClr val="tx2"/>
                </a:solidFill>
                <a:latin typeface="Georgia"/>
                <a:cs typeface="Georgia"/>
              </a:rPr>
              <a:t>«Å gagne andre»</a:t>
            </a:r>
            <a:endParaRPr lang="nb-NO" altLang="nb-NO" sz="2800" b="1" dirty="0">
              <a:solidFill>
                <a:schemeClr val="tx2"/>
              </a:solidFill>
              <a:latin typeface="Georgia"/>
              <a:cs typeface="Georgia"/>
            </a:endParaRPr>
          </a:p>
          <a:p>
            <a:pPr>
              <a:lnSpc>
                <a:spcPct val="80000"/>
              </a:lnSpc>
            </a:pPr>
            <a:endParaRPr lang="nb-NO" altLang="nb-NO" sz="28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475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" y="939801"/>
            <a:ext cx="9142264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0474" y="6096001"/>
            <a:ext cx="51641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http://d2250.rotary.no/no/ryla#.</a:t>
            </a:r>
            <a:r>
              <a:rPr lang="nb-NO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Vtguz032aUk</a:t>
            </a:r>
            <a:endParaRPr lang="nb-NO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b-NO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30" y="946643"/>
            <a:ext cx="8189705" cy="58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1520" y="1539776"/>
            <a:ext cx="8712968" cy="511256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nb-NO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Ca. 9000 ungdommer hvert år, nesten alle land der Rotary er representert.</a:t>
            </a:r>
          </a:p>
          <a:p>
            <a:pPr algn="l">
              <a:defRPr/>
            </a:pPr>
            <a:endParaRPr lang="nb-NO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l">
              <a:defRPr/>
            </a:pPr>
            <a:r>
              <a:rPr lang="nb-NO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86 % av alle distrikt er med.</a:t>
            </a:r>
          </a:p>
          <a:p>
            <a:pPr algn="l">
              <a:defRPr/>
            </a:pPr>
            <a:endParaRPr lang="nb-NO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l">
              <a:defRPr/>
            </a:pPr>
            <a:r>
              <a:rPr lang="nb-NO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Programmet er åpent for alle (16-17-18 år ved utreise), uavhengig av tilknytning til Rotary.</a:t>
            </a:r>
          </a:p>
          <a:p>
            <a:pPr algn="l">
              <a:defRPr/>
            </a:pPr>
            <a:endParaRPr lang="nb-NO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l">
              <a:defRPr/>
            </a:pPr>
            <a:r>
              <a:rPr lang="nb-NO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Vi har verdens største </a:t>
            </a:r>
            <a:r>
              <a:rPr lang="en-US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nonprofit </a:t>
            </a:r>
            <a:r>
              <a:rPr lang="nb-NO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utvekslingsprogram</a:t>
            </a: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771659" y="103257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RYE – Long term (11 mnd.)</a:t>
            </a:r>
          </a:p>
          <a:p>
            <a:r>
              <a:rPr lang="nb-NO" sz="4000" dirty="0" smtClean="0">
                <a:solidFill>
                  <a:schemeClr val="tx2"/>
                </a:solidFill>
              </a:rPr>
              <a:t>Programmets omfang</a:t>
            </a:r>
            <a:endParaRPr lang="nb-NO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3200" y="1727200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b="1" dirty="0" err="1" smtClean="0">
                <a:solidFill>
                  <a:srgbClr val="002060"/>
                </a:solidFill>
              </a:rPr>
              <a:t>Roundtrip</a:t>
            </a:r>
            <a:r>
              <a:rPr lang="nb-NO" sz="2800" b="1" dirty="0" smtClean="0">
                <a:solidFill>
                  <a:srgbClr val="002060"/>
                </a:solidFill>
              </a:rPr>
              <a:t> (2-3 uker)</a:t>
            </a:r>
          </a:p>
          <a:p>
            <a:endParaRPr lang="nb-NO" sz="2400" dirty="0" smtClean="0">
              <a:solidFill>
                <a:srgbClr val="002060"/>
              </a:solidFill>
            </a:endParaRPr>
          </a:p>
          <a:p>
            <a:pPr lvl="1"/>
            <a:r>
              <a:rPr lang="nb-NO" sz="2400" b="1" dirty="0" smtClean="0">
                <a:solidFill>
                  <a:srgbClr val="002060"/>
                </a:solidFill>
              </a:rPr>
              <a:t>Formål: </a:t>
            </a:r>
            <a:r>
              <a:rPr lang="nb-NO" sz="2400" dirty="0" smtClean="0">
                <a:solidFill>
                  <a:srgbClr val="002060"/>
                </a:solidFill>
              </a:rPr>
              <a:t>	Samvær med ungdom fra andre land hvor kultur og vennskap  over landegrenser er viktigst</a:t>
            </a:r>
          </a:p>
          <a:p>
            <a:pPr lvl="1"/>
            <a:r>
              <a:rPr lang="nb-NO" sz="2400" dirty="0" smtClean="0">
                <a:solidFill>
                  <a:srgbClr val="002060"/>
                </a:solidFill>
              </a:rPr>
              <a:t>Norge får tilbud om å sende minst en ungdom mellom 15 -25 år til hver sommerleir</a:t>
            </a:r>
          </a:p>
          <a:p>
            <a:pPr lvl="1"/>
            <a:r>
              <a:rPr lang="nb-NO" sz="2400" dirty="0" smtClean="0">
                <a:solidFill>
                  <a:srgbClr val="002060"/>
                </a:solidFill>
              </a:rPr>
              <a:t>Kostnader: </a:t>
            </a:r>
          </a:p>
          <a:p>
            <a:pPr lvl="2"/>
            <a:r>
              <a:rPr lang="nb-NO" sz="2000" dirty="0" smtClean="0">
                <a:solidFill>
                  <a:srgbClr val="002060"/>
                </a:solidFill>
              </a:rPr>
              <a:t>Reisen, forsikring, lommepenger, og et adm. gebyr på kr 1000.-</a:t>
            </a:r>
            <a:endParaRPr lang="nb-NO" sz="14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nb-NO" sz="2400" dirty="0" smtClean="0">
              <a:solidFill>
                <a:srgbClr val="002060"/>
              </a:solidFill>
            </a:endParaRPr>
          </a:p>
          <a:p>
            <a:pPr lvl="1"/>
            <a:endParaRPr lang="nb-NO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3258" y="1094656"/>
            <a:ext cx="1018320" cy="127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260648"/>
            <a:ext cx="10040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743" y="260648"/>
            <a:ext cx="1127858" cy="1499746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032000" y="457200"/>
            <a:ext cx="6694918" cy="533400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solidFill>
                  <a:srgbClr val="002060"/>
                </a:solidFill>
              </a:rPr>
              <a:t>Short Term Ungdomsutveksling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6058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32000" y="457200"/>
            <a:ext cx="6694918" cy="533400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solidFill>
                  <a:srgbClr val="002060"/>
                </a:solidFill>
              </a:rPr>
              <a:t>Short Term Ungdomsutveksling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>
              <a:solidFill>
                <a:srgbClr val="002060"/>
              </a:solidFill>
            </a:endParaRPr>
          </a:p>
          <a:p>
            <a:r>
              <a:rPr lang="nb-NO" b="1" dirty="0" smtClean="0">
                <a:solidFill>
                  <a:srgbClr val="002060"/>
                </a:solidFill>
              </a:rPr>
              <a:t>Invitasjoner fra mange land finnes på:</a:t>
            </a:r>
          </a:p>
          <a:p>
            <a:pPr lvl="1"/>
            <a:r>
              <a:rPr lang="nb-NO" sz="2400" dirty="0" smtClean="0">
                <a:solidFill>
                  <a:srgbClr val="002060"/>
                </a:solidFill>
                <a:hlinkClick r:id="rId2"/>
              </a:rPr>
              <a:t>www.rotary.no</a:t>
            </a:r>
            <a:r>
              <a:rPr lang="nb-NO" sz="2400" dirty="0" smtClean="0">
                <a:solidFill>
                  <a:srgbClr val="002060"/>
                </a:solidFill>
              </a:rPr>
              <a:t>		</a:t>
            </a:r>
            <a:r>
              <a:rPr lang="nb-NO" sz="2400" b="1" dirty="0" smtClean="0">
                <a:solidFill>
                  <a:srgbClr val="002060"/>
                </a:solidFill>
              </a:rPr>
              <a:t>Fanen: </a:t>
            </a:r>
            <a:r>
              <a:rPr lang="nb-NO" sz="2400" dirty="0" smtClean="0">
                <a:solidFill>
                  <a:srgbClr val="C00000"/>
                </a:solidFill>
              </a:rPr>
              <a:t>«Stipend og Ungdom»</a:t>
            </a:r>
            <a:endParaRPr lang="nb-NO" sz="2400" i="1" dirty="0" smtClean="0">
              <a:solidFill>
                <a:srgbClr val="C00000"/>
              </a:solidFill>
            </a:endParaRPr>
          </a:p>
          <a:p>
            <a:pPr lvl="1"/>
            <a:endParaRPr lang="nb-NO" sz="1400" b="1" dirty="0" smtClean="0">
              <a:solidFill>
                <a:srgbClr val="002060"/>
              </a:solidFill>
            </a:endParaRPr>
          </a:p>
          <a:p>
            <a:pPr lvl="1"/>
            <a:endParaRPr lang="nb-NO" sz="1400" b="1" dirty="0" smtClean="0">
              <a:solidFill>
                <a:srgbClr val="002060"/>
              </a:solidFill>
            </a:endParaRPr>
          </a:p>
          <a:p>
            <a:pPr lvl="1"/>
            <a:endParaRPr lang="nb-NO" sz="5400" b="1" dirty="0" smtClean="0">
              <a:solidFill>
                <a:srgbClr val="002060"/>
              </a:solidFill>
            </a:endParaRPr>
          </a:p>
          <a:p>
            <a:pPr lvl="1"/>
            <a:endParaRPr lang="nb-NO" dirty="0" smtClean="0">
              <a:solidFill>
                <a:srgbClr val="002060"/>
              </a:solidFill>
            </a:endParaRPr>
          </a:p>
        </p:txBody>
      </p:sp>
      <p:pic>
        <p:nvPicPr>
          <p:cNvPr id="8" name="Bil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44" y="274638"/>
            <a:ext cx="1130171" cy="1498178"/>
          </a:xfrm>
          <a:prstGeom prst="rect">
            <a:avLst/>
          </a:prstGeom>
        </p:spPr>
      </p:pic>
      <p:pic>
        <p:nvPicPr>
          <p:cNvPr id="9" name="Bilde 8" descr="cid:9F0AF7597494443F87B4EC98AE5C6465@ELSA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67544" y="404664"/>
            <a:ext cx="1080120" cy="11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3373606"/>
            <a:ext cx="4482455" cy="27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design_light</Template>
  <TotalTime>8047</TotalTime>
  <Words>461</Words>
  <Application>Microsoft Office PowerPoint</Application>
  <PresentationFormat>On-screen Show (4:3)</PresentationFormat>
  <Paragraphs>146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MS PGothic</vt:lpstr>
      <vt:lpstr>MS PGothic</vt:lpstr>
      <vt:lpstr>Arial</vt:lpstr>
      <vt:lpstr>Arial Narrow</vt:lpstr>
      <vt:lpstr>Calibri</vt:lpstr>
      <vt:lpstr>Comic Sans MS</vt:lpstr>
      <vt:lpstr>Georgia</vt:lpstr>
      <vt:lpstr>ヒラギノ角ゴ Pro W3</vt:lpstr>
      <vt:lpstr>Communications_white</vt:lpstr>
      <vt:lpstr>Custom Design</vt:lpstr>
      <vt:lpstr>2_Custom Design</vt:lpstr>
      <vt:lpstr>1_Communications_white</vt:lpstr>
      <vt:lpstr>1_Custom Design</vt:lpstr>
      <vt:lpstr>3_Custom Design</vt:lpstr>
      <vt:lpstr>Worksheet</vt:lpstr>
      <vt:lpstr>Rotary Youth Exchange (RYE)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Ungdomsutveksling</vt:lpstr>
      <vt:lpstr>Short Term Ungdomsutveksling</vt:lpstr>
      <vt:lpstr>PowerPoint Presentation</vt:lpstr>
      <vt:lpstr> </vt:lpstr>
      <vt:lpstr>Andre aktører…</vt:lpstr>
      <vt:lpstr>Våre (Multidistriktet) sine målsettinger</vt:lpstr>
      <vt:lpstr> </vt:lpstr>
      <vt:lpstr>På vår web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TORE-NITAS</dc:creator>
  <cp:lastModifiedBy>Rolf Thingvold</cp:lastModifiedBy>
  <cp:revision>263</cp:revision>
  <cp:lastPrinted>2015-09-24T06:41:46Z</cp:lastPrinted>
  <dcterms:created xsi:type="dcterms:W3CDTF">2014-03-08T00:36:28Z</dcterms:created>
  <dcterms:modified xsi:type="dcterms:W3CDTF">2016-03-05T17:19:01Z</dcterms:modified>
</cp:coreProperties>
</file>