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64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888" r:id="rId2"/>
    <p:sldMasterId id="2147483876" r:id="rId3"/>
    <p:sldMasterId id="2147483664" r:id="rId4"/>
    <p:sldMasterId id="2147483688" r:id="rId5"/>
  </p:sldMasterIdLst>
  <p:notesMasterIdLst>
    <p:notesMasterId r:id="rId33"/>
  </p:notesMasterIdLst>
  <p:handoutMasterIdLst>
    <p:handoutMasterId r:id="rId34"/>
  </p:handoutMasterIdLst>
  <p:sldIdLst>
    <p:sldId id="364" r:id="rId6"/>
    <p:sldId id="377" r:id="rId7"/>
    <p:sldId id="406" r:id="rId8"/>
    <p:sldId id="379" r:id="rId9"/>
    <p:sldId id="372" r:id="rId10"/>
    <p:sldId id="375" r:id="rId11"/>
    <p:sldId id="376" r:id="rId12"/>
    <p:sldId id="387" r:id="rId13"/>
    <p:sldId id="388" r:id="rId14"/>
    <p:sldId id="413" r:id="rId15"/>
    <p:sldId id="381" r:id="rId16"/>
    <p:sldId id="373" r:id="rId17"/>
    <p:sldId id="385" r:id="rId18"/>
    <p:sldId id="384" r:id="rId19"/>
    <p:sldId id="383" r:id="rId20"/>
    <p:sldId id="386" r:id="rId21"/>
    <p:sldId id="416" r:id="rId22"/>
    <p:sldId id="403" r:id="rId23"/>
    <p:sldId id="405" r:id="rId24"/>
    <p:sldId id="397" r:id="rId25"/>
    <p:sldId id="391" r:id="rId26"/>
    <p:sldId id="404" r:id="rId27"/>
    <p:sldId id="417" r:id="rId28"/>
    <p:sldId id="418" r:id="rId29"/>
    <p:sldId id="414" r:id="rId30"/>
    <p:sldId id="419" r:id="rId31"/>
    <p:sldId id="370" r:id="rId3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A"/>
    <a:srgbClr val="005DAA"/>
    <a:srgbClr val="FF7600"/>
    <a:srgbClr val="D91B5C"/>
    <a:srgbClr val="872175"/>
    <a:srgbClr val="009999"/>
    <a:srgbClr val="00AEEF"/>
    <a:srgbClr val="01B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871"/>
    <p:restoredTop sz="91481"/>
  </p:normalViewPr>
  <p:slideViewPr>
    <p:cSldViewPr>
      <p:cViewPr>
        <p:scale>
          <a:sx n="81" d="100"/>
          <a:sy n="81" d="100"/>
        </p:scale>
        <p:origin x="-2720" y="-2088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784" y="16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6F3F02FB-CEE8-5149-9062-9056EF522CE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90294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597F9CAC-5522-FA48-9F85-3CA5BB0EC0F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81076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7F9CAC-5522-FA48-9F85-3CA5BB0EC0F4}" type="slidenum">
              <a:rPr lang="en-US" altLang="x-none" smtClean="0"/>
              <a:pPr>
                <a:defRPr/>
              </a:pPr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493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 smtClean="0">
                <a:solidFill>
                  <a:schemeClr val="tx2"/>
                </a:solidFill>
              </a:rPr>
              <a:t>Kommer markedsmateriell i </a:t>
            </a:r>
            <a:r>
              <a:rPr lang="nb-NO" sz="1200" dirty="0" err="1" smtClean="0">
                <a:solidFill>
                  <a:schemeClr val="tx2"/>
                </a:solidFill>
              </a:rPr>
              <a:t>dropbox</a:t>
            </a:r>
            <a:endParaRPr lang="nb-NO" sz="1200" dirty="0" smtClean="0">
              <a:solidFill>
                <a:srgbClr val="002060"/>
              </a:solidFill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7F9CAC-5522-FA48-9F85-3CA5BB0EC0F4}" type="slidenum">
              <a:rPr lang="en-US" altLang="x-none" smtClean="0"/>
              <a:pPr>
                <a:defRPr/>
              </a:pPr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06076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1" smtClean="0">
              <a:latin typeface="Arial" pitchFamily="34" charset="0"/>
              <a:ea typeface="ヒラギノ角ゴ Pro W3" charset="0"/>
              <a:cs typeface="ヒラギノ角ゴ Pro W3" charset="0"/>
            </a:endParaRPr>
          </a:p>
          <a:p>
            <a:r>
              <a:rPr lang="en-US" smtClean="0">
                <a:latin typeface="Arial" pitchFamily="34" charset="0"/>
                <a:ea typeface="ヒラギノ角ゴ Pro W3" charset="0"/>
                <a:cs typeface="ヒラギノ角ゴ Pro W3" charset="0"/>
              </a:rPr>
              <a:t>Without a clear system in place, Rotary cannot get the recognition it rightly deserves. </a:t>
            </a:r>
          </a:p>
          <a:p>
            <a:endParaRPr lang="en-US" smtClean="0">
              <a:latin typeface="Arial" pitchFamily="34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fld id="{1DFED53C-5146-43CB-94F4-18487BE35F50}" type="slidenum">
              <a:rPr lang="en-US" sz="1200">
                <a:solidFill>
                  <a:srgbClr val="000000"/>
                </a:solidFill>
              </a:rPr>
              <a:pPr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125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ヒラギノ角ゴ Pro W3" charset="0"/>
                <a:cs typeface="ヒラギノ角ゴ Pro W3" charset="0"/>
              </a:rPr>
              <a:t>Before the Strengthen Rotary initiative Rotary looked to the outside world like a complex network of unrelated parts. It was difficult, even for some Rotarians, to understand how to engage with us.</a:t>
            </a:r>
          </a:p>
          <a:p>
            <a:endParaRPr lang="en-US" smtClean="0">
              <a:latin typeface="Arial" pitchFamily="34" charset="0"/>
              <a:ea typeface="ヒラギノ角ゴ Pro W3" charset="0"/>
              <a:cs typeface="ヒラギノ角ゴ Pro W3" charset="0"/>
            </a:endParaRPr>
          </a:p>
          <a:p>
            <a:r>
              <a:rPr lang="en-US" smtClean="0">
                <a:latin typeface="Arial" pitchFamily="34" charset="0"/>
                <a:ea typeface="ヒラギノ角ゴ Pro W3" charset="0"/>
                <a:cs typeface="ヒラギノ角ゴ Pro W3" charset="0"/>
              </a:rPr>
              <a:t>Without a clear system in place, Rotary cannot get the recognition it rightly deserves. 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fld id="{39A73214-B800-4453-A190-599CCE2E5EB5}" type="slidenum">
              <a:rPr lang="en-US" sz="1200"/>
              <a:pPr/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5005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ヒラギノ角ゴ Pro W3" charset="0"/>
                <a:cs typeface="ヒラギノ角ゴ Pro W3" charset="0"/>
              </a:rPr>
              <a:t>In addition, let me show this product which is the exact color approved by the board in June 2013</a:t>
            </a:r>
          </a:p>
          <a:p>
            <a:endParaRPr lang="en-US" smtClean="0">
              <a:latin typeface="Arial" pitchFamily="34" charset="0"/>
              <a:ea typeface="ヒラギノ角ゴ Pro W3" charset="0"/>
              <a:cs typeface="ヒラギノ角ゴ Pro W3" charset="0"/>
            </a:endParaRPr>
          </a:p>
          <a:p>
            <a:r>
              <a:rPr lang="en-US" smtClean="0">
                <a:latin typeface="Arial" pitchFamily="34" charset="0"/>
                <a:ea typeface="ヒラギノ角ゴ Pro W3" charset="0"/>
                <a:cs typeface="ヒラギノ角ゴ Pro W3" charset="0"/>
              </a:rPr>
              <a:t>And as you are looking at this, I have put the June Board decision on screen so you can see what exact language the board agreed to.</a:t>
            </a:r>
          </a:p>
          <a:p>
            <a:endParaRPr lang="en-US" smtClean="0">
              <a:latin typeface="Arial" pitchFamily="34" charset="0"/>
              <a:ea typeface="ヒラギノ角ゴ Pro W3" charset="0"/>
              <a:cs typeface="ヒラギノ角ゴ Pro W3" charset="0"/>
            </a:endParaRPr>
          </a:p>
          <a:p>
            <a:r>
              <a:rPr lang="en-US" smtClean="0">
                <a:latin typeface="Arial" pitchFamily="34" charset="0"/>
                <a:ea typeface="ヒラギノ角ゴ Pro W3" charset="0"/>
                <a:cs typeface="ヒラギノ角ゴ Pro W3" charset="0"/>
              </a:rPr>
              <a:t>This version is intended to be the color we are trying to target in professional print media.</a:t>
            </a:r>
          </a:p>
          <a:p>
            <a:endParaRPr lang="en-US" smtClean="0">
              <a:latin typeface="Arial" pitchFamily="34" charset="0"/>
              <a:ea typeface="ヒラギノ角ゴ Pro W3" charset="0"/>
              <a:cs typeface="ヒラギノ角ゴ Pro W3" charset="0"/>
            </a:endParaRPr>
          </a:p>
          <a:p>
            <a:r>
              <a:rPr lang="en-US" smtClean="0">
                <a:latin typeface="Arial" pitchFamily="34" charset="0"/>
                <a:ea typeface="ヒラギノ角ゴ Pro W3" charset="0"/>
                <a:cs typeface="ヒラギノ角ゴ Pro W3" charset="0"/>
              </a:rPr>
              <a:t>The language in the board decision provides the ability for the Secretariat to adjust the other color systems to get to the equivalent color in other media </a:t>
            </a:r>
          </a:p>
          <a:p>
            <a:endParaRPr lang="en-US" smtClean="0">
              <a:latin typeface="Arial" pitchFamily="34" charset="0"/>
              <a:ea typeface="ヒラギノ角ゴ Pro W3" charset="0"/>
              <a:cs typeface="ヒラギノ角ゴ Pro W3" charset="0"/>
            </a:endParaRPr>
          </a:p>
          <a:p>
            <a:r>
              <a:rPr lang="en-US" smtClean="0">
                <a:latin typeface="Arial" pitchFamily="34" charset="0"/>
                <a:ea typeface="ヒラギノ角ゴ Pro W3" charset="0"/>
                <a:cs typeface="ヒラギノ角ゴ Pro W3" charset="0"/>
              </a:rPr>
              <a:t>Without going into a lot of technical details, this really means we need to make slight modifications to strengthen the gold in those other color systems for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ea typeface="ヒラギノ角ゴ Pro W3" charset="0"/>
                <a:cs typeface="ヒラギノ角ゴ Pro W3" charset="0"/>
              </a:rPr>
              <a:t>digital media like web and social media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ea typeface="ヒラギノ角ゴ Pro W3" charset="0"/>
                <a:cs typeface="ヒラギノ角ゴ Pro W3" charset="0"/>
              </a:rPr>
              <a:t>personal, home-style printers or less than professional grade printers.  We recognize that many Rotarians are printing materials to promote club activities from such printers</a:t>
            </a:r>
          </a:p>
          <a:p>
            <a:endParaRPr lang="en-US" smtClean="0">
              <a:latin typeface="Arial" pitchFamily="34" charset="0"/>
              <a:ea typeface="ヒラギノ角ゴ Pro W3" charset="0"/>
              <a:cs typeface="ヒラギノ角ゴ Pro W3" charset="0"/>
            </a:endParaRPr>
          </a:p>
          <a:p>
            <a:r>
              <a:rPr lang="en-US" smtClean="0">
                <a:latin typeface="Arial" pitchFamily="34" charset="0"/>
                <a:ea typeface="ヒラギノ角ゴ Pro W3" charset="0"/>
                <a:cs typeface="ヒラギノ角ゴ Pro W3" charset="0"/>
              </a:rPr>
              <a:t>So, in our initial exploration of the color options, it is evident that we didn’t hit the target on the outputs in those other color systems.</a:t>
            </a:r>
          </a:p>
          <a:p>
            <a:endParaRPr lang="en-US" smtClean="0">
              <a:latin typeface="Arial" pitchFamily="34" charset="0"/>
              <a:ea typeface="ヒラギノ角ゴ Pro W3" charset="0"/>
              <a:cs typeface="ヒラギノ角ゴ Pro W3" charset="0"/>
            </a:endParaRPr>
          </a:p>
          <a:p>
            <a:r>
              <a:rPr lang="en-US" smtClean="0">
                <a:latin typeface="Arial" pitchFamily="34" charset="0"/>
                <a:ea typeface="ヒラギノ角ゴ Pro W3" charset="0"/>
                <a:cs typeface="ヒラギノ角ゴ Pro W3" charset="0"/>
              </a:rPr>
              <a:t>Our overall goal is to reduce the gap in variations by providing simple instructions for Rotarians that guide them in what file type should be used for what media type.  </a:t>
            </a:r>
          </a:p>
          <a:p>
            <a:endParaRPr lang="en-US" smtClean="0">
              <a:latin typeface="Arial" pitchFamily="34" charset="0"/>
              <a:ea typeface="ヒラギノ角ゴ Pro W3" charset="0"/>
              <a:cs typeface="ヒラギノ角ゴ Pro W3" charset="0"/>
            </a:endParaRPr>
          </a:p>
          <a:p>
            <a:r>
              <a:rPr lang="en-US" smtClean="0">
                <a:latin typeface="Arial" pitchFamily="34" charset="0"/>
                <a:ea typeface="ヒラギノ角ゴ Pro W3" charset="0"/>
                <a:cs typeface="ヒラギノ角ゴ Pro W3" charset="0"/>
              </a:rPr>
              <a:t>We will try to close the variation gap in outputs from a wide range to a more tolerable range with the clear understanding that will never close the variation gap completely.  </a:t>
            </a:r>
          </a:p>
          <a:p>
            <a:endParaRPr lang="en-US" smtClean="0">
              <a:latin typeface="Arial" pitchFamily="34" charset="0"/>
              <a:ea typeface="ヒラギノ角ゴ Pro W3" charset="0"/>
              <a:cs typeface="ヒラギノ角ゴ Pro W3" charset="0"/>
            </a:endParaRPr>
          </a:p>
          <a:p>
            <a:r>
              <a:rPr lang="en-US" smtClean="0">
                <a:latin typeface="Arial" pitchFamily="34" charset="0"/>
                <a:ea typeface="ヒラギノ角ゴ Pro W3" charset="0"/>
                <a:cs typeface="ヒラギノ角ゴ Pro W3" charset="0"/>
              </a:rPr>
              <a:t>In addition, the online brand center will help reduce that gap over time.</a:t>
            </a:r>
          </a:p>
          <a:p>
            <a:endParaRPr lang="en-US" smtClean="0">
              <a:latin typeface="Arial" pitchFamily="34" charset="0"/>
              <a:ea typeface="ヒラギノ角ゴ Pro W3" charset="0"/>
              <a:cs typeface="ヒラギノ角ゴ Pro W3" charset="0"/>
            </a:endParaRPr>
          </a:p>
          <a:p>
            <a:endParaRPr lang="en-US" smtClean="0">
              <a:latin typeface="Arial" pitchFamily="34" charset="0"/>
              <a:ea typeface="ヒラギノ角ゴ Pro W3" charset="0"/>
              <a:cs typeface="ヒラギノ角ゴ Pro W3" charset="0"/>
            </a:endParaRPr>
          </a:p>
          <a:p>
            <a:endParaRPr lang="en-US" smtClean="0">
              <a:latin typeface="Arial" pitchFamily="34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fld id="{6F4250A5-E073-4564-A890-1487C479B8BE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1655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Oppdater websiden</a:t>
            </a:r>
            <a:r>
              <a:rPr lang="nb-NO" baseline="0" dirty="0" smtClean="0"/>
              <a:t>, skriv korte ord og lag minst et bilde fra alle foredrag, vær </a:t>
            </a:r>
            <a:r>
              <a:rPr lang="nb-NO" baseline="0" dirty="0" err="1" smtClean="0"/>
              <a:t>synling</a:t>
            </a:r>
            <a:r>
              <a:rPr lang="nb-NO" baseline="0" dirty="0" smtClean="0"/>
              <a:t>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7F9CAC-5522-FA48-9F85-3CA5BB0EC0F4}" type="slidenum">
              <a:rPr lang="en-US" altLang="x-none" smtClean="0"/>
              <a:pPr>
                <a:defRPr/>
              </a:pPr>
              <a:t>21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41088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Vær varsom på</a:t>
            </a:r>
            <a:r>
              <a:rPr lang="nb-NO" baseline="0" dirty="0" smtClean="0"/>
              <a:t> hva du deler!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7F9CAC-5522-FA48-9F85-3CA5BB0EC0F4}" type="slidenum">
              <a:rPr lang="en-US" altLang="x-none" smtClean="0"/>
              <a:pPr>
                <a:defRPr/>
              </a:pPr>
              <a:t>22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47082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6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77D21-4E03-B240-B135-597D1FC39CC8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3FE41-7CF2-8444-AEE7-9CED6C6D717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81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175E-85D2-2246-9F26-D8A404540A0A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4EE34-57DB-9D4B-9D40-BB7328C1527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1795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43A15-BA3D-9749-B136-A593FD92C32C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DE166-C56A-A247-B432-608F2C599B1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0152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188C0-90D2-6944-ABF0-B26C44A914E2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F3FBC-DB33-A44A-857E-C1EE0C0E4E9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4009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EAF4A-7E39-C947-8312-219D623E5238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23043-33CA-A345-8569-73A61D0D3D7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295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028E-BE42-FC43-8745-DF00031CB4F3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1C90B-E2A7-C04E-A306-AFED8B5A8AE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4889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96D0-9FD8-BC42-93C4-3C425AE2EC3A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1888C-365A-9041-AB87-0694C2F9D63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1435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6D447-4D96-AF4E-8D18-255A548E6793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2195F-7257-5348-8302-64EBFA4A0D4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588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425F8-342B-2748-A8DD-6FF8C71CB4E7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E3F3E-059D-5F4C-A375-10ACEE5F70D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1483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8204F-9C60-AA4A-943B-11B77186EA3B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CA242-C77E-C942-B3E6-73023074CD6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539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553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4FFDD-8C01-7048-A7A3-FB37AA6EDB45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7CFD5-21F1-D14F-8D97-818D7830FF2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935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A4342-9F23-204C-AE78-C4ADA35F2DF6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6C3A6-5298-934D-8479-7E947359C1B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1613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1C47F-98D4-934D-802E-0107314D17F1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7DD8D-8CD3-5048-897C-01C9AB07D51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8531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E071C-6B06-934D-A246-65C79394B2D0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2CE9F-3925-E84D-8421-B293AD57F48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0246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FBC84-2AB4-5C43-A71A-5A8A9B48EC22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803C2-8340-BB40-BA7C-D2AE50FD969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69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F409B-C430-0B4C-9F1B-FAC9E3AB043E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6C3C4-E69C-E942-AE99-E622884B779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5013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22975-677B-414A-BAA2-A4B8CA7B312D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11642-67C5-0F4B-8AC7-444BA4E83C2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6251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9F5C4-6AED-024C-8911-5558C65D37C1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A71D5-AD30-934F-805B-CF27C5C0C41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060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x-none" altLang="x-none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9365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x-none" altLang="x-none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2721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x-none" altLang="x-none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92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x-none" altLang="x-none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396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x-none" altLang="x-none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667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75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4152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922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103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6827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9632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95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388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2463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007991"/>
      </p:ext>
    </p:extLst>
  </p:cSld>
  <p:clrMapOvr>
    <a:masterClrMapping/>
  </p:clrMapOvr>
  <p:transition xmlns:p14="http://schemas.microsoft.com/office/powerpoint/2010/main"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14343"/>
      </p:ext>
    </p:extLst>
  </p:cSld>
  <p:clrMapOvr>
    <a:masterClrMapping/>
  </p:clrMapOvr>
  <p:transition xmlns:p14="http://schemas.microsoft.com/office/powerpoint/2010/main"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x-none" altLang="x-none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3366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x-none" altLang="x-none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0698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x-none" altLang="x-none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350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00000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x-none" altLang="x-none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430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00000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x-none" altLang="x-none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601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365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691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F8347-D7F7-E14E-A137-5B5BF310850D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CECFD-B792-2147-98C4-534324BB344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823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C2F92-7542-C04C-8223-C2B2DE8C6DDF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C0890-0C3C-D141-9BCA-CACE990AFC7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1504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2F1D1-1CD1-234B-9F93-C7B4B697F441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107E0-40EF-614E-8CC6-5BD5ACDB3AB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8874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4B881-ADBA-EA48-A222-A23786767F9D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BD722-160F-0844-A981-A9436B1DBC7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4917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theme" Target="../theme/theme5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Bild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45213"/>
            <a:ext cx="235585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x-none"/>
              <a:t>Klikk for å redigere tittelstil</a:t>
            </a:r>
          </a:p>
        </p:txBody>
      </p:sp>
      <p:sp>
        <p:nvSpPr>
          <p:cNvPr id="33795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x-none"/>
              <a:t>Klikk for å redigere tekststiler i malen</a:t>
            </a:r>
          </a:p>
          <a:p>
            <a:pPr lvl="1"/>
            <a:r>
              <a:rPr lang="nb-NO" altLang="x-none"/>
              <a:t>Andre nivå</a:t>
            </a:r>
          </a:p>
          <a:p>
            <a:pPr lvl="2"/>
            <a:r>
              <a:rPr lang="nb-NO" altLang="x-none"/>
              <a:t>Tredje nivå</a:t>
            </a:r>
          </a:p>
          <a:p>
            <a:pPr lvl="3"/>
            <a:r>
              <a:rPr lang="nb-NO" altLang="x-none"/>
              <a:t>Fjerde nivå</a:t>
            </a:r>
          </a:p>
          <a:p>
            <a:pPr lvl="4"/>
            <a:r>
              <a:rPr lang="nb-NO" altLang="x-none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4D777A-3BC5-6E4A-81B8-1072C0C11A7E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C0ABBA-8E23-E148-B900-7493AE7511D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x-none"/>
              <a:t>Klikk for å redigere tittelstil</a:t>
            </a:r>
          </a:p>
        </p:txBody>
      </p:sp>
      <p:sp>
        <p:nvSpPr>
          <p:cNvPr id="34819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x-none"/>
              <a:t>Klikk for å redigere tekststiler i malen</a:t>
            </a:r>
          </a:p>
          <a:p>
            <a:pPr lvl="1"/>
            <a:r>
              <a:rPr lang="nb-NO" altLang="x-none"/>
              <a:t>Andre nivå</a:t>
            </a:r>
          </a:p>
          <a:p>
            <a:pPr lvl="2"/>
            <a:r>
              <a:rPr lang="nb-NO" altLang="x-none"/>
              <a:t>Tredje nivå</a:t>
            </a:r>
          </a:p>
          <a:p>
            <a:pPr lvl="3"/>
            <a:r>
              <a:rPr lang="nb-NO" altLang="x-none"/>
              <a:t>Fjerde nivå</a:t>
            </a:r>
          </a:p>
          <a:p>
            <a:pPr lvl="4"/>
            <a:r>
              <a:rPr lang="nb-NO" altLang="x-none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67D836-D58A-6943-A7A0-81CE56212EA7}" type="datetimeFigureOut">
              <a:rPr lang="nb-NO"/>
              <a:pPr>
                <a:defRPr/>
              </a:pPr>
              <a:t>14.03.17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56E5E20-0CC2-6747-B323-EAAC4282565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r">
              <a:defRPr/>
            </a:pPr>
            <a:r>
              <a:rPr lang="en-US" altLang="x-none" sz="900" dirty="0" smtClean="0">
                <a:solidFill>
                  <a:srgbClr val="002060"/>
                </a:solidFill>
                <a:latin typeface="Arial Narrow" charset="0"/>
              </a:rPr>
              <a:t>PETS D2250  |  </a:t>
            </a:r>
            <a:fld id="{C844865E-8740-B742-B099-80A1293616EA}" type="slidenum">
              <a:rPr lang="en-US" altLang="x-none" sz="900" smtClean="0">
                <a:solidFill>
                  <a:srgbClr val="002060"/>
                </a:solidFill>
                <a:latin typeface="Arial Narrow" charset="0"/>
              </a:rPr>
              <a:pPr algn="r">
                <a:defRPr/>
              </a:pPr>
              <a:t>‹#›</a:t>
            </a:fld>
            <a:r>
              <a:rPr lang="en-US" altLang="x-none" sz="900" dirty="0" smtClean="0">
                <a:solidFill>
                  <a:srgbClr val="002060"/>
                </a:solidFill>
                <a:latin typeface="Arial Narrow" charset="0"/>
              </a:rPr>
              <a:t>  </a:t>
            </a:r>
          </a:p>
        </p:txBody>
      </p:sp>
      <p:pic>
        <p:nvPicPr>
          <p:cNvPr id="2051" name="Bild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75388"/>
            <a:ext cx="17208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53" r:id="rId14"/>
    <p:sldLayoutId id="2147483954" r:id="rId1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r">
              <a:defRPr/>
            </a:pPr>
            <a:r>
              <a:rPr lang="en-US" altLang="x-none" sz="900" smtClean="0">
                <a:solidFill>
                  <a:srgbClr val="BCBDC0"/>
                </a:solidFill>
                <a:latin typeface="Arial Narrow" charset="0"/>
              </a:rPr>
              <a:t>TITLE |  </a:t>
            </a:r>
            <a:fld id="{8C368702-90EA-104F-8D15-172400FF7DEE}" type="slidenum">
              <a:rPr lang="en-US" altLang="x-none" sz="900" smtClean="0">
                <a:solidFill>
                  <a:srgbClr val="BCBDC0"/>
                </a:solidFill>
                <a:latin typeface="Arial Narrow" charset="0"/>
              </a:rPr>
              <a:pPr algn="r">
                <a:defRPr/>
              </a:pPr>
              <a:t>‹#›</a:t>
            </a:fld>
            <a:r>
              <a:rPr lang="en-US" altLang="x-none" sz="900" smtClean="0">
                <a:solidFill>
                  <a:srgbClr val="BCBDC0"/>
                </a:solidFill>
                <a:latin typeface="Arial Narrow" charset="0"/>
              </a:rPr>
              <a:t>  </a:t>
            </a:r>
            <a:endParaRPr lang="en-US" altLang="x-none" sz="900" smtClean="0">
              <a:solidFill>
                <a:srgbClr val="958D85"/>
              </a:solidFill>
              <a:latin typeface="Arial Narrow" charset="0"/>
            </a:endParaRPr>
          </a:p>
        </p:txBody>
      </p:sp>
      <p:pic>
        <p:nvPicPr>
          <p:cNvPr id="8195" name="Bild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6275388"/>
            <a:ext cx="17208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7.png"/><Relationship Id="rId21" Type="http://schemas.openxmlformats.org/officeDocument/2006/relationships/image" Target="../media/image38.png"/><Relationship Id="rId22" Type="http://schemas.openxmlformats.org/officeDocument/2006/relationships/image" Target="../media/image39.png"/><Relationship Id="rId23" Type="http://schemas.openxmlformats.org/officeDocument/2006/relationships/image" Target="../media/image40.png"/><Relationship Id="rId24" Type="http://schemas.openxmlformats.org/officeDocument/2006/relationships/image" Target="../media/image41.png"/><Relationship Id="rId25" Type="http://schemas.openxmlformats.org/officeDocument/2006/relationships/image" Target="../media/image42.png"/><Relationship Id="rId26" Type="http://schemas.openxmlformats.org/officeDocument/2006/relationships/image" Target="../media/image43.png"/><Relationship Id="rId27" Type="http://schemas.openxmlformats.org/officeDocument/2006/relationships/image" Target="../media/image44.png"/><Relationship Id="rId28" Type="http://schemas.openxmlformats.org/officeDocument/2006/relationships/image" Target="../media/image45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5" Type="http://schemas.openxmlformats.org/officeDocument/2006/relationships/image" Target="../media/image22.png"/><Relationship Id="rId30" Type="http://schemas.openxmlformats.org/officeDocument/2006/relationships/image" Target="../media/image47.png"/><Relationship Id="rId31" Type="http://schemas.openxmlformats.org/officeDocument/2006/relationships/image" Target="../media/image48.png"/><Relationship Id="rId32" Type="http://schemas.openxmlformats.org/officeDocument/2006/relationships/image" Target="../media/image49.png"/><Relationship Id="rId9" Type="http://schemas.openxmlformats.org/officeDocument/2006/relationships/image" Target="../media/image26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33" Type="http://schemas.openxmlformats.org/officeDocument/2006/relationships/image" Target="../media/image50.png"/><Relationship Id="rId34" Type="http://schemas.openxmlformats.org/officeDocument/2006/relationships/image" Target="../media/image51.png"/><Relationship Id="rId35" Type="http://schemas.openxmlformats.org/officeDocument/2006/relationships/image" Target="../media/image52.png"/><Relationship Id="rId36" Type="http://schemas.openxmlformats.org/officeDocument/2006/relationships/image" Target="../media/image53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7" Type="http://schemas.openxmlformats.org/officeDocument/2006/relationships/image" Target="../media/image34.png"/><Relationship Id="rId18" Type="http://schemas.openxmlformats.org/officeDocument/2006/relationships/image" Target="../media/image35.png"/><Relationship Id="rId19" Type="http://schemas.openxmlformats.org/officeDocument/2006/relationships/image" Target="../media/image36.png"/><Relationship Id="rId37" Type="http://schemas.openxmlformats.org/officeDocument/2006/relationships/image" Target="../media/image54.png"/><Relationship Id="rId38" Type="http://schemas.openxmlformats.org/officeDocument/2006/relationships/image" Target="../media/image55.png"/><Relationship Id="rId39" Type="http://schemas.openxmlformats.org/officeDocument/2006/relationships/image" Target="../media/image56.png"/><Relationship Id="rId40" Type="http://schemas.openxmlformats.org/officeDocument/2006/relationships/image" Target="../media/image57.png"/><Relationship Id="rId41" Type="http://schemas.openxmlformats.org/officeDocument/2006/relationships/image" Target="../media/image58.png"/><Relationship Id="rId42" Type="http://schemas.openxmlformats.org/officeDocument/2006/relationships/image" Target="../media/image59.png"/><Relationship Id="rId43" Type="http://schemas.openxmlformats.org/officeDocument/2006/relationships/image" Target="../media/image60.png"/><Relationship Id="rId44" Type="http://schemas.openxmlformats.org/officeDocument/2006/relationships/image" Target="../media/image61.png"/><Relationship Id="rId45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9.xml"/><Relationship Id="rId2" Type="http://schemas.openxmlformats.org/officeDocument/2006/relationships/hyperlink" Target="http://www.internetlivestats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hyperlink" Target="http://www.facebook.com/interactofficial" TargetMode="External"/><Relationship Id="rId20" Type="http://schemas.openxmlformats.org/officeDocument/2006/relationships/hyperlink" Target="https://plus.google.com/+rotary" TargetMode="External"/><Relationship Id="rId21" Type="http://schemas.openxmlformats.org/officeDocument/2006/relationships/hyperlink" Target="http://www.flickr.com/photos/rotaryinternational/" TargetMode="External"/><Relationship Id="rId22" Type="http://schemas.openxmlformats.org/officeDocument/2006/relationships/hyperlink" Target="http://instagram.com/rotaryinternational" TargetMode="External"/><Relationship Id="rId23" Type="http://schemas.openxmlformats.org/officeDocument/2006/relationships/hyperlink" Target="http://vimeo.com/rotary" TargetMode="External"/><Relationship Id="rId24" Type="http://schemas.openxmlformats.org/officeDocument/2006/relationships/hyperlink" Target="http://www.youtube.com/rotaryinternational" TargetMode="External"/><Relationship Id="rId25" Type="http://schemas.openxmlformats.org/officeDocument/2006/relationships/hyperlink" Target="http://www.pinterest.com/rotary/" TargetMode="External"/><Relationship Id="rId26" Type="http://schemas.openxmlformats.org/officeDocument/2006/relationships/hyperlink" Target="http://www.slideshare.net/Rotary_International" TargetMode="External"/><Relationship Id="rId10" Type="http://schemas.openxmlformats.org/officeDocument/2006/relationships/hyperlink" Target="http://blog.rotary.org/" TargetMode="External"/><Relationship Id="rId11" Type="http://schemas.openxmlformats.org/officeDocument/2006/relationships/hyperlink" Target="http://www.endpolio.org/stories" TargetMode="External"/><Relationship Id="rId12" Type="http://schemas.openxmlformats.org/officeDocument/2006/relationships/hyperlink" Target="https://twitter.com/rotary" TargetMode="External"/><Relationship Id="rId13" Type="http://schemas.openxmlformats.org/officeDocument/2006/relationships/hyperlink" Target="https://twitter.com/EndPolioNow" TargetMode="External"/><Relationship Id="rId14" Type="http://schemas.openxmlformats.org/officeDocument/2006/relationships/hyperlink" Target="https://twitter.com/johnhewko" TargetMode="External"/><Relationship Id="rId15" Type="http://schemas.openxmlformats.org/officeDocument/2006/relationships/hyperlink" Target="https://twitter.com/rotaract" TargetMode="External"/><Relationship Id="rId16" Type="http://schemas.openxmlformats.org/officeDocument/2006/relationships/hyperlink" Target="http://www.linkedin.com/groups?gid=858557" TargetMode="External"/><Relationship Id="rId17" Type="http://schemas.openxmlformats.org/officeDocument/2006/relationships/hyperlink" Target="http://www.linkedin.com/groups?gid=4859910" TargetMode="External"/><Relationship Id="rId18" Type="http://schemas.openxmlformats.org/officeDocument/2006/relationships/hyperlink" Target="http://www.linkedin.com/groups?gid=731" TargetMode="External"/><Relationship Id="rId19" Type="http://schemas.openxmlformats.org/officeDocument/2006/relationships/hyperlink" Target="http://www.linkedin.com/groups?gid=63385" TargetMode="External"/><Relationship Id="rId1" Type="http://schemas.openxmlformats.org/officeDocument/2006/relationships/slideLayout" Target="../slideLayouts/slideLayout29.xml"/><Relationship Id="rId2" Type="http://schemas.openxmlformats.org/officeDocument/2006/relationships/hyperlink" Target="https://www.facebook.com/rotary" TargetMode="External"/><Relationship Id="rId3" Type="http://schemas.openxmlformats.org/officeDocument/2006/relationships/hyperlink" Target="http://www.facebook.com/pages/End-Polio-Now/78976274836" TargetMode="External"/><Relationship Id="rId4" Type="http://schemas.openxmlformats.org/officeDocument/2006/relationships/hyperlink" Target="http://www.facebook.com/RotaryPresident" TargetMode="External"/><Relationship Id="rId5" Type="http://schemas.openxmlformats.org/officeDocument/2006/relationships/hyperlink" Target="http://www.facebook.com/JohnHewko" TargetMode="External"/><Relationship Id="rId6" Type="http://schemas.openxmlformats.org/officeDocument/2006/relationships/hyperlink" Target="http://www.facebook.com/Rotarycenters" TargetMode="External"/><Relationship Id="rId7" Type="http://schemas.openxmlformats.org/officeDocument/2006/relationships/hyperlink" Target="http://www.facebook.com/rotaryreconnect" TargetMode="External"/><Relationship Id="rId8" Type="http://schemas.openxmlformats.org/officeDocument/2006/relationships/hyperlink" Target="http://www.facebook.com/rotaractor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4.png"/><Relationship Id="rId3" Type="http://schemas.openxmlformats.org/officeDocument/2006/relationships/image" Target="../media/image7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4" Type="http://schemas.openxmlformats.org/officeDocument/2006/relationships/image" Target="../media/image81.jpg"/><Relationship Id="rId5" Type="http://schemas.openxmlformats.org/officeDocument/2006/relationships/image" Target="../media/image82.jpg"/><Relationship Id="rId6" Type="http://schemas.openxmlformats.org/officeDocument/2006/relationships/image" Target="../media/image83.jpg"/><Relationship Id="rId7" Type="http://schemas.openxmlformats.org/officeDocument/2006/relationships/image" Target="../media/image84.jpg"/><Relationship Id="rId8" Type="http://schemas.openxmlformats.org/officeDocument/2006/relationships/image" Target="../media/image85.jpg"/><Relationship Id="rId9" Type="http://schemas.openxmlformats.org/officeDocument/2006/relationships/image" Target="../media/image86.jp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7.jpg"/><Relationship Id="rId3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hyperlink" Target="https://map.rotary.org/en/project/pages/project_showcase.aspx" TargetMode="Externa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 bwMode="auto">
          <a:xfrm>
            <a:off x="0" y="3429000"/>
            <a:ext cx="9220200" cy="990600"/>
          </a:xfrm>
          <a:effectLst>
            <a:outerShdw blurRad="57150" dist="50800" dir="2700000" algn="t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r>
              <a:rPr lang="nb-NO" sz="3200" dirty="0" err="1"/>
              <a:t>Rotary</a:t>
            </a:r>
            <a:r>
              <a:rPr lang="nb-NO" sz="3200" dirty="0"/>
              <a:t> som merkevare og </a:t>
            </a:r>
            <a:r>
              <a:rPr lang="nb-NO" sz="3200" dirty="0" err="1"/>
              <a:t>Rotary</a:t>
            </a:r>
            <a:r>
              <a:rPr lang="nb-NO" sz="3200" dirty="0"/>
              <a:t> på sosiale medier </a:t>
            </a:r>
          </a:p>
        </p:txBody>
      </p:sp>
      <p:sp>
        <p:nvSpPr>
          <p:cNvPr id="17410" name="Undertittel 2"/>
          <p:cNvSpPr>
            <a:spLocks noGrp="1"/>
          </p:cNvSpPr>
          <p:nvPr>
            <p:ph type="subTitle" idx="1"/>
          </p:nvPr>
        </p:nvSpPr>
        <p:spPr bwMode="auto">
          <a:xfrm>
            <a:off x="533400" y="4572000"/>
            <a:ext cx="64008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nb-NO" altLang="x-none" dirty="0" smtClean="0">
                <a:latin typeface="Georgia" charset="0"/>
                <a:ea typeface="ＭＳ Ｐゴシック" charset="-128"/>
              </a:rPr>
              <a:t>PETS </a:t>
            </a:r>
            <a:r>
              <a:rPr lang="mr-IN" altLang="x-none" dirty="0" smtClean="0">
                <a:latin typeface="Georgia" charset="0"/>
                <a:ea typeface="ＭＳ Ｐゴシック" charset="-128"/>
              </a:rPr>
              <a:t>–</a:t>
            </a:r>
            <a:r>
              <a:rPr lang="nb-NO" altLang="x-none" dirty="0" smtClean="0">
                <a:latin typeface="Georgia" charset="0"/>
                <a:ea typeface="ＭＳ Ｐゴシック" charset="-128"/>
              </a:rPr>
              <a:t> Distrikt 2250</a:t>
            </a:r>
            <a:r>
              <a:rPr lang="nb-NO" altLang="x-none" i="1" dirty="0" smtClean="0">
                <a:latin typeface="Georgia" charset="0"/>
                <a:ea typeface="ＭＳ Ｐゴシック" charset="-128"/>
              </a:rPr>
              <a:t/>
            </a:r>
            <a:br>
              <a:rPr lang="nb-NO" altLang="x-none" i="1" dirty="0" smtClean="0">
                <a:latin typeface="Georgia" charset="0"/>
                <a:ea typeface="ＭＳ Ｐゴシック" charset="-128"/>
              </a:rPr>
            </a:br>
            <a:r>
              <a:rPr lang="nb-NO" altLang="x-none" i="1" dirty="0" smtClean="0">
                <a:latin typeface="Georgia" charset="0"/>
                <a:ea typeface="ＭＳ Ｐゴシック" charset="-128"/>
              </a:rPr>
              <a:t>Tore </a:t>
            </a:r>
            <a:r>
              <a:rPr lang="nb-NO" altLang="x-none" i="1" dirty="0">
                <a:latin typeface="Georgia" charset="0"/>
                <a:ea typeface="ＭＳ Ｐゴシック" charset="-128"/>
              </a:rPr>
              <a:t>Jørgen </a:t>
            </a:r>
            <a:r>
              <a:rPr lang="nb-NO" altLang="x-none" i="1" dirty="0" smtClean="0">
                <a:latin typeface="Georgia" charset="0"/>
                <a:ea typeface="ＭＳ Ｐゴシック" charset="-128"/>
              </a:rPr>
              <a:t>Slettahjell</a:t>
            </a:r>
          </a:p>
          <a:p>
            <a:r>
              <a:rPr lang="nb-NO" altLang="x-none" dirty="0" smtClean="0">
                <a:latin typeface="Georgia" charset="0"/>
                <a:ea typeface="ＭＳ Ｐゴシック" charset="-128"/>
              </a:rPr>
              <a:t>Leder Kommunikasjonskomitéen i </a:t>
            </a:r>
            <a:r>
              <a:rPr lang="nb-NO" altLang="x-none" dirty="0" err="1" smtClean="0">
                <a:latin typeface="Georgia" charset="0"/>
                <a:ea typeface="ＭＳ Ｐゴシック" charset="-128"/>
              </a:rPr>
              <a:t>Norfo</a:t>
            </a:r>
            <a:endParaRPr lang="nb-NO" altLang="x-none" dirty="0">
              <a:latin typeface="Georgia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1600200"/>
          </a:xfrm>
        </p:spPr>
        <p:txBody>
          <a:bodyPr/>
          <a:lstStyle/>
          <a:p>
            <a:r>
              <a:rPr lang="nb-NO" dirty="0" smtClean="0"/>
              <a:t>ROTARY SOM MERKEVARE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5659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4"/>
            <a:ext cx="9144000" cy="70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7270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TA I BRUK VÅR VISUELLE IDENTITET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lIns="0"/>
          <a:lstStyle/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nb-NO" sz="3600" dirty="0" err="1" smtClean="0">
                <a:solidFill>
                  <a:schemeClr val="tx2"/>
                </a:solidFill>
              </a:rPr>
              <a:t>Brandcenter</a:t>
            </a:r>
            <a:endParaRPr lang="nb-NO" sz="3600" dirty="0" smtClean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nb-NO" sz="1600" dirty="0" err="1">
                <a:solidFill>
                  <a:schemeClr val="tx2"/>
                </a:solidFill>
              </a:rPr>
              <a:t>https</a:t>
            </a:r>
            <a:r>
              <a:rPr lang="nb-NO" sz="1600" dirty="0">
                <a:solidFill>
                  <a:schemeClr val="tx2"/>
                </a:solidFill>
              </a:rPr>
              <a:t>://</a:t>
            </a:r>
            <a:r>
              <a:rPr lang="nb-NO" sz="1600" dirty="0" err="1" smtClean="0">
                <a:solidFill>
                  <a:schemeClr val="tx2"/>
                </a:solidFill>
              </a:rPr>
              <a:t>brandcenter.rotary.org</a:t>
            </a:r>
            <a:r>
              <a:rPr lang="nb-NO" sz="1600" dirty="0" smtClean="0">
                <a:solidFill>
                  <a:schemeClr val="tx2"/>
                </a:solidFill>
              </a:rPr>
              <a:t>/en-GB</a:t>
            </a:r>
            <a:br>
              <a:rPr lang="nb-NO" sz="1600" dirty="0" smtClean="0">
                <a:solidFill>
                  <a:schemeClr val="tx2"/>
                </a:solidFill>
              </a:rPr>
            </a:br>
            <a:endParaRPr lang="nb-NO" sz="1600" dirty="0">
              <a:solidFill>
                <a:schemeClr val="tx2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nb-NO" sz="1600" dirty="0" smtClean="0">
                <a:solidFill>
                  <a:schemeClr val="tx2"/>
                </a:solidFill>
              </a:rPr>
              <a:t>Last ned guidelines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nb-NO" sz="1600" dirty="0">
                <a:solidFill>
                  <a:srgbClr val="687C90"/>
                </a:solidFill>
              </a:rPr>
              <a:t>Bruk </a:t>
            </a:r>
            <a:r>
              <a:rPr lang="nb-NO" sz="1600" spc="-5" dirty="0">
                <a:solidFill>
                  <a:srgbClr val="687C90"/>
                </a:solidFill>
              </a:rPr>
              <a:t>presentasjonsmaler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nb-NO" sz="1600" dirty="0">
                <a:solidFill>
                  <a:srgbClr val="687C90"/>
                </a:solidFill>
              </a:rPr>
              <a:t>Bruk </a:t>
            </a:r>
            <a:r>
              <a:rPr lang="nb-NO" sz="1600" spc="-5" dirty="0">
                <a:solidFill>
                  <a:srgbClr val="687C90"/>
                </a:solidFill>
              </a:rPr>
              <a:t>eksempelbilder </a:t>
            </a:r>
            <a:r>
              <a:rPr lang="nb-NO" sz="1600" spc="-5" dirty="0" smtClean="0">
                <a:solidFill>
                  <a:srgbClr val="687C90"/>
                </a:solidFill>
              </a:rPr>
              <a:t>som</a:t>
            </a:r>
            <a:br>
              <a:rPr lang="nb-NO" sz="1600" spc="-5" dirty="0" smtClean="0">
                <a:solidFill>
                  <a:srgbClr val="687C90"/>
                </a:solidFill>
              </a:rPr>
            </a:br>
            <a:r>
              <a:rPr lang="nb-NO" sz="1600" dirty="0" smtClean="0">
                <a:solidFill>
                  <a:srgbClr val="687C90"/>
                </a:solidFill>
              </a:rPr>
              <a:t>inspirasjon </a:t>
            </a:r>
            <a:r>
              <a:rPr lang="nb-NO" sz="1600" spc="-5" dirty="0">
                <a:solidFill>
                  <a:srgbClr val="687C90"/>
                </a:solidFill>
              </a:rPr>
              <a:t>til egne</a:t>
            </a:r>
            <a:r>
              <a:rPr lang="nb-NO" sz="1600" spc="-95" dirty="0">
                <a:solidFill>
                  <a:srgbClr val="687C90"/>
                </a:solidFill>
              </a:rPr>
              <a:t> </a:t>
            </a:r>
            <a:r>
              <a:rPr lang="nb-NO" sz="1600" spc="-5" dirty="0" smtClean="0">
                <a:solidFill>
                  <a:srgbClr val="687C90"/>
                </a:solidFill>
              </a:rPr>
              <a:t>foto</a:t>
            </a:r>
            <a:endParaRPr lang="nb-NO" sz="16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nb-NO" sz="1600" dirty="0" err="1" smtClean="0">
                <a:solidFill>
                  <a:schemeClr val="tx2"/>
                </a:solidFill>
              </a:rPr>
              <a:t>Rotary</a:t>
            </a:r>
            <a:r>
              <a:rPr lang="nb-NO" sz="1600" dirty="0" smtClean="0">
                <a:solidFill>
                  <a:schemeClr val="tx2"/>
                </a:solidFill>
              </a:rPr>
              <a:t> logoer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nb-NO" sz="1600" dirty="0" smtClean="0">
                <a:solidFill>
                  <a:schemeClr val="tx2"/>
                </a:solidFill>
              </a:rPr>
              <a:t>Klubblogo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88" y="1282700"/>
            <a:ext cx="3593611" cy="38317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object 7"/>
          <p:cNvSpPr/>
          <p:nvPr/>
        </p:nvSpPr>
        <p:spPr>
          <a:xfrm>
            <a:off x="3048000" y="3463441"/>
            <a:ext cx="2670815" cy="3429000"/>
          </a:xfrm>
          <a:prstGeom prst="rect">
            <a:avLst/>
          </a:prstGeom>
          <a:blipFill>
            <a:blip r:embed="rId4" cstate="print"/>
            <a:srcRect/>
            <a:stretch>
              <a:fillRect l="5706" b="342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83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6" descr="wheel missing keyhol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09900"/>
            <a:ext cx="101123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 descr="wheel square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1731962"/>
            <a:ext cx="10604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9" descr="wheel square gold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00187"/>
            <a:ext cx="15827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0" descr="wheel black outline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5" y="1687512"/>
            <a:ext cx="1133475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1" descr="wheel bubble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4154487"/>
            <a:ext cx="116205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2" descr="metal wheel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2959100"/>
            <a:ext cx="1087437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3" descr="wheel white text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2981325"/>
            <a:ext cx="1090612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4" descr="wheel skinnyoutline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4278312"/>
            <a:ext cx="111601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5" descr="wheel lite.tif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4256087"/>
            <a:ext cx="1122362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ject 6"/>
          <p:cNvSpPr/>
          <p:nvPr/>
        </p:nvSpPr>
        <p:spPr>
          <a:xfrm>
            <a:off x="0" y="457200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533400"/>
                </a:move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005D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 txBox="1">
            <a:spLocks/>
          </p:cNvSpPr>
          <p:nvPr/>
        </p:nvSpPr>
        <p:spPr>
          <a:xfrm>
            <a:off x="228600" y="533400"/>
            <a:ext cx="872731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192405"/>
            <a:r>
              <a:rPr lang="nb-NO" sz="2000" b="0" spc="-5" dirty="0" smtClean="0"/>
              <a:t>MANGE ULIKE VARIANTER AV LOGOEN VÅR</a:t>
            </a:r>
            <a:endParaRPr lang="nb-NO" sz="20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" y="1219200"/>
            <a:ext cx="3259756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535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/>
          <p:nvPr/>
        </p:nvGrpSpPr>
        <p:grpSpPr>
          <a:xfrm>
            <a:off x="64307" y="1219200"/>
            <a:ext cx="8760606" cy="5553075"/>
            <a:chOff x="64307" y="1284288"/>
            <a:chExt cx="8760606" cy="5553075"/>
          </a:xfrm>
        </p:grpSpPr>
        <p:sp>
          <p:nvSpPr>
            <p:cNvPr id="195" name="Rectangle 194"/>
            <p:cNvSpPr/>
            <p:nvPr/>
          </p:nvSpPr>
          <p:spPr>
            <a:xfrm>
              <a:off x="64307" y="5844769"/>
              <a:ext cx="2589993" cy="977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ヒラギノ角ゴ Pro W3" charset="0"/>
                <a:cs typeface="ヒラギノ角ゴ Pro W3" charset="0"/>
              </a:endParaRPr>
            </a:p>
          </p:txBody>
        </p:sp>
        <p:grpSp>
          <p:nvGrpSpPr>
            <p:cNvPr id="30723" name="Group 4"/>
            <p:cNvGrpSpPr>
              <a:grpSpLocks/>
            </p:cNvGrpSpPr>
            <p:nvPr/>
          </p:nvGrpSpPr>
          <p:grpSpPr bwMode="auto">
            <a:xfrm>
              <a:off x="6513513" y="3168650"/>
              <a:ext cx="490537" cy="442913"/>
              <a:chOff x="4428027" y="2735184"/>
              <a:chExt cx="799561" cy="799676"/>
            </a:xfrm>
          </p:grpSpPr>
          <p:pic>
            <p:nvPicPr>
              <p:cNvPr id="30904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7423" y="2791024"/>
                <a:ext cx="664436" cy="664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6"/>
              <p:cNvSpPr/>
              <p:nvPr/>
            </p:nvSpPr>
            <p:spPr>
              <a:xfrm>
                <a:off x="4428027" y="2735184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30724" name="Group 7"/>
            <p:cNvGrpSpPr>
              <a:grpSpLocks/>
            </p:cNvGrpSpPr>
            <p:nvPr/>
          </p:nvGrpSpPr>
          <p:grpSpPr bwMode="auto">
            <a:xfrm>
              <a:off x="1793875" y="4471988"/>
              <a:ext cx="490538" cy="442912"/>
              <a:chOff x="4549073" y="3013024"/>
              <a:chExt cx="799561" cy="799676"/>
            </a:xfrm>
          </p:grpSpPr>
          <p:pic>
            <p:nvPicPr>
              <p:cNvPr id="30902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2928" y="3034359"/>
                <a:ext cx="650274" cy="758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549073" y="3013024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30725" name="Group 10"/>
            <p:cNvGrpSpPr>
              <a:grpSpLocks/>
            </p:cNvGrpSpPr>
            <p:nvPr/>
          </p:nvGrpSpPr>
          <p:grpSpPr bwMode="auto">
            <a:xfrm>
              <a:off x="3895725" y="5097463"/>
              <a:ext cx="490538" cy="468312"/>
              <a:chOff x="4137075" y="3041902"/>
              <a:chExt cx="799561" cy="847270"/>
            </a:xfrm>
          </p:grpSpPr>
          <p:pic>
            <p:nvPicPr>
              <p:cNvPr id="30900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4249" y="3041902"/>
                <a:ext cx="789682" cy="847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4137075" y="3056262"/>
                <a:ext cx="799561" cy="798445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30726" name="Group 13"/>
            <p:cNvGrpSpPr>
              <a:grpSpLocks/>
            </p:cNvGrpSpPr>
            <p:nvPr/>
          </p:nvGrpSpPr>
          <p:grpSpPr bwMode="auto">
            <a:xfrm>
              <a:off x="1790700" y="3224213"/>
              <a:ext cx="490538" cy="442912"/>
              <a:chOff x="4963616" y="2643588"/>
              <a:chExt cx="799561" cy="799676"/>
            </a:xfrm>
          </p:grpSpPr>
          <p:pic>
            <p:nvPicPr>
              <p:cNvPr id="30898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5038" y="2681264"/>
                <a:ext cx="684354" cy="749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4963616" y="2643588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4132263" y="3476625"/>
              <a:ext cx="922337" cy="846138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ヒラギノ角ゴ Pro W3" charset="0"/>
                <a:cs typeface="ヒラギノ角ゴ Pro W3" charset="0"/>
              </a:endParaRPr>
            </a:p>
          </p:txBody>
        </p:sp>
        <p:grpSp>
          <p:nvGrpSpPr>
            <p:cNvPr id="30728" name="Group 19"/>
            <p:cNvGrpSpPr>
              <a:grpSpLocks/>
            </p:cNvGrpSpPr>
            <p:nvPr/>
          </p:nvGrpSpPr>
          <p:grpSpPr bwMode="auto">
            <a:xfrm>
              <a:off x="7035800" y="4387850"/>
              <a:ext cx="922338" cy="846138"/>
              <a:chOff x="3857425" y="1458797"/>
              <a:chExt cx="799561" cy="799676"/>
            </a:xfrm>
          </p:grpSpPr>
          <p:pic>
            <p:nvPicPr>
              <p:cNvPr id="30896" name="Picture 2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299" y="1528129"/>
                <a:ext cx="654595" cy="698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3857425" y="1458797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30729" name="Group 22"/>
            <p:cNvGrpSpPr>
              <a:grpSpLocks/>
            </p:cNvGrpSpPr>
            <p:nvPr/>
          </p:nvGrpSpPr>
          <p:grpSpPr bwMode="auto">
            <a:xfrm>
              <a:off x="3916363" y="5689600"/>
              <a:ext cx="490537" cy="441325"/>
              <a:chOff x="1825534" y="4365895"/>
              <a:chExt cx="799561" cy="799676"/>
            </a:xfrm>
          </p:grpSpPr>
          <p:pic>
            <p:nvPicPr>
              <p:cNvPr id="30894" name="Picture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9500" y="4580120"/>
                <a:ext cx="732993" cy="350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1825534" y="4365895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30730" name="Group 25"/>
            <p:cNvGrpSpPr>
              <a:grpSpLocks/>
            </p:cNvGrpSpPr>
            <p:nvPr/>
          </p:nvGrpSpPr>
          <p:grpSpPr bwMode="auto">
            <a:xfrm>
              <a:off x="5562600" y="4594225"/>
              <a:ext cx="490538" cy="442913"/>
              <a:chOff x="3979503" y="3452062"/>
              <a:chExt cx="799561" cy="799676"/>
            </a:xfrm>
          </p:grpSpPr>
          <p:pic>
            <p:nvPicPr>
              <p:cNvPr id="30892" name="Picture 2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7501" y="3541147"/>
                <a:ext cx="436169" cy="6610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3979503" y="3452062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30731" name="Group 28"/>
            <p:cNvGrpSpPr>
              <a:grpSpLocks/>
            </p:cNvGrpSpPr>
            <p:nvPr/>
          </p:nvGrpSpPr>
          <p:grpSpPr bwMode="auto">
            <a:xfrm>
              <a:off x="8243888" y="4594225"/>
              <a:ext cx="488950" cy="441325"/>
              <a:chOff x="4685794" y="3306544"/>
              <a:chExt cx="799561" cy="799676"/>
            </a:xfrm>
          </p:grpSpPr>
          <p:pic>
            <p:nvPicPr>
              <p:cNvPr id="30890" name="Picture 2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0908" y="3355501"/>
                <a:ext cx="771521" cy="689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4685794" y="3306544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30732" name="Group 31"/>
            <p:cNvGrpSpPr>
              <a:grpSpLocks/>
            </p:cNvGrpSpPr>
            <p:nvPr/>
          </p:nvGrpSpPr>
          <p:grpSpPr bwMode="auto">
            <a:xfrm>
              <a:off x="4779963" y="5106988"/>
              <a:ext cx="490537" cy="442912"/>
              <a:chOff x="4096967" y="2921427"/>
              <a:chExt cx="799561" cy="799676"/>
            </a:xfrm>
          </p:grpSpPr>
          <p:pic>
            <p:nvPicPr>
              <p:cNvPr id="30888" name="Picture 3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0827" y="2962003"/>
                <a:ext cx="614818" cy="738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4096967" y="2921427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30733" name="Group 34"/>
            <p:cNvGrpSpPr>
              <a:grpSpLocks/>
            </p:cNvGrpSpPr>
            <p:nvPr/>
          </p:nvGrpSpPr>
          <p:grpSpPr bwMode="auto">
            <a:xfrm>
              <a:off x="4005263" y="1285875"/>
              <a:ext cx="503237" cy="441325"/>
              <a:chOff x="1209729" y="6058324"/>
              <a:chExt cx="821786" cy="799676"/>
            </a:xfrm>
          </p:grpSpPr>
          <p:pic>
            <p:nvPicPr>
              <p:cNvPr id="30886" name="Picture 3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5431" y="6097280"/>
                <a:ext cx="806084" cy="760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1209729" y="6058324"/>
                <a:ext cx="798455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30734" name="Group 37"/>
            <p:cNvGrpSpPr>
              <a:grpSpLocks/>
            </p:cNvGrpSpPr>
            <p:nvPr/>
          </p:nvGrpSpPr>
          <p:grpSpPr bwMode="auto">
            <a:xfrm>
              <a:off x="4676775" y="1839913"/>
              <a:ext cx="490538" cy="441325"/>
              <a:chOff x="4840023" y="5948564"/>
              <a:chExt cx="799561" cy="799676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840023" y="5948564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85" name="Picture 39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2857" y="6036439"/>
                <a:ext cx="684503" cy="671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35" name="Group 40"/>
            <p:cNvGrpSpPr>
              <a:grpSpLocks/>
            </p:cNvGrpSpPr>
            <p:nvPr/>
          </p:nvGrpSpPr>
          <p:grpSpPr bwMode="auto">
            <a:xfrm>
              <a:off x="4017963" y="1835150"/>
              <a:ext cx="490537" cy="441325"/>
              <a:chOff x="3017038" y="6012287"/>
              <a:chExt cx="799561" cy="799676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3017038" y="6012287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83" name="Picture 42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7273" y="6062233"/>
                <a:ext cx="634829" cy="7237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36" name="Group 43"/>
            <p:cNvGrpSpPr>
              <a:grpSpLocks/>
            </p:cNvGrpSpPr>
            <p:nvPr/>
          </p:nvGrpSpPr>
          <p:grpSpPr bwMode="auto">
            <a:xfrm>
              <a:off x="4700588" y="1284288"/>
              <a:ext cx="490537" cy="441325"/>
              <a:chOff x="6515705" y="6058324"/>
              <a:chExt cx="799561" cy="799676"/>
            </a:xfrm>
          </p:grpSpPr>
          <p:pic>
            <p:nvPicPr>
              <p:cNvPr id="30880" name="Picture 44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5011" y="6101631"/>
                <a:ext cx="688540" cy="740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6515705" y="6058324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30737" name="Group 46"/>
            <p:cNvGrpSpPr>
              <a:grpSpLocks/>
            </p:cNvGrpSpPr>
            <p:nvPr/>
          </p:nvGrpSpPr>
          <p:grpSpPr bwMode="auto">
            <a:xfrm>
              <a:off x="444500" y="4149725"/>
              <a:ext cx="490538" cy="442913"/>
              <a:chOff x="6199604" y="5871167"/>
              <a:chExt cx="799561" cy="799676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6199604" y="5871167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79" name="Picture 48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107" r="1376" b="7303"/>
              <a:stretch>
                <a:fillRect/>
              </a:stretch>
            </p:blipFill>
            <p:spPr bwMode="auto">
              <a:xfrm>
                <a:off x="6293040" y="5880333"/>
                <a:ext cx="620811" cy="780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38" name="Group 49"/>
            <p:cNvGrpSpPr>
              <a:grpSpLocks/>
            </p:cNvGrpSpPr>
            <p:nvPr/>
          </p:nvGrpSpPr>
          <p:grpSpPr bwMode="auto">
            <a:xfrm>
              <a:off x="1031875" y="4800600"/>
              <a:ext cx="488950" cy="441325"/>
              <a:chOff x="2569309" y="5878049"/>
              <a:chExt cx="799561" cy="799676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2569309" y="5878049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77" name="Picture 51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3176" y="5941875"/>
                <a:ext cx="634812" cy="65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39" name="Group 52"/>
            <p:cNvGrpSpPr>
              <a:grpSpLocks/>
            </p:cNvGrpSpPr>
            <p:nvPr/>
          </p:nvGrpSpPr>
          <p:grpSpPr bwMode="auto">
            <a:xfrm>
              <a:off x="1035050" y="4138613"/>
              <a:ext cx="490538" cy="442912"/>
              <a:chOff x="7818781" y="5938286"/>
              <a:chExt cx="799561" cy="799676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7818781" y="5938286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75" name="Picture 54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1399" y="6021085"/>
                <a:ext cx="712293" cy="712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40" name="Group 55"/>
            <p:cNvGrpSpPr>
              <a:grpSpLocks/>
            </p:cNvGrpSpPr>
            <p:nvPr/>
          </p:nvGrpSpPr>
          <p:grpSpPr bwMode="auto">
            <a:xfrm>
              <a:off x="457200" y="2867025"/>
              <a:ext cx="490538" cy="441325"/>
              <a:chOff x="7055670" y="5833491"/>
              <a:chExt cx="799561" cy="799676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7055670" y="5833491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73" name="Picture 57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7609" y="5881187"/>
                <a:ext cx="614266" cy="720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41" name="Group 58"/>
            <p:cNvGrpSpPr>
              <a:grpSpLocks/>
            </p:cNvGrpSpPr>
            <p:nvPr/>
          </p:nvGrpSpPr>
          <p:grpSpPr bwMode="auto">
            <a:xfrm>
              <a:off x="1027113" y="3616325"/>
              <a:ext cx="490537" cy="442913"/>
              <a:chOff x="5664734" y="6042644"/>
              <a:chExt cx="799561" cy="799676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664734" y="6042644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71" name="Picture 60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2465" y="6161154"/>
                <a:ext cx="699752" cy="612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42" name="Group 61"/>
            <p:cNvGrpSpPr>
              <a:grpSpLocks/>
            </p:cNvGrpSpPr>
            <p:nvPr/>
          </p:nvGrpSpPr>
          <p:grpSpPr bwMode="auto">
            <a:xfrm>
              <a:off x="1033463" y="2852738"/>
              <a:ext cx="488950" cy="442912"/>
              <a:chOff x="8344439" y="4919658"/>
              <a:chExt cx="799561" cy="799676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8344439" y="4919658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69" name="Picture 63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51859" y="4970240"/>
                <a:ext cx="625512" cy="698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43" name="Group 64"/>
            <p:cNvGrpSpPr>
              <a:grpSpLocks/>
            </p:cNvGrpSpPr>
            <p:nvPr/>
          </p:nvGrpSpPr>
          <p:grpSpPr bwMode="auto">
            <a:xfrm>
              <a:off x="454025" y="3619500"/>
              <a:ext cx="488950" cy="441325"/>
              <a:chOff x="7832629" y="6058324"/>
              <a:chExt cx="799561" cy="799676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7832629" y="6058324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67" name="Picture 66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3711" y="6127300"/>
                <a:ext cx="613131" cy="683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68" name="Elbow Connector 67"/>
            <p:cNvCxnSpPr>
              <a:stCxn id="22" idx="2"/>
              <a:endCxn id="87" idx="1"/>
            </p:cNvCxnSpPr>
            <p:nvPr/>
          </p:nvCxnSpPr>
          <p:spPr>
            <a:xfrm rot="16200000" flipH="1">
              <a:off x="7795420" y="4936331"/>
              <a:ext cx="119062" cy="714375"/>
            </a:xfrm>
            <a:prstGeom prst="bentConnector2">
              <a:avLst/>
            </a:prstGeom>
            <a:ln w="952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Elbow Connector 68"/>
            <p:cNvCxnSpPr>
              <a:stCxn id="22" idx="0"/>
              <a:endCxn id="102" idx="1"/>
            </p:cNvCxnSpPr>
            <p:nvPr/>
          </p:nvCxnSpPr>
          <p:spPr>
            <a:xfrm rot="5400000" flipH="1" flipV="1">
              <a:off x="7386638" y="4057650"/>
              <a:ext cx="441325" cy="219075"/>
            </a:xfrm>
            <a:prstGeom prst="bentConnector2">
              <a:avLst/>
            </a:prstGeom>
            <a:ln w="952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22" idx="3"/>
              <a:endCxn id="93" idx="2"/>
            </p:cNvCxnSpPr>
            <p:nvPr/>
          </p:nvCxnSpPr>
          <p:spPr>
            <a:xfrm flipV="1">
              <a:off x="7958138" y="4168775"/>
              <a:ext cx="619125" cy="642938"/>
            </a:xfrm>
            <a:prstGeom prst="line">
              <a:avLst/>
            </a:prstGeom>
            <a:ln w="952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747" name="Group 70"/>
            <p:cNvGrpSpPr>
              <a:grpSpLocks/>
            </p:cNvGrpSpPr>
            <p:nvPr/>
          </p:nvGrpSpPr>
          <p:grpSpPr bwMode="auto">
            <a:xfrm>
              <a:off x="6916738" y="3779838"/>
              <a:ext cx="490537" cy="441325"/>
              <a:chOff x="4117022" y="3098305"/>
              <a:chExt cx="799561" cy="799676"/>
            </a:xfrm>
          </p:grpSpPr>
          <p:pic>
            <p:nvPicPr>
              <p:cNvPr id="30864" name="Picture 71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7530" y="3146176"/>
                <a:ext cx="602489" cy="691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" name="Rectangle 72"/>
              <p:cNvSpPr/>
              <p:nvPr/>
            </p:nvSpPr>
            <p:spPr>
              <a:xfrm>
                <a:off x="4117022" y="3098305"/>
                <a:ext cx="799561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cxnSp>
          <p:nvCxnSpPr>
            <p:cNvPr id="74" name="Elbow Connector 73"/>
            <p:cNvCxnSpPr>
              <a:stCxn id="96" idx="1"/>
              <a:endCxn id="22" idx="0"/>
            </p:cNvCxnSpPr>
            <p:nvPr/>
          </p:nvCxnSpPr>
          <p:spPr>
            <a:xfrm rot="10800000" flipV="1">
              <a:off x="7497763" y="3402013"/>
              <a:ext cx="247650" cy="985837"/>
            </a:xfrm>
            <a:prstGeom prst="bentConnector2">
              <a:avLst/>
            </a:prstGeom>
            <a:ln w="952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lbow Connector 74"/>
            <p:cNvCxnSpPr>
              <a:stCxn id="99" idx="1"/>
              <a:endCxn id="22" idx="0"/>
            </p:cNvCxnSpPr>
            <p:nvPr/>
          </p:nvCxnSpPr>
          <p:spPr>
            <a:xfrm rot="10800000" flipV="1">
              <a:off x="7497763" y="2865438"/>
              <a:ext cx="230187" cy="1522412"/>
            </a:xfrm>
            <a:prstGeom prst="bentConnector2">
              <a:avLst/>
            </a:prstGeom>
            <a:ln w="952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7" idx="1"/>
              <a:endCxn id="19" idx="3"/>
            </p:cNvCxnSpPr>
            <p:nvPr/>
          </p:nvCxnSpPr>
          <p:spPr>
            <a:xfrm flipH="1">
              <a:off x="5054600" y="3390900"/>
              <a:ext cx="1458913" cy="508000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22" idx="0"/>
              <a:endCxn id="73" idx="2"/>
            </p:cNvCxnSpPr>
            <p:nvPr/>
          </p:nvCxnSpPr>
          <p:spPr>
            <a:xfrm flipH="1" flipV="1">
              <a:off x="7162800" y="4221163"/>
              <a:ext cx="334963" cy="166687"/>
            </a:xfrm>
            <a:prstGeom prst="line">
              <a:avLst/>
            </a:prstGeom>
            <a:ln w="952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752" name="Group 77"/>
            <p:cNvGrpSpPr>
              <a:grpSpLocks/>
            </p:cNvGrpSpPr>
            <p:nvPr/>
          </p:nvGrpSpPr>
          <p:grpSpPr bwMode="auto">
            <a:xfrm>
              <a:off x="3803650" y="4535488"/>
              <a:ext cx="665163" cy="442912"/>
              <a:chOff x="1751523" y="4370295"/>
              <a:chExt cx="1086135" cy="799676"/>
            </a:xfrm>
          </p:grpSpPr>
          <p:pic>
            <p:nvPicPr>
              <p:cNvPr id="30862" name="Picture 7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4181" y="4581202"/>
                <a:ext cx="966443" cy="459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Rectangle 79"/>
              <p:cNvSpPr/>
              <p:nvPr/>
            </p:nvSpPr>
            <p:spPr>
              <a:xfrm>
                <a:off x="1751523" y="4370295"/>
                <a:ext cx="1086135" cy="79967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cxnSp>
          <p:nvCxnSpPr>
            <p:cNvPr id="81" name="Straight Connector 80"/>
            <p:cNvCxnSpPr>
              <a:stCxn id="22" idx="3"/>
              <a:endCxn id="31" idx="1"/>
            </p:cNvCxnSpPr>
            <p:nvPr/>
          </p:nvCxnSpPr>
          <p:spPr>
            <a:xfrm>
              <a:off x="7958138" y="4811713"/>
              <a:ext cx="285750" cy="3175"/>
            </a:xfrm>
            <a:prstGeom prst="line">
              <a:avLst/>
            </a:prstGeom>
            <a:ln w="952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Elbow Connector 81"/>
            <p:cNvCxnSpPr>
              <a:endCxn id="19" idx="2"/>
            </p:cNvCxnSpPr>
            <p:nvPr/>
          </p:nvCxnSpPr>
          <p:spPr>
            <a:xfrm rot="5400000" flipH="1" flipV="1">
              <a:off x="3974306" y="4733132"/>
              <a:ext cx="1030287" cy="209550"/>
            </a:xfrm>
            <a:prstGeom prst="bentConnector3">
              <a:avLst>
                <a:gd name="adj1" fmla="val 2469"/>
              </a:avLst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lbow Connector 82"/>
            <p:cNvCxnSpPr>
              <a:stCxn id="80" idx="3"/>
              <a:endCxn id="19" idx="2"/>
            </p:cNvCxnSpPr>
            <p:nvPr/>
          </p:nvCxnSpPr>
          <p:spPr>
            <a:xfrm flipV="1">
              <a:off x="4468813" y="4322763"/>
              <a:ext cx="125412" cy="433387"/>
            </a:xfrm>
            <a:prstGeom prst="bentConnector2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83"/>
            <p:cNvCxnSpPr>
              <a:stCxn id="34" idx="1"/>
              <a:endCxn id="19" idx="2"/>
            </p:cNvCxnSpPr>
            <p:nvPr/>
          </p:nvCxnSpPr>
          <p:spPr>
            <a:xfrm rot="10800000">
              <a:off x="4594225" y="4322763"/>
              <a:ext cx="185738" cy="1004887"/>
            </a:xfrm>
            <a:prstGeom prst="bentConnector2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lbow Connector 84"/>
            <p:cNvCxnSpPr>
              <a:stCxn id="25" idx="3"/>
              <a:endCxn id="19" idx="2"/>
            </p:cNvCxnSpPr>
            <p:nvPr/>
          </p:nvCxnSpPr>
          <p:spPr>
            <a:xfrm flipV="1">
              <a:off x="4406900" y="4322763"/>
              <a:ext cx="187325" cy="1587500"/>
            </a:xfrm>
            <a:prstGeom prst="bentConnector2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758" name="Group 85"/>
            <p:cNvGrpSpPr>
              <a:grpSpLocks/>
            </p:cNvGrpSpPr>
            <p:nvPr/>
          </p:nvGrpSpPr>
          <p:grpSpPr bwMode="auto">
            <a:xfrm>
              <a:off x="8212138" y="5138738"/>
              <a:ext cx="495300" cy="430212"/>
              <a:chOff x="5851643" y="5399094"/>
              <a:chExt cx="647092" cy="598746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5851643" y="5399094"/>
                <a:ext cx="647092" cy="59874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61" name="Picture 87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8656" y="5451840"/>
                <a:ext cx="546303" cy="538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59" name="Group 88"/>
            <p:cNvGrpSpPr>
              <a:grpSpLocks/>
            </p:cNvGrpSpPr>
            <p:nvPr/>
          </p:nvGrpSpPr>
          <p:grpSpPr bwMode="auto">
            <a:xfrm>
              <a:off x="6572250" y="2654300"/>
              <a:ext cx="495300" cy="430213"/>
              <a:chOff x="4190417" y="6044694"/>
              <a:chExt cx="647092" cy="598746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4190417" y="6044694"/>
                <a:ext cx="647092" cy="59874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59" name="Picture 90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0621" y="6073920"/>
                <a:ext cx="544919" cy="544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60" name="Group 91"/>
            <p:cNvGrpSpPr>
              <a:grpSpLocks/>
            </p:cNvGrpSpPr>
            <p:nvPr/>
          </p:nvGrpSpPr>
          <p:grpSpPr bwMode="auto">
            <a:xfrm>
              <a:off x="8329613" y="3738563"/>
              <a:ext cx="495300" cy="430212"/>
              <a:chOff x="6503433" y="5186934"/>
              <a:chExt cx="647092" cy="598746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6503433" y="5186934"/>
                <a:ext cx="647092" cy="59874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57" name="Picture 93"/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8423" y="5330880"/>
                <a:ext cx="569514" cy="35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61" name="Group 94"/>
            <p:cNvGrpSpPr>
              <a:grpSpLocks/>
            </p:cNvGrpSpPr>
            <p:nvPr/>
          </p:nvGrpSpPr>
          <p:grpSpPr bwMode="auto">
            <a:xfrm>
              <a:off x="7745413" y="3186113"/>
              <a:ext cx="495300" cy="430212"/>
              <a:chOff x="7107508" y="2291814"/>
              <a:chExt cx="647092" cy="598746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7107508" y="2291814"/>
                <a:ext cx="647092" cy="59874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55" name="Picture 96"/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2876" y="2366293"/>
                <a:ext cx="553700" cy="457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62" name="Group 97"/>
            <p:cNvGrpSpPr>
              <a:grpSpLocks/>
            </p:cNvGrpSpPr>
            <p:nvPr/>
          </p:nvGrpSpPr>
          <p:grpSpPr bwMode="auto">
            <a:xfrm>
              <a:off x="7727950" y="2651125"/>
              <a:ext cx="495300" cy="430213"/>
              <a:chOff x="6525536" y="1234614"/>
              <a:chExt cx="647092" cy="598746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6525536" y="1234614"/>
                <a:ext cx="647092" cy="59874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53" name="Picture 99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0871" y="1373760"/>
                <a:ext cx="519752" cy="33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63" name="Group 100"/>
            <p:cNvGrpSpPr>
              <a:grpSpLocks/>
            </p:cNvGrpSpPr>
            <p:nvPr/>
          </p:nvGrpSpPr>
          <p:grpSpPr bwMode="auto">
            <a:xfrm>
              <a:off x="7716838" y="3732213"/>
              <a:ext cx="495300" cy="430212"/>
              <a:chOff x="7997393" y="2784294"/>
              <a:chExt cx="647092" cy="598746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7997393" y="2784294"/>
                <a:ext cx="647092" cy="59874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51" name="Picture 102"/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59613" y="2928960"/>
                <a:ext cx="519752" cy="33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64" name="Group 103"/>
            <p:cNvGrpSpPr>
              <a:grpSpLocks/>
            </p:cNvGrpSpPr>
            <p:nvPr/>
          </p:nvGrpSpPr>
          <p:grpSpPr bwMode="auto">
            <a:xfrm>
              <a:off x="4787900" y="5676900"/>
              <a:ext cx="495300" cy="430213"/>
              <a:chOff x="4380489" y="5180694"/>
              <a:chExt cx="647092" cy="598746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4380489" y="5180694"/>
                <a:ext cx="647092" cy="59874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49" name="Picture 105"/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9762" y="5244480"/>
                <a:ext cx="502890" cy="497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65" name="Group 106"/>
            <p:cNvGrpSpPr>
              <a:grpSpLocks/>
            </p:cNvGrpSpPr>
            <p:nvPr/>
          </p:nvGrpSpPr>
          <p:grpSpPr bwMode="auto">
            <a:xfrm>
              <a:off x="6016625" y="3746500"/>
              <a:ext cx="495300" cy="431800"/>
              <a:chOff x="4426802" y="6013254"/>
              <a:chExt cx="647092" cy="598746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4426802" y="6013254"/>
                <a:ext cx="647092" cy="59874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47" name="Picture 108"/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0016" y="6027174"/>
                <a:ext cx="556906" cy="556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10" name="Elbow Connector 109"/>
            <p:cNvCxnSpPr>
              <a:stCxn id="105" idx="3"/>
            </p:cNvCxnSpPr>
            <p:nvPr/>
          </p:nvCxnSpPr>
          <p:spPr>
            <a:xfrm flipH="1" flipV="1">
              <a:off x="4592638" y="4316413"/>
              <a:ext cx="690562" cy="1574800"/>
            </a:xfrm>
            <a:prstGeom prst="bentConnector4">
              <a:avLst>
                <a:gd name="adj1" fmla="val -33112"/>
                <a:gd name="adj2" fmla="val 56837"/>
              </a:avLst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767" name="Group 110"/>
            <p:cNvGrpSpPr>
              <a:grpSpLocks/>
            </p:cNvGrpSpPr>
            <p:nvPr/>
          </p:nvGrpSpPr>
          <p:grpSpPr bwMode="auto">
            <a:xfrm>
              <a:off x="444500" y="4787900"/>
              <a:ext cx="495300" cy="431800"/>
              <a:chOff x="999971" y="5022774"/>
              <a:chExt cx="647092" cy="598746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999971" y="5022774"/>
                <a:ext cx="647092" cy="59874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45" name="Picture 112"/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5000" y="5037120"/>
                <a:ext cx="444218" cy="5608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14" name="Straight Connector 113"/>
            <p:cNvCxnSpPr>
              <a:stCxn id="108" idx="1"/>
              <a:endCxn id="19" idx="3"/>
            </p:cNvCxnSpPr>
            <p:nvPr/>
          </p:nvCxnSpPr>
          <p:spPr>
            <a:xfrm flipH="1" flipV="1">
              <a:off x="5054600" y="3898900"/>
              <a:ext cx="962025" cy="63500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90" idx="1"/>
              <a:endCxn id="19" idx="3"/>
            </p:cNvCxnSpPr>
            <p:nvPr/>
          </p:nvCxnSpPr>
          <p:spPr>
            <a:xfrm flipH="1">
              <a:off x="5054600" y="2870200"/>
              <a:ext cx="1517650" cy="1028700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770" name="Group 115"/>
            <p:cNvGrpSpPr>
              <a:grpSpLocks/>
            </p:cNvGrpSpPr>
            <p:nvPr/>
          </p:nvGrpSpPr>
          <p:grpSpPr bwMode="auto">
            <a:xfrm>
              <a:off x="6586538" y="2057400"/>
              <a:ext cx="495300" cy="444500"/>
              <a:chOff x="4865172" y="1925346"/>
              <a:chExt cx="495342" cy="444275"/>
            </a:xfrm>
          </p:grpSpPr>
          <p:pic>
            <p:nvPicPr>
              <p:cNvPr id="30842" name="Picture 116"/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7554" y="1941811"/>
                <a:ext cx="422131" cy="42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8" name="Rectangle 117"/>
              <p:cNvSpPr/>
              <p:nvPr/>
            </p:nvSpPr>
            <p:spPr>
              <a:xfrm>
                <a:off x="4865172" y="1925346"/>
                <a:ext cx="495342" cy="429995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cxnSp>
          <p:nvCxnSpPr>
            <p:cNvPr id="119" name="Straight Connector 118"/>
            <p:cNvCxnSpPr>
              <a:stCxn id="118" idx="1"/>
              <a:endCxn id="19" idx="3"/>
            </p:cNvCxnSpPr>
            <p:nvPr/>
          </p:nvCxnSpPr>
          <p:spPr>
            <a:xfrm flipH="1">
              <a:off x="5054600" y="2273300"/>
              <a:ext cx="1531938" cy="1625600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772" name="Group 119"/>
            <p:cNvGrpSpPr>
              <a:grpSpLocks/>
            </p:cNvGrpSpPr>
            <p:nvPr/>
          </p:nvGrpSpPr>
          <p:grpSpPr bwMode="auto">
            <a:xfrm>
              <a:off x="1774825" y="1677988"/>
              <a:ext cx="496888" cy="430212"/>
              <a:chOff x="1728648" y="4147335"/>
              <a:chExt cx="496288" cy="430719"/>
            </a:xfrm>
          </p:grpSpPr>
          <p:sp>
            <p:nvSpPr>
              <p:cNvPr id="121" name="Rectangle 120"/>
              <p:cNvSpPr/>
              <p:nvPr/>
            </p:nvSpPr>
            <p:spPr>
              <a:xfrm>
                <a:off x="1728648" y="4147335"/>
                <a:ext cx="494702" cy="430719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41" name="Picture 121"/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1939" y="4155619"/>
                <a:ext cx="492997" cy="414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73" name="Group 122"/>
            <p:cNvGrpSpPr>
              <a:grpSpLocks/>
            </p:cNvGrpSpPr>
            <p:nvPr/>
          </p:nvGrpSpPr>
          <p:grpSpPr bwMode="auto">
            <a:xfrm>
              <a:off x="1611313" y="2208213"/>
              <a:ext cx="820737" cy="409575"/>
              <a:chOff x="1527928" y="5033174"/>
              <a:chExt cx="832631" cy="367279"/>
            </a:xfrm>
          </p:grpSpPr>
          <p:sp>
            <p:nvSpPr>
              <p:cNvPr id="124" name="Rectangle 123"/>
              <p:cNvSpPr/>
              <p:nvPr/>
            </p:nvSpPr>
            <p:spPr>
              <a:xfrm>
                <a:off x="1527928" y="5033174"/>
                <a:ext cx="832631" cy="367279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39" name="Picture 124"/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966" y="5088554"/>
                <a:ext cx="729106" cy="28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26" name="Straight Connector 125"/>
            <p:cNvCxnSpPr>
              <a:stCxn id="121" idx="2"/>
              <a:endCxn id="124" idx="0"/>
            </p:cNvCxnSpPr>
            <p:nvPr/>
          </p:nvCxnSpPr>
          <p:spPr>
            <a:xfrm flipH="1">
              <a:off x="2022475" y="2108200"/>
              <a:ext cx="0" cy="100013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775" name="Group 126"/>
            <p:cNvGrpSpPr>
              <a:grpSpLocks/>
            </p:cNvGrpSpPr>
            <p:nvPr/>
          </p:nvGrpSpPr>
          <p:grpSpPr bwMode="auto">
            <a:xfrm>
              <a:off x="1778000" y="2697163"/>
              <a:ext cx="495300" cy="431800"/>
              <a:chOff x="2822256" y="2683227"/>
              <a:chExt cx="495342" cy="430719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2822256" y="2683227"/>
                <a:ext cx="495342" cy="430719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37" name="Picture 128"/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8" t="7394" r="7558" b="7761"/>
              <a:stretch>
                <a:fillRect/>
              </a:stretch>
            </p:blipFill>
            <p:spPr bwMode="auto">
              <a:xfrm>
                <a:off x="2860907" y="2693813"/>
                <a:ext cx="411234" cy="397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30" name="Straight Connector 129"/>
            <p:cNvCxnSpPr>
              <a:stCxn id="124" idx="2"/>
              <a:endCxn id="128" idx="0"/>
            </p:cNvCxnSpPr>
            <p:nvPr/>
          </p:nvCxnSpPr>
          <p:spPr>
            <a:xfrm>
              <a:off x="2022475" y="2617788"/>
              <a:ext cx="3175" cy="79375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777" name="Group 130"/>
            <p:cNvGrpSpPr>
              <a:grpSpLocks/>
            </p:cNvGrpSpPr>
            <p:nvPr/>
          </p:nvGrpSpPr>
          <p:grpSpPr bwMode="auto">
            <a:xfrm>
              <a:off x="1752600" y="5002213"/>
              <a:ext cx="590550" cy="728662"/>
              <a:chOff x="3207297" y="2503295"/>
              <a:chExt cx="590142" cy="729281"/>
            </a:xfrm>
          </p:grpSpPr>
          <p:sp>
            <p:nvSpPr>
              <p:cNvPr id="132" name="Rectangle 131"/>
              <p:cNvSpPr/>
              <p:nvPr/>
            </p:nvSpPr>
            <p:spPr>
              <a:xfrm>
                <a:off x="3207297" y="2503295"/>
                <a:ext cx="590142" cy="729281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35" name="Picture 132"/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8498" y="2582306"/>
                <a:ext cx="454794" cy="568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78" name="Group 133"/>
            <p:cNvGrpSpPr>
              <a:grpSpLocks/>
            </p:cNvGrpSpPr>
            <p:nvPr/>
          </p:nvGrpSpPr>
          <p:grpSpPr bwMode="auto">
            <a:xfrm>
              <a:off x="1808163" y="5805488"/>
              <a:ext cx="495300" cy="431800"/>
              <a:chOff x="3340559" y="1395490"/>
              <a:chExt cx="495342" cy="430719"/>
            </a:xfrm>
          </p:grpSpPr>
          <p:pic>
            <p:nvPicPr>
              <p:cNvPr id="30832" name="Picture 134"/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9041" y="1449528"/>
                <a:ext cx="454729" cy="33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6" name="Rectangle 135"/>
              <p:cNvSpPr/>
              <p:nvPr/>
            </p:nvSpPr>
            <p:spPr>
              <a:xfrm>
                <a:off x="3340559" y="1395490"/>
                <a:ext cx="495342" cy="430719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cxnSp>
          <p:nvCxnSpPr>
            <p:cNvPr id="137" name="Straight Connector 136"/>
            <p:cNvCxnSpPr>
              <a:stCxn id="19" idx="1"/>
              <a:endCxn id="121" idx="3"/>
            </p:cNvCxnSpPr>
            <p:nvPr/>
          </p:nvCxnSpPr>
          <p:spPr>
            <a:xfrm flipH="1" flipV="1">
              <a:off x="2270125" y="1892300"/>
              <a:ext cx="1862138" cy="2006600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132" idx="0"/>
              <a:endCxn id="10" idx="2"/>
            </p:cNvCxnSpPr>
            <p:nvPr/>
          </p:nvCxnSpPr>
          <p:spPr>
            <a:xfrm flipH="1" flipV="1">
              <a:off x="2038350" y="4914900"/>
              <a:ext cx="9525" cy="87313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stCxn id="132" idx="2"/>
              <a:endCxn id="136" idx="0"/>
            </p:cNvCxnSpPr>
            <p:nvPr/>
          </p:nvCxnSpPr>
          <p:spPr>
            <a:xfrm>
              <a:off x="2047875" y="5730875"/>
              <a:ext cx="7938" cy="74613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782" name="Group 139"/>
            <p:cNvGrpSpPr>
              <a:grpSpLocks/>
            </p:cNvGrpSpPr>
            <p:nvPr/>
          </p:nvGrpSpPr>
          <p:grpSpPr bwMode="auto">
            <a:xfrm>
              <a:off x="1784350" y="6346825"/>
              <a:ext cx="495300" cy="490538"/>
              <a:chOff x="2379922" y="5938037"/>
              <a:chExt cx="495342" cy="490728"/>
            </a:xfrm>
          </p:grpSpPr>
          <p:sp>
            <p:nvSpPr>
              <p:cNvPr id="141" name="Rectangle 140"/>
              <p:cNvSpPr/>
              <p:nvPr/>
            </p:nvSpPr>
            <p:spPr>
              <a:xfrm>
                <a:off x="2379922" y="5938037"/>
                <a:ext cx="495342" cy="43038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31" name="Picture 141"/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4218" y="5939103"/>
                <a:ext cx="348204" cy="489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43" name="Straight Connector 142"/>
            <p:cNvCxnSpPr>
              <a:stCxn id="19" idx="1"/>
            </p:cNvCxnSpPr>
            <p:nvPr/>
          </p:nvCxnSpPr>
          <p:spPr>
            <a:xfrm flipH="1">
              <a:off x="2279650" y="3898900"/>
              <a:ext cx="1852613" cy="2687638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136" idx="2"/>
            </p:cNvCxnSpPr>
            <p:nvPr/>
          </p:nvCxnSpPr>
          <p:spPr>
            <a:xfrm flipH="1">
              <a:off x="2052638" y="6237288"/>
              <a:ext cx="3175" cy="109537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30898" idx="0"/>
              <a:endCxn id="128" idx="2"/>
            </p:cNvCxnSpPr>
            <p:nvPr/>
          </p:nvCxnSpPr>
          <p:spPr>
            <a:xfrm flipH="1" flipV="1">
              <a:off x="2025650" y="3128963"/>
              <a:ext cx="6350" cy="117475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Elbow Connector 145"/>
            <p:cNvCxnSpPr>
              <a:stCxn id="16" idx="1"/>
              <a:endCxn id="66" idx="0"/>
            </p:cNvCxnSpPr>
            <p:nvPr/>
          </p:nvCxnSpPr>
          <p:spPr>
            <a:xfrm rot="10800000" flipV="1">
              <a:off x="698500" y="3446463"/>
              <a:ext cx="1092200" cy="173037"/>
            </a:xfrm>
            <a:prstGeom prst="bentConnector2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Elbow Connector 146"/>
            <p:cNvCxnSpPr>
              <a:stCxn id="30898" idx="1"/>
              <a:endCxn id="60" idx="0"/>
            </p:cNvCxnSpPr>
            <p:nvPr/>
          </p:nvCxnSpPr>
          <p:spPr>
            <a:xfrm rot="10800000" flipV="1">
              <a:off x="1273175" y="3452813"/>
              <a:ext cx="549275" cy="163512"/>
            </a:xfrm>
            <a:prstGeom prst="bentConnector2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Elbow Connector 147"/>
            <p:cNvCxnSpPr>
              <a:stCxn id="16" idx="1"/>
              <a:endCxn id="63" idx="2"/>
            </p:cNvCxnSpPr>
            <p:nvPr/>
          </p:nvCxnSpPr>
          <p:spPr>
            <a:xfrm rot="10800000">
              <a:off x="1277938" y="3295650"/>
              <a:ext cx="512762" cy="150813"/>
            </a:xfrm>
            <a:prstGeom prst="bentConnector2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Elbow Connector 148"/>
            <p:cNvCxnSpPr>
              <a:stCxn id="16" idx="1"/>
              <a:endCxn id="57" idx="2"/>
            </p:cNvCxnSpPr>
            <p:nvPr/>
          </p:nvCxnSpPr>
          <p:spPr>
            <a:xfrm rot="10800000">
              <a:off x="703263" y="3308350"/>
              <a:ext cx="1087437" cy="138113"/>
            </a:xfrm>
            <a:prstGeom prst="bentConnector2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endCxn id="16" idx="3"/>
            </p:cNvCxnSpPr>
            <p:nvPr/>
          </p:nvCxnSpPr>
          <p:spPr>
            <a:xfrm flipH="1" flipV="1">
              <a:off x="2281238" y="3446463"/>
              <a:ext cx="1879600" cy="454025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19" idx="1"/>
              <a:endCxn id="10" idx="3"/>
            </p:cNvCxnSpPr>
            <p:nvPr/>
          </p:nvCxnSpPr>
          <p:spPr>
            <a:xfrm flipH="1">
              <a:off x="2284413" y="3898900"/>
              <a:ext cx="1847850" cy="795338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Elbow Connector 151"/>
            <p:cNvCxnSpPr>
              <a:stCxn id="10" idx="1"/>
              <a:endCxn id="54" idx="2"/>
            </p:cNvCxnSpPr>
            <p:nvPr/>
          </p:nvCxnSpPr>
          <p:spPr>
            <a:xfrm rot="10800000">
              <a:off x="1279525" y="4581525"/>
              <a:ext cx="514350" cy="112713"/>
            </a:xfrm>
            <a:prstGeom prst="bentConnector2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Elbow Connector 152"/>
            <p:cNvCxnSpPr>
              <a:stCxn id="10" idx="1"/>
              <a:endCxn id="112" idx="0"/>
            </p:cNvCxnSpPr>
            <p:nvPr/>
          </p:nvCxnSpPr>
          <p:spPr>
            <a:xfrm rot="10800000" flipV="1">
              <a:off x="692150" y="4694238"/>
              <a:ext cx="1101725" cy="93662"/>
            </a:xfrm>
            <a:prstGeom prst="bentConnector2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Elbow Connector 153"/>
            <p:cNvCxnSpPr>
              <a:stCxn id="10" idx="1"/>
              <a:endCxn id="48" idx="2"/>
            </p:cNvCxnSpPr>
            <p:nvPr/>
          </p:nvCxnSpPr>
          <p:spPr>
            <a:xfrm rot="10800000">
              <a:off x="688975" y="4592638"/>
              <a:ext cx="1104900" cy="101600"/>
            </a:xfrm>
            <a:prstGeom prst="bentConnector2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Elbow Connector 154"/>
            <p:cNvCxnSpPr>
              <a:stCxn id="10" idx="1"/>
              <a:endCxn id="51" idx="0"/>
            </p:cNvCxnSpPr>
            <p:nvPr/>
          </p:nvCxnSpPr>
          <p:spPr>
            <a:xfrm rot="10800000" flipV="1">
              <a:off x="1276350" y="4694238"/>
              <a:ext cx="517525" cy="106362"/>
            </a:xfrm>
            <a:prstGeom prst="bentConnector2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>
              <a:stCxn id="22" idx="1"/>
              <a:endCxn id="19" idx="3"/>
            </p:cNvCxnSpPr>
            <p:nvPr/>
          </p:nvCxnSpPr>
          <p:spPr>
            <a:xfrm flipH="1" flipV="1">
              <a:off x="5054600" y="3898900"/>
              <a:ext cx="1981200" cy="912813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Elbow Connector 156"/>
            <p:cNvCxnSpPr>
              <a:stCxn id="30880" idx="1"/>
              <a:endCxn id="19" idx="0"/>
            </p:cNvCxnSpPr>
            <p:nvPr/>
          </p:nvCxnSpPr>
          <p:spPr>
            <a:xfrm rot="10800000" flipV="1">
              <a:off x="4594225" y="1512888"/>
              <a:ext cx="136525" cy="1963737"/>
            </a:xfrm>
            <a:prstGeom prst="bentConnector2">
              <a:avLst/>
            </a:prstGeom>
            <a:ln w="952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Elbow Connector 157"/>
            <p:cNvCxnSpPr>
              <a:stCxn id="39" idx="1"/>
              <a:endCxn id="19" idx="0"/>
            </p:cNvCxnSpPr>
            <p:nvPr/>
          </p:nvCxnSpPr>
          <p:spPr>
            <a:xfrm rot="10800000" flipV="1">
              <a:off x="4594225" y="2060575"/>
              <a:ext cx="82550" cy="1416050"/>
            </a:xfrm>
            <a:prstGeom prst="bentConnector2">
              <a:avLst/>
            </a:prstGeom>
            <a:ln w="952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Elbow Connector 158"/>
            <p:cNvCxnSpPr>
              <a:stCxn id="30886" idx="3"/>
              <a:endCxn id="19" idx="0"/>
            </p:cNvCxnSpPr>
            <p:nvPr/>
          </p:nvCxnSpPr>
          <p:spPr>
            <a:xfrm>
              <a:off x="4508500" y="1516063"/>
              <a:ext cx="85725" cy="1960562"/>
            </a:xfrm>
            <a:prstGeom prst="bentConnector2">
              <a:avLst/>
            </a:prstGeom>
            <a:ln w="952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Elbow Connector 159"/>
            <p:cNvCxnSpPr>
              <a:stCxn id="30886" idx="3"/>
              <a:endCxn id="19" idx="0"/>
            </p:cNvCxnSpPr>
            <p:nvPr/>
          </p:nvCxnSpPr>
          <p:spPr>
            <a:xfrm>
              <a:off x="4508500" y="1516063"/>
              <a:ext cx="85725" cy="1960562"/>
            </a:xfrm>
            <a:prstGeom prst="bentConnector2">
              <a:avLst/>
            </a:prstGeom>
            <a:ln w="952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Elbow Connector 160"/>
            <p:cNvCxnSpPr>
              <a:stCxn id="42" idx="3"/>
            </p:cNvCxnSpPr>
            <p:nvPr/>
          </p:nvCxnSpPr>
          <p:spPr>
            <a:xfrm>
              <a:off x="4508500" y="2055813"/>
              <a:ext cx="84138" cy="1427162"/>
            </a:xfrm>
            <a:prstGeom prst="bentConnector2">
              <a:avLst/>
            </a:prstGeom>
            <a:ln w="952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802" name="Group 161"/>
            <p:cNvGrpSpPr>
              <a:grpSpLocks/>
            </p:cNvGrpSpPr>
            <p:nvPr/>
          </p:nvGrpSpPr>
          <p:grpSpPr bwMode="auto">
            <a:xfrm>
              <a:off x="5295900" y="2562225"/>
              <a:ext cx="466725" cy="419100"/>
              <a:chOff x="5191905" y="1093780"/>
              <a:chExt cx="490090" cy="441693"/>
            </a:xfrm>
          </p:grpSpPr>
          <p:pic>
            <p:nvPicPr>
              <p:cNvPr id="30828" name="Picture 162"/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5094" y="1136035"/>
                <a:ext cx="361259" cy="382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" name="Rectangle 163"/>
              <p:cNvSpPr/>
              <p:nvPr/>
            </p:nvSpPr>
            <p:spPr>
              <a:xfrm>
                <a:off x="5191905" y="1093780"/>
                <a:ext cx="490090" cy="441693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30803" name="Group 164"/>
            <p:cNvGrpSpPr>
              <a:grpSpLocks/>
            </p:cNvGrpSpPr>
            <p:nvPr/>
          </p:nvGrpSpPr>
          <p:grpSpPr bwMode="auto">
            <a:xfrm>
              <a:off x="3922713" y="2382838"/>
              <a:ext cx="1225550" cy="255587"/>
              <a:chOff x="4062094" y="1680427"/>
              <a:chExt cx="1225309" cy="256554"/>
            </a:xfrm>
          </p:grpSpPr>
          <p:sp>
            <p:nvSpPr>
              <p:cNvPr id="166" name="Rectangle 165"/>
              <p:cNvSpPr/>
              <p:nvPr/>
            </p:nvSpPr>
            <p:spPr>
              <a:xfrm>
                <a:off x="4062094" y="1680427"/>
                <a:ext cx="1223721" cy="256554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27" name="Picture 166"/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0329" y="1693253"/>
                <a:ext cx="1217074" cy="220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04" name="Group 167"/>
            <p:cNvGrpSpPr>
              <a:grpSpLocks/>
            </p:cNvGrpSpPr>
            <p:nvPr/>
          </p:nvGrpSpPr>
          <p:grpSpPr bwMode="auto">
            <a:xfrm>
              <a:off x="5322888" y="2051050"/>
              <a:ext cx="682625" cy="430213"/>
              <a:chOff x="6590989" y="1143533"/>
              <a:chExt cx="683157" cy="430719"/>
            </a:xfrm>
          </p:grpSpPr>
          <p:sp>
            <p:nvSpPr>
              <p:cNvPr id="169" name="Rectangle 168"/>
              <p:cNvSpPr/>
              <p:nvPr/>
            </p:nvSpPr>
            <p:spPr>
              <a:xfrm>
                <a:off x="6590989" y="1143533"/>
                <a:ext cx="683157" cy="430719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  <p:pic>
            <p:nvPicPr>
              <p:cNvPr id="30825" name="Picture 169"/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1088" y="1180145"/>
                <a:ext cx="621902" cy="315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05" name="Group 170"/>
            <p:cNvGrpSpPr>
              <a:grpSpLocks/>
            </p:cNvGrpSpPr>
            <p:nvPr/>
          </p:nvGrpSpPr>
          <p:grpSpPr bwMode="auto">
            <a:xfrm>
              <a:off x="3294063" y="2544763"/>
              <a:ext cx="465137" cy="419100"/>
              <a:chOff x="6165365" y="1140132"/>
              <a:chExt cx="465765" cy="419466"/>
            </a:xfrm>
          </p:grpSpPr>
          <p:pic>
            <p:nvPicPr>
              <p:cNvPr id="30822" name="Picture 171"/>
              <p:cNvPicPr>
                <a:picLocks noChangeAspect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0853" y="1141663"/>
                <a:ext cx="387503" cy="395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3" name="Rectangle 172"/>
              <p:cNvSpPr/>
              <p:nvPr/>
            </p:nvSpPr>
            <p:spPr>
              <a:xfrm>
                <a:off x="6165365" y="1140132"/>
                <a:ext cx="465765" cy="41946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cxnSp>
          <p:nvCxnSpPr>
            <p:cNvPr id="174" name="Straight Connector 173"/>
            <p:cNvCxnSpPr>
              <a:stCxn id="166" idx="3"/>
              <a:endCxn id="169" idx="1"/>
            </p:cNvCxnSpPr>
            <p:nvPr/>
          </p:nvCxnSpPr>
          <p:spPr>
            <a:xfrm flipV="1">
              <a:off x="5146675" y="2266950"/>
              <a:ext cx="176213" cy="244475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stCxn id="164" idx="1"/>
              <a:endCxn id="166" idx="3"/>
            </p:cNvCxnSpPr>
            <p:nvPr/>
          </p:nvCxnSpPr>
          <p:spPr>
            <a:xfrm flipH="1" flipV="1">
              <a:off x="5146675" y="2511425"/>
              <a:ext cx="149225" cy="260350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stCxn id="30827" idx="1"/>
              <a:endCxn id="173" idx="3"/>
            </p:cNvCxnSpPr>
            <p:nvPr/>
          </p:nvCxnSpPr>
          <p:spPr>
            <a:xfrm flipH="1">
              <a:off x="3759200" y="2505075"/>
              <a:ext cx="171450" cy="249238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809" name="Group 176"/>
            <p:cNvGrpSpPr>
              <a:grpSpLocks/>
            </p:cNvGrpSpPr>
            <p:nvPr/>
          </p:nvGrpSpPr>
          <p:grpSpPr bwMode="auto">
            <a:xfrm>
              <a:off x="3305175" y="2046288"/>
              <a:ext cx="465138" cy="419100"/>
              <a:chOff x="6843761" y="1035978"/>
              <a:chExt cx="465765" cy="419466"/>
            </a:xfrm>
          </p:grpSpPr>
          <p:pic>
            <p:nvPicPr>
              <p:cNvPr id="30820" name="Picture 177"/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5722" y="1071657"/>
                <a:ext cx="350652" cy="352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9" name="Rectangle 178"/>
              <p:cNvSpPr/>
              <p:nvPr/>
            </p:nvSpPr>
            <p:spPr>
              <a:xfrm>
                <a:off x="6843761" y="1035978"/>
                <a:ext cx="465765" cy="41946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endParaRPr>
              </a:p>
            </p:txBody>
          </p:sp>
        </p:grpSp>
        <p:cxnSp>
          <p:nvCxnSpPr>
            <p:cNvPr id="180" name="Straight Connector 179"/>
            <p:cNvCxnSpPr>
              <a:stCxn id="30827" idx="1"/>
              <a:endCxn id="179" idx="3"/>
            </p:cNvCxnSpPr>
            <p:nvPr/>
          </p:nvCxnSpPr>
          <p:spPr>
            <a:xfrm flipH="1" flipV="1">
              <a:off x="3770313" y="2255838"/>
              <a:ext cx="160337" cy="249237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>
              <a:stCxn id="102" idx="3"/>
              <a:endCxn id="93" idx="1"/>
            </p:cNvCxnSpPr>
            <p:nvPr/>
          </p:nvCxnSpPr>
          <p:spPr>
            <a:xfrm>
              <a:off x="8212138" y="3946525"/>
              <a:ext cx="117475" cy="7938"/>
            </a:xfrm>
            <a:prstGeom prst="line">
              <a:avLst/>
            </a:prstGeom>
            <a:ln w="952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>
              <a:stCxn id="28" idx="1"/>
              <a:endCxn id="19" idx="2"/>
            </p:cNvCxnSpPr>
            <p:nvPr/>
          </p:nvCxnSpPr>
          <p:spPr>
            <a:xfrm flipH="1" flipV="1">
              <a:off x="4594225" y="4322763"/>
              <a:ext cx="968375" cy="492125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>
              <a:stCxn id="25" idx="1"/>
              <a:endCxn id="30832" idx="3"/>
            </p:cNvCxnSpPr>
            <p:nvPr/>
          </p:nvCxnSpPr>
          <p:spPr>
            <a:xfrm flipH="1">
              <a:off x="2292350" y="5910263"/>
              <a:ext cx="1624013" cy="119062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>
              <a:stCxn id="25" idx="1"/>
              <a:endCxn id="124" idx="3"/>
            </p:cNvCxnSpPr>
            <p:nvPr/>
          </p:nvCxnSpPr>
          <p:spPr>
            <a:xfrm flipH="1" flipV="1">
              <a:off x="2432050" y="2413000"/>
              <a:ext cx="1484313" cy="3497263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>
              <a:stCxn id="80" idx="1"/>
              <a:endCxn id="136" idx="3"/>
            </p:cNvCxnSpPr>
            <p:nvPr/>
          </p:nvCxnSpPr>
          <p:spPr>
            <a:xfrm flipH="1">
              <a:off x="2303463" y="4756150"/>
              <a:ext cx="1500187" cy="1265238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>
              <a:stCxn id="80" idx="1"/>
              <a:endCxn id="124" idx="3"/>
            </p:cNvCxnSpPr>
            <p:nvPr/>
          </p:nvCxnSpPr>
          <p:spPr>
            <a:xfrm flipH="1" flipV="1">
              <a:off x="2432050" y="2413000"/>
              <a:ext cx="1371600" cy="2343150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>
              <a:stCxn id="22" idx="1"/>
              <a:endCxn id="28" idx="3"/>
            </p:cNvCxnSpPr>
            <p:nvPr/>
          </p:nvCxnSpPr>
          <p:spPr>
            <a:xfrm flipH="1">
              <a:off x="6053138" y="4811713"/>
              <a:ext cx="982662" cy="3175"/>
            </a:xfrm>
            <a:prstGeom prst="line">
              <a:avLst/>
            </a:prstGeom>
            <a:ln w="3175" cmpd="sng">
              <a:solidFill>
                <a:srgbClr val="8C7D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818" name="TextBox 192"/>
            <p:cNvSpPr txBox="1">
              <a:spLocks noChangeArrowheads="1"/>
            </p:cNvSpPr>
            <p:nvPr/>
          </p:nvSpPr>
          <p:spPr bwMode="auto">
            <a:xfrm>
              <a:off x="4046538" y="3652838"/>
              <a:ext cx="1090612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58585A"/>
                  </a:solidFill>
                  <a:latin typeface="Arial Narrow Bold" pitchFamily="127" charset="0"/>
                </a:rPr>
                <a:t>Rotary</a:t>
              </a:r>
              <a:endParaRPr lang="en-US" sz="1800" b="1">
                <a:solidFill>
                  <a:srgbClr val="58585A"/>
                </a:solidFill>
                <a:latin typeface="Arial Narrow Bold" pitchFamily="127" charset="0"/>
              </a:endParaRPr>
            </a:p>
          </p:txBody>
        </p:sp>
      </p:grpSp>
      <p:sp>
        <p:nvSpPr>
          <p:cNvPr id="189" name="object 6"/>
          <p:cNvSpPr/>
          <p:nvPr/>
        </p:nvSpPr>
        <p:spPr>
          <a:xfrm>
            <a:off x="0" y="457200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533400"/>
                </a:move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005D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24"/>
          <p:cNvSpPr txBox="1">
            <a:spLocks/>
          </p:cNvSpPr>
          <p:nvPr/>
        </p:nvSpPr>
        <p:spPr>
          <a:xfrm>
            <a:off x="487886" y="579723"/>
            <a:ext cx="844632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192405"/>
            <a:r>
              <a:rPr lang="nb-NO" sz="2000" b="0" spc="-5" dirty="0" smtClean="0"/>
              <a:t>KOMPLISERT NETTVERK MED ULIK BRANDING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8159315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990663"/>
            <a:ext cx="9102090" cy="5867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marR="405765" algn="r">
              <a:lnSpc>
                <a:spcPct val="100000"/>
              </a:lnSpc>
              <a:spcBef>
                <a:spcPts val="685"/>
              </a:spcBef>
            </a:pPr>
            <a:r>
              <a:rPr sz="900" dirty="0">
                <a:solidFill>
                  <a:srgbClr val="BBBCC0"/>
                </a:solidFill>
                <a:latin typeface="Arial Narrow"/>
                <a:cs typeface="Arial Narrow"/>
              </a:rPr>
              <a:t>PETS D </a:t>
            </a:r>
            <a:r>
              <a:rPr sz="900" spc="-5" dirty="0">
                <a:solidFill>
                  <a:srgbClr val="BBBCC0"/>
                </a:solidFill>
                <a:latin typeface="Arial Narrow"/>
                <a:cs typeface="Arial Narrow"/>
              </a:rPr>
              <a:t>2290 MARS 2015 </a:t>
            </a:r>
            <a:r>
              <a:rPr sz="900" dirty="0">
                <a:solidFill>
                  <a:srgbClr val="BBBCC0"/>
                </a:solidFill>
                <a:latin typeface="Arial Narrow"/>
                <a:cs typeface="Arial Narrow"/>
              </a:rPr>
              <a:t>|</a:t>
            </a:r>
            <a:r>
              <a:rPr sz="900" spc="114" dirty="0">
                <a:solidFill>
                  <a:srgbClr val="BBBCC0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BBBCC0"/>
                </a:solidFill>
                <a:latin typeface="Arial Narrow"/>
                <a:cs typeface="Arial Narrow"/>
              </a:rPr>
              <a:t>3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8787" y="6265864"/>
            <a:ext cx="1081170" cy="404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57200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533400"/>
                </a:move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005D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90663"/>
            <a:ext cx="9144000" cy="58673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01953" y="1724405"/>
            <a:ext cx="2117725" cy="982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590" marR="5080" indent="-517525">
              <a:lnSpc>
                <a:spcPct val="100000"/>
              </a:lnSpc>
            </a:pPr>
            <a:r>
              <a:rPr sz="3200" b="1" dirty="0">
                <a:solidFill>
                  <a:srgbClr val="888888"/>
                </a:solidFill>
                <a:latin typeface="Arial Narrow"/>
                <a:cs typeface="Arial Narrow"/>
              </a:rPr>
              <a:t>Aldri hørt</a:t>
            </a:r>
            <a:r>
              <a:rPr sz="3200" b="1" spc="-105" dirty="0">
                <a:solidFill>
                  <a:srgbClr val="888888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888888"/>
                </a:solidFill>
                <a:latin typeface="Arial Narrow"/>
                <a:cs typeface="Arial Narrow"/>
              </a:rPr>
              <a:t>om  Rotary</a:t>
            </a:r>
            <a:endParaRPr sz="32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7573" y="1724405"/>
            <a:ext cx="2064385" cy="982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4030" marR="5080" indent="-481965">
              <a:lnSpc>
                <a:spcPct val="100000"/>
              </a:lnSpc>
            </a:pPr>
            <a:r>
              <a:rPr sz="3200" b="1" dirty="0">
                <a:solidFill>
                  <a:srgbClr val="006FC0"/>
                </a:solidFill>
                <a:latin typeface="Arial Narrow"/>
                <a:cs typeface="Arial Narrow"/>
              </a:rPr>
              <a:t>Kjenner</a:t>
            </a:r>
            <a:r>
              <a:rPr sz="3200" b="1" spc="-95" dirty="0">
                <a:solidFill>
                  <a:srgbClr val="006FC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006FC0"/>
                </a:solidFill>
                <a:latin typeface="Arial Narrow"/>
                <a:cs typeface="Arial Narrow"/>
              </a:rPr>
              <a:t>bare  navnet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29600" y="1589532"/>
            <a:ext cx="626364" cy="902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324600" y="1728432"/>
            <a:ext cx="2155190" cy="982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b="1" dirty="0">
                <a:solidFill>
                  <a:srgbClr val="FFC000"/>
                </a:solidFill>
                <a:latin typeface="Arial Narrow"/>
                <a:cs typeface="Arial Narrow"/>
              </a:rPr>
              <a:t>Kjenner litt</a:t>
            </a:r>
            <a:r>
              <a:rPr sz="3200" b="1" spc="-125" dirty="0">
                <a:solidFill>
                  <a:srgbClr val="FFC00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FFC000"/>
                </a:solidFill>
                <a:latin typeface="Arial Narrow"/>
                <a:cs typeface="Arial Narrow"/>
              </a:rPr>
              <a:t>til</a:t>
            </a:r>
            <a:endParaRPr sz="3200" dirty="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</a:pPr>
            <a:r>
              <a:rPr sz="3200" b="1" dirty="0">
                <a:solidFill>
                  <a:srgbClr val="FFC000"/>
                </a:solidFill>
                <a:latin typeface="Arial Narrow"/>
                <a:cs typeface="Arial Narrow"/>
              </a:rPr>
              <a:t>Rotary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43673" y="2981451"/>
            <a:ext cx="2689225" cy="209550"/>
          </a:xfrm>
          <a:custGeom>
            <a:avLst/>
            <a:gdLst/>
            <a:ahLst/>
            <a:cxnLst/>
            <a:rect l="l" t="t" r="r" b="b"/>
            <a:pathLst>
              <a:path w="2689225" h="209550">
                <a:moveTo>
                  <a:pt x="0" y="209169"/>
                </a:moveTo>
                <a:lnTo>
                  <a:pt x="1370" y="168439"/>
                </a:lnTo>
                <a:lnTo>
                  <a:pt x="5108" y="135175"/>
                </a:lnTo>
                <a:lnTo>
                  <a:pt x="10651" y="112746"/>
                </a:lnTo>
                <a:lnTo>
                  <a:pt x="17437" y="104521"/>
                </a:lnTo>
                <a:lnTo>
                  <a:pt x="1327010" y="104521"/>
                </a:lnTo>
                <a:lnTo>
                  <a:pt x="1333747" y="96297"/>
                </a:lnTo>
                <a:lnTo>
                  <a:pt x="1339281" y="73882"/>
                </a:lnTo>
                <a:lnTo>
                  <a:pt x="1343030" y="40655"/>
                </a:lnTo>
                <a:lnTo>
                  <a:pt x="1344409" y="0"/>
                </a:lnTo>
                <a:lnTo>
                  <a:pt x="1345770" y="40655"/>
                </a:lnTo>
                <a:lnTo>
                  <a:pt x="1349489" y="73882"/>
                </a:lnTo>
                <a:lnTo>
                  <a:pt x="1355017" y="96297"/>
                </a:lnTo>
                <a:lnTo>
                  <a:pt x="1361808" y="104521"/>
                </a:lnTo>
                <a:lnTo>
                  <a:pt x="2671305" y="104521"/>
                </a:lnTo>
                <a:lnTo>
                  <a:pt x="2678115" y="112746"/>
                </a:lnTo>
                <a:lnTo>
                  <a:pt x="2683687" y="135175"/>
                </a:lnTo>
                <a:lnTo>
                  <a:pt x="2687450" y="168439"/>
                </a:lnTo>
                <a:lnTo>
                  <a:pt x="2688831" y="209169"/>
                </a:lnTo>
              </a:path>
            </a:pathLst>
          </a:custGeom>
          <a:ln w="19050">
            <a:solidFill>
              <a:srgbClr val="948D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17163" y="2962910"/>
            <a:ext cx="2564130" cy="308610"/>
          </a:xfrm>
          <a:custGeom>
            <a:avLst/>
            <a:gdLst/>
            <a:ahLst/>
            <a:cxnLst/>
            <a:rect l="l" t="t" r="r" b="b"/>
            <a:pathLst>
              <a:path w="2564129" h="308610">
                <a:moveTo>
                  <a:pt x="0" y="308610"/>
                </a:moveTo>
                <a:lnTo>
                  <a:pt x="2006" y="248548"/>
                </a:lnTo>
                <a:lnTo>
                  <a:pt x="7477" y="199501"/>
                </a:lnTo>
                <a:lnTo>
                  <a:pt x="15591" y="166431"/>
                </a:lnTo>
                <a:lnTo>
                  <a:pt x="25526" y="154304"/>
                </a:lnTo>
                <a:lnTo>
                  <a:pt x="1256284" y="154304"/>
                </a:lnTo>
                <a:lnTo>
                  <a:pt x="1266293" y="142178"/>
                </a:lnTo>
                <a:lnTo>
                  <a:pt x="1274444" y="109108"/>
                </a:lnTo>
                <a:lnTo>
                  <a:pt x="1279929" y="60061"/>
                </a:lnTo>
                <a:lnTo>
                  <a:pt x="1281938" y="0"/>
                </a:lnTo>
                <a:lnTo>
                  <a:pt x="1283944" y="60061"/>
                </a:lnTo>
                <a:lnTo>
                  <a:pt x="1289415" y="109108"/>
                </a:lnTo>
                <a:lnTo>
                  <a:pt x="1297529" y="142178"/>
                </a:lnTo>
                <a:lnTo>
                  <a:pt x="1307464" y="154304"/>
                </a:lnTo>
                <a:lnTo>
                  <a:pt x="2538222" y="154304"/>
                </a:lnTo>
                <a:lnTo>
                  <a:pt x="2548157" y="166431"/>
                </a:lnTo>
                <a:lnTo>
                  <a:pt x="2556271" y="199501"/>
                </a:lnTo>
                <a:lnTo>
                  <a:pt x="2561742" y="248548"/>
                </a:lnTo>
                <a:lnTo>
                  <a:pt x="2563749" y="308610"/>
                </a:lnTo>
              </a:path>
            </a:pathLst>
          </a:custGeom>
          <a:ln w="19050">
            <a:solidFill>
              <a:srgbClr val="948D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17030" y="2895980"/>
            <a:ext cx="1312545" cy="294640"/>
          </a:xfrm>
          <a:custGeom>
            <a:avLst/>
            <a:gdLst/>
            <a:ahLst/>
            <a:cxnLst/>
            <a:rect l="l" t="t" r="r" b="b"/>
            <a:pathLst>
              <a:path w="1312545" h="294639">
                <a:moveTo>
                  <a:pt x="0" y="294640"/>
                </a:moveTo>
                <a:lnTo>
                  <a:pt x="0" y="237277"/>
                </a:lnTo>
                <a:lnTo>
                  <a:pt x="0" y="190452"/>
                </a:lnTo>
                <a:lnTo>
                  <a:pt x="0" y="158890"/>
                </a:lnTo>
                <a:lnTo>
                  <a:pt x="0" y="147320"/>
                </a:lnTo>
                <a:lnTo>
                  <a:pt x="656209" y="147320"/>
                </a:lnTo>
                <a:lnTo>
                  <a:pt x="656209" y="135731"/>
                </a:lnTo>
                <a:lnTo>
                  <a:pt x="656209" y="104139"/>
                </a:lnTo>
                <a:lnTo>
                  <a:pt x="656209" y="57308"/>
                </a:lnTo>
                <a:lnTo>
                  <a:pt x="656209" y="0"/>
                </a:lnTo>
                <a:lnTo>
                  <a:pt x="656209" y="57308"/>
                </a:lnTo>
                <a:lnTo>
                  <a:pt x="656209" y="104140"/>
                </a:lnTo>
                <a:lnTo>
                  <a:pt x="656209" y="135731"/>
                </a:lnTo>
                <a:lnTo>
                  <a:pt x="656209" y="147320"/>
                </a:lnTo>
                <a:lnTo>
                  <a:pt x="1312418" y="147320"/>
                </a:lnTo>
                <a:lnTo>
                  <a:pt x="1312418" y="158890"/>
                </a:lnTo>
                <a:lnTo>
                  <a:pt x="1312418" y="190452"/>
                </a:lnTo>
                <a:lnTo>
                  <a:pt x="1312418" y="237277"/>
                </a:lnTo>
                <a:lnTo>
                  <a:pt x="1312418" y="294640"/>
                </a:lnTo>
              </a:path>
            </a:pathLst>
          </a:custGeom>
          <a:ln w="19050">
            <a:solidFill>
              <a:srgbClr val="948D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381000" y="570011"/>
            <a:ext cx="87630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2405">
              <a:lnSpc>
                <a:spcPct val="100000"/>
              </a:lnSpc>
            </a:pPr>
            <a:r>
              <a:rPr lang="nb-NO" b="0" spc="-5" dirty="0" smtClean="0">
                <a:latin typeface="Arial Narrow"/>
                <a:cs typeface="Arial Narrow"/>
              </a:rPr>
              <a:t>ROTARY I MEDIEBILDE </a:t>
            </a:r>
            <a:r>
              <a:rPr lang="mr-IN" b="0" spc="-5" dirty="0" smtClean="0">
                <a:latin typeface="Arial Narrow"/>
                <a:cs typeface="Arial Narrow"/>
              </a:rPr>
              <a:t>–</a:t>
            </a:r>
            <a:r>
              <a:rPr lang="nb-NO" b="0" spc="-5" dirty="0" smtClean="0">
                <a:latin typeface="Arial Narrow"/>
                <a:cs typeface="Arial Narrow"/>
              </a:rPr>
              <a:t> </a:t>
            </a:r>
            <a:r>
              <a:rPr lang="nb-NO" spc="-5" dirty="0" smtClean="0"/>
              <a:t>UNDERSØKELSE I 2013</a:t>
            </a:r>
            <a:endParaRPr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7236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98800"/>
            <a:ext cx="75692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ject 6"/>
          <p:cNvSpPr/>
          <p:nvPr/>
        </p:nvSpPr>
        <p:spPr>
          <a:xfrm>
            <a:off x="0" y="457200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533400"/>
                </a:move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005D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/>
          <p:cNvSpPr txBox="1">
            <a:spLocks/>
          </p:cNvSpPr>
          <p:nvPr/>
        </p:nvSpPr>
        <p:spPr>
          <a:xfrm>
            <a:off x="457200" y="578366"/>
            <a:ext cx="849871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sz="2000" b="0" dirty="0" smtClean="0"/>
              <a:t>NY LOGO OG PROFILERINGSMATERIELL</a:t>
            </a:r>
            <a:endParaRPr lang="en-US" sz="2000" b="0" dirty="0"/>
          </a:p>
        </p:txBody>
      </p:sp>
      <p:sp>
        <p:nvSpPr>
          <p:cNvPr id="2" name="Rektangel 1"/>
          <p:cNvSpPr/>
          <p:nvPr/>
        </p:nvSpPr>
        <p:spPr>
          <a:xfrm>
            <a:off x="381000" y="1295400"/>
            <a:ext cx="7467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600" dirty="0" smtClean="0">
                <a:solidFill>
                  <a:srgbClr val="535353"/>
                </a:solidFill>
                <a:latin typeface="Georgia"/>
                <a:cs typeface="Georgia"/>
              </a:rPr>
              <a:t>2011:</a:t>
            </a:r>
            <a:endParaRPr lang="nb-NO" sz="2600" dirty="0">
              <a:solidFill>
                <a:srgbClr val="535353"/>
              </a:solidFill>
              <a:latin typeface="Georgia"/>
              <a:cs typeface="Georgia"/>
            </a:endParaRPr>
          </a:p>
          <a:p>
            <a:r>
              <a:rPr lang="nb-NO" sz="2600" dirty="0" err="1">
                <a:solidFill>
                  <a:srgbClr val="535353"/>
                </a:solidFill>
                <a:latin typeface="Georgia"/>
                <a:cs typeface="Georgia"/>
              </a:rPr>
              <a:t>Rotary</a:t>
            </a:r>
            <a:r>
              <a:rPr lang="nb-NO" sz="2600" dirty="0">
                <a:solidFill>
                  <a:srgbClr val="535353"/>
                </a:solidFill>
                <a:latin typeface="Georgia"/>
                <a:cs typeface="Georgia"/>
              </a:rPr>
              <a:t> kontaktet </a:t>
            </a:r>
            <a:r>
              <a:rPr lang="nb-NO" sz="2600" dirty="0" err="1">
                <a:solidFill>
                  <a:srgbClr val="535353"/>
                </a:solidFill>
                <a:latin typeface="Georgia"/>
                <a:cs typeface="Georgia"/>
              </a:rPr>
              <a:t>Siegel+Gale</a:t>
            </a:r>
            <a:r>
              <a:rPr lang="nb-NO" sz="2600" dirty="0">
                <a:solidFill>
                  <a:srgbClr val="535353"/>
                </a:solidFill>
                <a:latin typeface="Georgia"/>
                <a:cs typeface="Georgia"/>
              </a:rPr>
              <a:t> og ba om hjelp til å forenkle og forsterke </a:t>
            </a:r>
            <a:r>
              <a:rPr lang="nb-NO" sz="2600" dirty="0" smtClean="0">
                <a:solidFill>
                  <a:srgbClr val="535353"/>
                </a:solidFill>
                <a:latin typeface="Georgia"/>
                <a:cs typeface="Georgia"/>
              </a:rPr>
              <a:t>merkevaren</a:t>
            </a:r>
          </a:p>
        </p:txBody>
      </p:sp>
      <p:sp>
        <p:nvSpPr>
          <p:cNvPr id="12" name="Rektangel 11"/>
          <p:cNvSpPr/>
          <p:nvPr/>
        </p:nvSpPr>
        <p:spPr>
          <a:xfrm>
            <a:off x="381000" y="2936557"/>
            <a:ext cx="1600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600" dirty="0" smtClean="0">
                <a:solidFill>
                  <a:srgbClr val="535353"/>
                </a:solidFill>
                <a:latin typeface="Georgia"/>
                <a:cs typeface="Georgia"/>
              </a:rPr>
              <a:t>2013:</a:t>
            </a:r>
          </a:p>
        </p:txBody>
      </p:sp>
    </p:spTree>
    <p:extLst>
      <p:ext uri="{BB962C8B-B14F-4D97-AF65-F5344CB8AC3E}">
        <p14:creationId xmlns:p14="http://schemas.microsoft.com/office/powerpoint/2010/main" val="153853407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763000" cy="533400"/>
          </a:xfrm>
        </p:spPr>
        <p:txBody>
          <a:bodyPr/>
          <a:lstStyle/>
          <a:p>
            <a:r>
              <a:rPr lang="nb-NO" dirty="0"/>
              <a:t>2</a:t>
            </a:r>
            <a:r>
              <a:rPr lang="nb-NO" dirty="0" smtClean="0"/>
              <a:t>015 </a:t>
            </a:r>
            <a:r>
              <a:rPr lang="mr-IN" dirty="0" smtClean="0"/>
              <a:t>–</a:t>
            </a:r>
            <a:r>
              <a:rPr lang="nb-NO" dirty="0" smtClean="0"/>
              <a:t> NY UNDERSØKELSE </a:t>
            </a:r>
            <a:r>
              <a:rPr lang="mr-IN" dirty="0" smtClean="0"/>
              <a:t>–</a:t>
            </a:r>
            <a:r>
              <a:rPr lang="nb-NO" dirty="0" smtClean="0"/>
              <a:t> KJENNSKAP TIL ROTARY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70600" y="2181514"/>
            <a:ext cx="2819400" cy="101888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b-NO" sz="4000" dirty="0"/>
              <a:t>2013: </a:t>
            </a:r>
            <a:r>
              <a:rPr lang="nb-NO" sz="4000" dirty="0" smtClean="0"/>
              <a:t> </a:t>
            </a:r>
            <a:r>
              <a:rPr lang="nb-NO" sz="4000" b="1" smtClean="0"/>
              <a:t>60%</a:t>
            </a:r>
            <a:endParaRPr lang="nb-NO" sz="4000" dirty="0" smtClean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5334000" cy="3086633"/>
          </a:xfrm>
          <a:prstGeom prst="rect">
            <a:avLst/>
          </a:prstGeom>
        </p:spPr>
      </p:pic>
      <p:sp>
        <p:nvSpPr>
          <p:cNvPr id="5" name="Plassholder for innhold 2"/>
          <p:cNvSpPr txBox="1">
            <a:spLocks/>
          </p:cNvSpPr>
          <p:nvPr/>
        </p:nvSpPr>
        <p:spPr>
          <a:xfrm>
            <a:off x="6070600" y="3429000"/>
            <a:ext cx="2819400" cy="8861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nb-NO" sz="4000" smtClean="0"/>
              <a:t>2015</a:t>
            </a:r>
            <a:r>
              <a:rPr lang="nb-NO" sz="4000" dirty="0" smtClean="0"/>
              <a:t>:  </a:t>
            </a:r>
            <a:r>
              <a:rPr lang="nb-NO" sz="4000" b="1" dirty="0" smtClean="0"/>
              <a:t>75%</a:t>
            </a:r>
            <a:endParaRPr lang="nb-NO" sz="4000" dirty="0" smtClean="0"/>
          </a:p>
        </p:txBody>
      </p:sp>
    </p:spTree>
    <p:extLst>
      <p:ext uri="{BB962C8B-B14F-4D97-AF65-F5344CB8AC3E}">
        <p14:creationId xmlns:p14="http://schemas.microsoft.com/office/powerpoint/2010/main" val="208586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SOSIALE MEDIER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33609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457200"/>
          </a:xfrm>
        </p:spPr>
        <p:txBody>
          <a:bodyPr/>
          <a:lstStyle/>
          <a:p>
            <a:r>
              <a:rPr lang="nb-NO" dirty="0" smtClean="0"/>
              <a:t>INTERNETT STATISTIKK 2016</a:t>
            </a:r>
            <a:endParaRPr lang="nb-NO" dirty="0"/>
          </a:p>
        </p:txBody>
      </p:sp>
      <p:sp>
        <p:nvSpPr>
          <p:cNvPr id="5" name="Plassholder for tekst 2"/>
          <p:cNvSpPr txBox="1">
            <a:spLocks/>
          </p:cNvSpPr>
          <p:nvPr/>
        </p:nvSpPr>
        <p:spPr>
          <a:xfrm>
            <a:off x="457200" y="1615097"/>
            <a:ext cx="8229600" cy="51781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charset="0"/>
              <a:buNone/>
            </a:pPr>
            <a:r>
              <a:rPr lang="nb-NO" sz="2000" dirty="0" smtClean="0">
                <a:solidFill>
                  <a:srgbClr val="535353"/>
                </a:solidFill>
                <a:hlinkClick r:id="rId2"/>
              </a:rPr>
              <a:t>Live statistikk over trafikk på sosiale medier</a:t>
            </a:r>
            <a:endParaRPr lang="nb-NO" sz="2400" dirty="0">
              <a:solidFill>
                <a:srgbClr val="535353"/>
              </a:solidFill>
            </a:endParaRPr>
          </a:p>
        </p:txBody>
      </p:sp>
      <p:pic>
        <p:nvPicPr>
          <p:cNvPr id="6" name="Bild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19200"/>
            <a:ext cx="2095500" cy="368300"/>
          </a:xfrm>
          <a:prstGeom prst="rect">
            <a:avLst/>
          </a:prstGeom>
        </p:spPr>
      </p:pic>
      <p:pic>
        <p:nvPicPr>
          <p:cNvPr id="7" name="Bilde 6" descr="Skjermbilde 2016-04-03 kl. 06.44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7701"/>
            <a:ext cx="7972680" cy="3541695"/>
          </a:xfrm>
          <a:prstGeom prst="rect">
            <a:avLst/>
          </a:prstGeom>
        </p:spPr>
      </p:pic>
      <p:pic>
        <p:nvPicPr>
          <p:cNvPr id="8" name="Bilde 7" descr="Skjermbilde 2016-04-03 kl. 06.45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0" y="5822730"/>
            <a:ext cx="7931224" cy="3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4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ROTARY: MAKING A DIFFERENCE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70600" y="4800599"/>
            <a:ext cx="2844800" cy="1600201"/>
          </a:xfrm>
        </p:spPr>
        <p:txBody>
          <a:bodyPr lIns="0" tIns="0" rIns="0" bIns="0"/>
          <a:lstStyle/>
          <a:p>
            <a:pPr marL="0" indent="0" defTabSz="914400">
              <a:spcBef>
                <a:spcPct val="0"/>
              </a:spcBef>
              <a:buNone/>
            </a:pPr>
            <a:r>
              <a:rPr lang="en-US" altLang="x-none" sz="2400" i="1" dirty="0">
                <a:latin typeface="Georgia" charset="0"/>
                <a:ea typeface="Georgia" charset="0"/>
                <a:cs typeface="Georgia" charset="0"/>
              </a:rPr>
              <a:t>Ian H.S. </a:t>
            </a:r>
            <a:r>
              <a:rPr lang="en-US" altLang="x-none" sz="2400" i="1" dirty="0" err="1" smtClean="0">
                <a:latin typeface="Georgia" charset="0"/>
                <a:ea typeface="Georgia" charset="0"/>
                <a:cs typeface="Georgia" charset="0"/>
              </a:rPr>
              <a:t>Riseley</a:t>
            </a:r>
            <a:endParaRPr lang="en-US" altLang="x-none" sz="2400" i="1" dirty="0" smtClean="0">
              <a:latin typeface="Georgia" charset="0"/>
              <a:ea typeface="Georgia" charset="0"/>
              <a:cs typeface="Georgia" charset="0"/>
            </a:endParaRPr>
          </a:p>
          <a:p>
            <a:pPr marL="0" lvl="0" indent="0" defTabSz="914400">
              <a:lnSpc>
                <a:spcPts val="2440"/>
              </a:lnSpc>
              <a:spcBef>
                <a:spcPct val="0"/>
              </a:spcBef>
              <a:buNone/>
            </a:pPr>
            <a:r>
              <a:rPr lang="en-US" altLang="x-none" sz="1700" dirty="0" smtClean="0">
                <a:latin typeface="Georgia" charset="0"/>
                <a:ea typeface="Georgia" charset="0"/>
                <a:cs typeface="Georgia" charset="0"/>
              </a:rPr>
              <a:t>RI President 2017-18</a:t>
            </a:r>
            <a:endParaRPr lang="en-US" altLang="x-none" sz="1700" dirty="0">
              <a:latin typeface="Georgia" charset="0"/>
              <a:ea typeface="Georgia" charset="0"/>
              <a:cs typeface="Georgia" charset="0"/>
            </a:endParaRPr>
          </a:p>
          <a:p>
            <a:pPr marL="0" lvl="0" indent="0" defTabSz="914400">
              <a:lnSpc>
                <a:spcPts val="2440"/>
              </a:lnSpc>
              <a:spcBef>
                <a:spcPct val="0"/>
              </a:spcBef>
              <a:buNone/>
            </a:pPr>
            <a:r>
              <a:rPr lang="en-US" altLang="x-none" sz="1700" dirty="0" smtClean="0">
                <a:latin typeface="Georgia" charset="0"/>
                <a:ea typeface="Georgia" charset="0"/>
                <a:cs typeface="Georgia" charset="0"/>
              </a:rPr>
              <a:t>Sandringham </a:t>
            </a:r>
            <a:r>
              <a:rPr lang="en-US" altLang="x-none" sz="1700" dirty="0" err="1" smtClean="0">
                <a:latin typeface="Georgia" charset="0"/>
                <a:ea typeface="Georgia" charset="0"/>
                <a:cs typeface="Georgia" charset="0"/>
              </a:rPr>
              <a:t>Rotaryklubb</a:t>
            </a:r>
            <a:r>
              <a:rPr lang="en-US" altLang="x-none" sz="1700" dirty="0" smtClean="0">
                <a:latin typeface="Georgia" charset="0"/>
                <a:ea typeface="Georgia" charset="0"/>
                <a:cs typeface="Georgia" charset="0"/>
              </a:rPr>
              <a:t/>
            </a:r>
            <a:br>
              <a:rPr lang="en-US" altLang="x-none" sz="1700" dirty="0" smtClean="0">
                <a:latin typeface="Georgia" charset="0"/>
                <a:ea typeface="Georgia" charset="0"/>
                <a:cs typeface="Georgia" charset="0"/>
              </a:rPr>
            </a:br>
            <a:r>
              <a:rPr lang="en-US" altLang="x-none" sz="1700" dirty="0" smtClean="0">
                <a:latin typeface="Georgia" charset="0"/>
                <a:ea typeface="Georgia" charset="0"/>
                <a:cs typeface="Georgia" charset="0"/>
              </a:rPr>
              <a:t>Victoria, Australia</a:t>
            </a:r>
            <a:endParaRPr lang="en-US" altLang="x-none" sz="17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7" name="AutoShape 4" descr="an H.S. Riseley - Rotary International President-elect 2016-1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1219200"/>
            <a:ext cx="2616200" cy="3485152"/>
          </a:xfrm>
          <a:prstGeom prst="rect">
            <a:avLst/>
          </a:prstGeom>
        </p:spPr>
      </p:pic>
      <p:pic>
        <p:nvPicPr>
          <p:cNvPr id="9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708518" cy="273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11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dirty="0" smtClean="0"/>
              <a:t>ROTARY PÅ SOSIALE MEDIER</a:t>
            </a:r>
            <a:endParaRPr lang="nb-NO" b="0" dirty="0"/>
          </a:p>
        </p:txBody>
      </p:sp>
      <p:sp>
        <p:nvSpPr>
          <p:cNvPr id="3" name="Plassholder for teks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b-NO" sz="1300" b="1" dirty="0" err="1" smtClean="0">
                <a:latin typeface="Georgia"/>
                <a:cs typeface="Georgia"/>
              </a:rPr>
              <a:t>Facebook</a:t>
            </a:r>
            <a:endParaRPr lang="nb-NO" sz="1300" b="1" dirty="0">
              <a:latin typeface="Georgia"/>
              <a:cs typeface="Georgia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nb-NO" sz="1300" b="0" dirty="0">
                <a:latin typeface="Georgia"/>
                <a:cs typeface="Georgia"/>
                <a:hlinkClick r:id="rId2"/>
              </a:rPr>
              <a:t>Rotary International</a:t>
            </a:r>
            <a:endParaRPr lang="nb-NO" sz="1300" b="0" dirty="0">
              <a:latin typeface="Georgia"/>
              <a:cs typeface="Georgia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nb-NO" sz="1300" b="0" dirty="0">
                <a:latin typeface="Georgia"/>
                <a:cs typeface="Georgia"/>
                <a:hlinkClick r:id="rId3"/>
              </a:rPr>
              <a:t>End Polio Now</a:t>
            </a:r>
            <a:endParaRPr lang="nb-NO" sz="1300" b="0" dirty="0">
              <a:latin typeface="Georgia"/>
              <a:cs typeface="Georgia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nb-NO" sz="1300" b="0" dirty="0">
                <a:latin typeface="Georgia"/>
                <a:cs typeface="Georgia"/>
                <a:hlinkClick r:id="rId4"/>
              </a:rPr>
              <a:t>Rotary International presidents</a:t>
            </a:r>
            <a:endParaRPr lang="nb-NO" sz="1300" b="0" dirty="0">
              <a:latin typeface="Georgia"/>
              <a:cs typeface="Georgia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nb-NO" sz="1300" b="0" dirty="0">
                <a:latin typeface="Georgia"/>
                <a:cs typeface="Georgia"/>
                <a:hlinkClick r:id="rId5"/>
              </a:rPr>
              <a:t>Rl General Secretary John Hewko</a:t>
            </a:r>
            <a:endParaRPr lang="nb-NO" sz="1300" b="0" dirty="0">
              <a:latin typeface="Georgia"/>
              <a:cs typeface="Georgia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nb-NO" sz="1300" b="0" dirty="0">
                <a:latin typeface="Georgia"/>
                <a:cs typeface="Georgia"/>
                <a:hlinkClick r:id="rId6"/>
              </a:rPr>
              <a:t>Rotary Peace Centers</a:t>
            </a:r>
            <a:endParaRPr lang="nb-NO" sz="1300" b="0" dirty="0">
              <a:latin typeface="Georgia"/>
              <a:cs typeface="Georgia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nb-NO" sz="1300" b="0" dirty="0">
                <a:latin typeface="Georgia"/>
                <a:cs typeface="Georgia"/>
                <a:hlinkClick r:id="rId7"/>
              </a:rPr>
              <a:t>Rotary Reconnect</a:t>
            </a:r>
            <a:endParaRPr lang="nb-NO" sz="1300" b="0" dirty="0">
              <a:latin typeface="Georgia"/>
              <a:cs typeface="Georgia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nb-NO" sz="1300" b="0" dirty="0">
                <a:latin typeface="Georgia"/>
                <a:cs typeface="Georgia"/>
                <a:hlinkClick r:id="rId8"/>
              </a:rPr>
              <a:t>Rotaract</a:t>
            </a:r>
            <a:endParaRPr lang="nb-NO" sz="1300" b="0" dirty="0">
              <a:latin typeface="Georgia"/>
              <a:cs typeface="Georgia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nb-NO" sz="1300" b="0" dirty="0" smtClean="0">
                <a:latin typeface="Georgia"/>
                <a:cs typeface="Georgia"/>
                <a:hlinkClick r:id="rId9"/>
              </a:rPr>
              <a:t>Interact</a:t>
            </a:r>
            <a:r>
              <a:rPr lang="nb-NO" sz="1300" b="0" dirty="0" smtClean="0">
                <a:latin typeface="Georgia"/>
                <a:cs typeface="Georgia"/>
              </a:rPr>
              <a:t/>
            </a:r>
            <a:br>
              <a:rPr lang="nb-NO" sz="1300" b="0" dirty="0" smtClean="0">
                <a:latin typeface="Georgia"/>
                <a:cs typeface="Georgia"/>
              </a:rPr>
            </a:br>
            <a:endParaRPr lang="nb-NO" sz="1300" b="0" dirty="0">
              <a:latin typeface="Georgia"/>
              <a:cs typeface="Georgi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b-NO" sz="1300" b="1" dirty="0" smtClean="0">
                <a:latin typeface="Georgia"/>
                <a:cs typeface="Georgia"/>
              </a:rPr>
              <a:t>Blogger</a:t>
            </a:r>
            <a:endParaRPr lang="nb-NO" sz="1300" b="1" dirty="0">
              <a:latin typeface="Georgia"/>
              <a:cs typeface="Georgia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nb-NO" sz="1300" b="0" dirty="0">
                <a:latin typeface="Georgia"/>
                <a:cs typeface="Georgia"/>
                <a:hlinkClick r:id="rId10"/>
              </a:rPr>
              <a:t>Rotary Voices</a:t>
            </a:r>
            <a:endParaRPr lang="nb-NO" sz="1300" b="0" dirty="0">
              <a:latin typeface="Georgia"/>
              <a:cs typeface="Georgia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nb-NO" sz="1300" b="0" dirty="0">
                <a:latin typeface="Georgia"/>
                <a:cs typeface="Georgia"/>
                <a:hlinkClick r:id="rId11"/>
              </a:rPr>
              <a:t>End Polio </a:t>
            </a:r>
            <a:r>
              <a:rPr lang="nb-NO" sz="1300" b="0" dirty="0" smtClean="0">
                <a:latin typeface="Georgia"/>
                <a:cs typeface="Georgia"/>
                <a:hlinkClick r:id="rId11"/>
              </a:rPr>
              <a:t>Now</a:t>
            </a:r>
            <a:endParaRPr lang="nb-NO" sz="1300" b="0" dirty="0">
              <a:latin typeface="Georgia"/>
              <a:cs typeface="Georgia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1183649" y="554804"/>
            <a:ext cx="9233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spc="0" normalizeH="0" baseline="0" dirty="0">
              <a:ln>
                <a:noFill/>
              </a:ln>
              <a:solidFill>
                <a:srgbClr val="958D85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Plassholder for tekst 2"/>
          <p:cNvSpPr txBox="1">
            <a:spLocks/>
          </p:cNvSpPr>
          <p:nvPr/>
        </p:nvSpPr>
        <p:spPr>
          <a:xfrm>
            <a:off x="3527291" y="1219200"/>
            <a:ext cx="2970452" cy="4969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marL="342900" indent="-342900" defTabSz="457200">
              <a:spcBef>
                <a:spcPts val="700"/>
              </a:spcBef>
              <a:buSzPct val="100000"/>
              <a:buFont typeface="Arial"/>
              <a:buChar char="•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1" indent="-329711" defTabSz="457200">
              <a:spcBef>
                <a:spcPts val="700"/>
              </a:spcBef>
              <a:buSzPct val="100000"/>
              <a:buFont typeface="Arial"/>
              <a:buChar char="–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7" indent="-311727" defTabSz="457200">
              <a:spcBef>
                <a:spcPts val="700"/>
              </a:spcBef>
              <a:buSzPct val="100000"/>
              <a:buFont typeface="Arial"/>
              <a:buChar char="•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 defTabSz="457200">
              <a:spcBef>
                <a:spcPts val="700"/>
              </a:spcBef>
              <a:buSzPct val="100000"/>
              <a:buFont typeface="Arial"/>
              <a:buChar char="–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 defTabSz="457200">
              <a:spcBef>
                <a:spcPts val="700"/>
              </a:spcBef>
              <a:buSzPct val="100000"/>
              <a:buFont typeface="Arial"/>
              <a:buChar char="»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628900" indent="-342900" defTabSz="457200">
              <a:spcBef>
                <a:spcPts val="700"/>
              </a:spcBef>
              <a:buSzPct val="100000"/>
              <a:buFont typeface="Arial"/>
              <a:buChar char="•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086100" indent="-342900" defTabSz="457200">
              <a:spcBef>
                <a:spcPts val="700"/>
              </a:spcBef>
              <a:buSzPct val="100000"/>
              <a:buFont typeface="Arial"/>
              <a:buChar char="•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543300" indent="-342900" defTabSz="457200">
              <a:spcBef>
                <a:spcPts val="700"/>
              </a:spcBef>
              <a:buSzPct val="100000"/>
              <a:buFont typeface="Arial"/>
              <a:buChar char="•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000500" indent="-342900" defTabSz="457200">
              <a:spcBef>
                <a:spcPts val="700"/>
              </a:spcBef>
              <a:buSzPct val="100000"/>
              <a:buFont typeface="Arial"/>
              <a:buChar char="•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b-NO" sz="1300" b="1" dirty="0" err="1"/>
              <a:t>Twitter</a:t>
            </a:r>
            <a:endParaRPr lang="nb-NO" sz="1300" b="1" dirty="0"/>
          </a:p>
          <a:p>
            <a:pPr>
              <a:lnSpc>
                <a:spcPct val="150000"/>
              </a:lnSpc>
            </a:pPr>
            <a:r>
              <a:rPr lang="nb-NO" sz="1300" dirty="0">
                <a:hlinkClick r:id="rId12"/>
              </a:rPr>
              <a:t>Rotary International</a:t>
            </a:r>
            <a:endParaRPr lang="nb-NO" sz="1300" dirty="0"/>
          </a:p>
          <a:p>
            <a:pPr>
              <a:lnSpc>
                <a:spcPct val="150000"/>
              </a:lnSpc>
            </a:pPr>
            <a:r>
              <a:rPr lang="nb-NO" sz="1300" dirty="0">
                <a:hlinkClick r:id="rId13"/>
              </a:rPr>
              <a:t>End Polio Now</a:t>
            </a:r>
            <a:endParaRPr lang="nb-NO" sz="1300" dirty="0"/>
          </a:p>
          <a:p>
            <a:pPr>
              <a:lnSpc>
                <a:spcPct val="150000"/>
              </a:lnSpc>
            </a:pPr>
            <a:r>
              <a:rPr lang="nb-NO" sz="1300" dirty="0">
                <a:hlinkClick r:id="rId14"/>
              </a:rPr>
              <a:t>Rl General Secretary John Hewko</a:t>
            </a:r>
            <a:endParaRPr lang="nb-NO" sz="1300" dirty="0"/>
          </a:p>
          <a:p>
            <a:pPr>
              <a:lnSpc>
                <a:spcPct val="150000"/>
              </a:lnSpc>
            </a:pPr>
            <a:r>
              <a:rPr lang="nb-NO" sz="1300" dirty="0">
                <a:hlinkClick r:id="rId15"/>
              </a:rPr>
              <a:t>Rotaract</a:t>
            </a:r>
            <a:endParaRPr lang="nb-NO" sz="1300" dirty="0"/>
          </a:p>
          <a:p>
            <a:pPr marL="0" indent="0">
              <a:lnSpc>
                <a:spcPct val="150000"/>
              </a:lnSpc>
              <a:buNone/>
            </a:pPr>
            <a:endParaRPr lang="nb-NO" sz="1300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nb-NO" sz="1300" b="1" dirty="0" err="1" smtClean="0"/>
              <a:t>LinkedIn</a:t>
            </a:r>
            <a:endParaRPr lang="nb-NO" sz="1300" b="1" dirty="0"/>
          </a:p>
          <a:p>
            <a:pPr>
              <a:lnSpc>
                <a:spcPct val="150000"/>
              </a:lnSpc>
            </a:pPr>
            <a:r>
              <a:rPr lang="nb-NO" sz="1300" dirty="0">
                <a:hlinkClick r:id="rId16"/>
              </a:rPr>
              <a:t>Rotary International</a:t>
            </a:r>
            <a:endParaRPr lang="nb-NO" sz="1300" dirty="0"/>
          </a:p>
          <a:p>
            <a:pPr>
              <a:lnSpc>
                <a:spcPct val="150000"/>
              </a:lnSpc>
            </a:pPr>
            <a:r>
              <a:rPr lang="nb-NO" sz="1300" dirty="0">
                <a:hlinkClick r:id="rId17"/>
              </a:rPr>
              <a:t>Rotary Peace Fellowships</a:t>
            </a:r>
            <a:endParaRPr lang="nb-NO" sz="1300" dirty="0"/>
          </a:p>
          <a:p>
            <a:pPr>
              <a:lnSpc>
                <a:spcPct val="150000"/>
              </a:lnSpc>
            </a:pPr>
            <a:r>
              <a:rPr lang="nb-NO" sz="1300" dirty="0">
                <a:hlinkClick r:id="rId18"/>
              </a:rPr>
              <a:t>Rotary Reconnect</a:t>
            </a:r>
            <a:endParaRPr lang="nb-NO" sz="1300" dirty="0"/>
          </a:p>
          <a:p>
            <a:pPr>
              <a:lnSpc>
                <a:spcPct val="150000"/>
              </a:lnSpc>
            </a:pPr>
            <a:r>
              <a:rPr lang="nb-NO" sz="1300" dirty="0">
                <a:hlinkClick r:id="rId19"/>
              </a:rPr>
              <a:t>Rotary Youth </a:t>
            </a:r>
            <a:r>
              <a:rPr lang="nb-NO" sz="1300" dirty="0" smtClean="0">
                <a:hlinkClick r:id="rId19"/>
              </a:rPr>
              <a:t>Exchange</a:t>
            </a:r>
            <a:endParaRPr lang="nb-NO" sz="1300" dirty="0"/>
          </a:p>
        </p:txBody>
      </p:sp>
      <p:sp>
        <p:nvSpPr>
          <p:cNvPr id="7" name="Plassholder for tekst 2"/>
          <p:cNvSpPr txBox="1">
            <a:spLocks/>
          </p:cNvSpPr>
          <p:nvPr/>
        </p:nvSpPr>
        <p:spPr>
          <a:xfrm>
            <a:off x="6588224" y="1219200"/>
            <a:ext cx="2461762" cy="4969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marL="342900" indent="-342900" defTabSz="457200">
              <a:spcBef>
                <a:spcPts val="700"/>
              </a:spcBef>
              <a:buSzPct val="100000"/>
              <a:buFont typeface="Arial"/>
              <a:buChar char="•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1" indent="-329711" defTabSz="457200">
              <a:spcBef>
                <a:spcPts val="700"/>
              </a:spcBef>
              <a:buSzPct val="100000"/>
              <a:buFont typeface="Arial"/>
              <a:buChar char="–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7" indent="-311727" defTabSz="457200">
              <a:spcBef>
                <a:spcPts val="700"/>
              </a:spcBef>
              <a:buSzPct val="100000"/>
              <a:buFont typeface="Arial"/>
              <a:buChar char="•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 defTabSz="457200">
              <a:spcBef>
                <a:spcPts val="700"/>
              </a:spcBef>
              <a:buSzPct val="100000"/>
              <a:buFont typeface="Arial"/>
              <a:buChar char="–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 defTabSz="457200">
              <a:spcBef>
                <a:spcPts val="700"/>
              </a:spcBef>
              <a:buSzPct val="100000"/>
              <a:buFont typeface="Arial"/>
              <a:buChar char="»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628900" indent="-342900" defTabSz="457200">
              <a:spcBef>
                <a:spcPts val="700"/>
              </a:spcBef>
              <a:buSzPct val="100000"/>
              <a:buFont typeface="Arial"/>
              <a:buChar char="•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086100" indent="-342900" defTabSz="457200">
              <a:spcBef>
                <a:spcPts val="700"/>
              </a:spcBef>
              <a:buSzPct val="100000"/>
              <a:buFont typeface="Arial"/>
              <a:buChar char="•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543300" indent="-342900" defTabSz="457200">
              <a:spcBef>
                <a:spcPts val="700"/>
              </a:spcBef>
              <a:buSzPct val="100000"/>
              <a:buFont typeface="Arial"/>
              <a:buChar char="•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000500" indent="-342900" defTabSz="457200">
              <a:spcBef>
                <a:spcPts val="700"/>
              </a:spcBef>
              <a:buSzPct val="100000"/>
              <a:buFont typeface="Arial"/>
              <a:buChar char="•"/>
              <a:defRPr sz="30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b-NO" sz="1300" b="1" dirty="0" smtClean="0"/>
              <a:t>Andre sosiale medier</a:t>
            </a:r>
            <a:endParaRPr lang="nb-NO" sz="1300" b="1" dirty="0"/>
          </a:p>
          <a:p>
            <a:pPr>
              <a:lnSpc>
                <a:spcPct val="150000"/>
              </a:lnSpc>
            </a:pPr>
            <a:r>
              <a:rPr lang="nb-NO" sz="1300" dirty="0">
                <a:hlinkClick r:id="rId20"/>
              </a:rPr>
              <a:t>Google+ </a:t>
            </a:r>
            <a:endParaRPr lang="nb-NO" sz="1300" dirty="0"/>
          </a:p>
          <a:p>
            <a:pPr>
              <a:lnSpc>
                <a:spcPct val="150000"/>
              </a:lnSpc>
            </a:pPr>
            <a:r>
              <a:rPr lang="nb-NO" sz="1300" dirty="0">
                <a:hlinkClick r:id="rId21"/>
              </a:rPr>
              <a:t>Flickr </a:t>
            </a:r>
            <a:endParaRPr lang="nb-NO" sz="1300" dirty="0"/>
          </a:p>
          <a:p>
            <a:pPr>
              <a:lnSpc>
                <a:spcPct val="150000"/>
              </a:lnSpc>
            </a:pPr>
            <a:r>
              <a:rPr lang="nb-NO" sz="1300" dirty="0">
                <a:hlinkClick r:id="rId22"/>
              </a:rPr>
              <a:t>Instagram</a:t>
            </a:r>
            <a:endParaRPr lang="nb-NO" sz="1300" dirty="0"/>
          </a:p>
          <a:p>
            <a:pPr>
              <a:lnSpc>
                <a:spcPct val="150000"/>
              </a:lnSpc>
            </a:pPr>
            <a:r>
              <a:rPr lang="nb-NO" sz="1300" dirty="0">
                <a:hlinkClick r:id="rId23"/>
              </a:rPr>
              <a:t>Vimeo</a:t>
            </a:r>
            <a:endParaRPr lang="nb-NO" sz="1300" dirty="0"/>
          </a:p>
          <a:p>
            <a:pPr>
              <a:lnSpc>
                <a:spcPct val="150000"/>
              </a:lnSpc>
            </a:pPr>
            <a:r>
              <a:rPr lang="nb-NO" sz="1300" dirty="0">
                <a:hlinkClick r:id="rId24"/>
              </a:rPr>
              <a:t>YouTube </a:t>
            </a:r>
            <a:endParaRPr lang="nb-NO" sz="1300" dirty="0"/>
          </a:p>
          <a:p>
            <a:pPr>
              <a:lnSpc>
                <a:spcPct val="150000"/>
              </a:lnSpc>
            </a:pPr>
            <a:r>
              <a:rPr lang="nb-NO" sz="1300" dirty="0">
                <a:hlinkClick r:id="rId25"/>
              </a:rPr>
              <a:t>Pinterest </a:t>
            </a:r>
            <a:endParaRPr lang="nb-NO" sz="1300" dirty="0"/>
          </a:p>
          <a:p>
            <a:pPr>
              <a:lnSpc>
                <a:spcPct val="150000"/>
              </a:lnSpc>
            </a:pPr>
            <a:r>
              <a:rPr lang="nb-NO" sz="1300" dirty="0">
                <a:hlinkClick r:id="rId26"/>
              </a:rPr>
              <a:t>SlideShare</a:t>
            </a:r>
            <a:endParaRPr lang="nb-NO" sz="1300" dirty="0"/>
          </a:p>
        </p:txBody>
      </p:sp>
    </p:spTree>
    <p:extLst>
      <p:ext uri="{BB962C8B-B14F-4D97-AF65-F5344CB8AC3E}">
        <p14:creationId xmlns:p14="http://schemas.microsoft.com/office/powerpoint/2010/main" val="20975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70011"/>
            <a:ext cx="87630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2405">
              <a:lnSpc>
                <a:spcPct val="100000"/>
              </a:lnSpc>
            </a:pPr>
            <a:r>
              <a:rPr spc="-25" dirty="0" smtClean="0"/>
              <a:t>OPPDATER </a:t>
            </a:r>
            <a:r>
              <a:rPr b="0" dirty="0" smtClean="0">
                <a:latin typeface="Arial Narrow"/>
                <a:cs typeface="Arial Narrow"/>
              </a:rPr>
              <a:t>WEBSIDE </a:t>
            </a:r>
            <a:r>
              <a:rPr b="0" dirty="0">
                <a:latin typeface="Arial Narrow"/>
                <a:cs typeface="Arial Narrow"/>
              </a:rPr>
              <a:t>OG</a:t>
            </a:r>
            <a:r>
              <a:rPr b="0" spc="-35" dirty="0">
                <a:latin typeface="Arial Narrow"/>
                <a:cs typeface="Arial Narrow"/>
              </a:rPr>
              <a:t> </a:t>
            </a:r>
            <a:r>
              <a:rPr b="0" spc="-10" dirty="0">
                <a:latin typeface="Arial Narrow"/>
                <a:cs typeface="Arial Narrow"/>
              </a:rPr>
              <a:t>FACEBOKSIDE</a:t>
            </a:r>
          </a:p>
        </p:txBody>
      </p:sp>
      <p:pic>
        <p:nvPicPr>
          <p:cNvPr id="12" name="Bilde 11" descr="Skjermbilde 2016-04-03 kl. 07.16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295400"/>
            <a:ext cx="5831697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Bilde 9" descr="Skjermbilde 2016-04-03 kl. 07.14.3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21" b="5760"/>
          <a:stretch/>
        </p:blipFill>
        <p:spPr>
          <a:xfrm>
            <a:off x="5181601" y="2209800"/>
            <a:ext cx="3962400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021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990600"/>
          </a:xfrm>
        </p:spPr>
        <p:txBody>
          <a:bodyPr/>
          <a:lstStyle/>
          <a:p>
            <a:r>
              <a:rPr lang="nb-NO" dirty="0" smtClean="0"/>
              <a:t>FACEBOOK</a:t>
            </a:r>
            <a:endParaRPr lang="nb-NO" dirty="0"/>
          </a:p>
        </p:txBody>
      </p:sp>
      <p:sp>
        <p:nvSpPr>
          <p:cNvPr id="5" name="Plassholder for tekst 2"/>
          <p:cNvSpPr txBox="1">
            <a:spLocks/>
          </p:cNvSpPr>
          <p:nvPr/>
        </p:nvSpPr>
        <p:spPr>
          <a:xfrm>
            <a:off x="5791200" y="1981200"/>
            <a:ext cx="3048000" cy="685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b-NO" sz="3600" dirty="0" smtClean="0"/>
              <a:t>DEL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5" y="1219200"/>
            <a:ext cx="4792511" cy="42984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Plassholder for tekst 2"/>
          <p:cNvSpPr txBox="1">
            <a:spLocks/>
          </p:cNvSpPr>
          <p:nvPr/>
        </p:nvSpPr>
        <p:spPr>
          <a:xfrm>
            <a:off x="5791200" y="2835640"/>
            <a:ext cx="3048000" cy="685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b-NO" sz="3600" dirty="0" smtClean="0"/>
              <a:t>DEL</a:t>
            </a:r>
          </a:p>
        </p:txBody>
      </p:sp>
      <p:sp>
        <p:nvSpPr>
          <p:cNvPr id="8" name="Plassholder for tekst 2"/>
          <p:cNvSpPr txBox="1">
            <a:spLocks/>
          </p:cNvSpPr>
          <p:nvPr/>
        </p:nvSpPr>
        <p:spPr>
          <a:xfrm>
            <a:off x="5791200" y="3690080"/>
            <a:ext cx="3048000" cy="685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b-NO" sz="3600" dirty="0" smtClean="0"/>
              <a:t>DEL</a:t>
            </a:r>
          </a:p>
        </p:txBody>
      </p:sp>
    </p:spTree>
    <p:extLst>
      <p:ext uri="{BB962C8B-B14F-4D97-AF65-F5344CB8AC3E}">
        <p14:creationId xmlns:p14="http://schemas.microsoft.com/office/powerpoint/2010/main" val="50082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</p:spPr>
        <p:txBody>
          <a:bodyPr/>
          <a:lstStyle/>
          <a:p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00506"/>
            <a:ext cx="3023638" cy="4767331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49">
            <a:off x="4250484" y="983294"/>
            <a:ext cx="3877052" cy="50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80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686800" cy="533400"/>
          </a:xfrm>
        </p:spPr>
        <p:txBody>
          <a:bodyPr/>
          <a:lstStyle/>
          <a:p>
            <a:r>
              <a:rPr lang="nb-NO" dirty="0" smtClean="0"/>
              <a:t>PUBLIKASJONER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19201"/>
            <a:ext cx="4267200" cy="838199"/>
          </a:xfrm>
        </p:spPr>
        <p:txBody>
          <a:bodyPr lIns="0"/>
          <a:lstStyle/>
          <a:p>
            <a:pPr marL="0" indent="0">
              <a:buNone/>
            </a:pPr>
            <a:r>
              <a:rPr lang="nb-NO" sz="1800" dirty="0"/>
              <a:t>http://</a:t>
            </a:r>
            <a:r>
              <a:rPr lang="nb-NO" sz="1800" dirty="0" err="1" smtClean="0"/>
              <a:t>rotary.no</a:t>
            </a:r>
            <a:r>
              <a:rPr lang="nb-NO" sz="1800" dirty="0" smtClean="0"/>
              <a:t>/</a:t>
            </a:r>
            <a:r>
              <a:rPr lang="nb-NO" sz="1800" dirty="0" err="1" smtClean="0"/>
              <a:t>no</a:t>
            </a:r>
            <a:r>
              <a:rPr lang="nb-NO" sz="1800" dirty="0" smtClean="0"/>
              <a:t>/publikasjoner</a:t>
            </a:r>
          </a:p>
          <a:p>
            <a:pPr marL="0" indent="0">
              <a:buNone/>
            </a:pPr>
            <a:r>
              <a:rPr lang="nb-NO" sz="1800" dirty="0" smtClean="0"/>
              <a:t>Bestilles hos </a:t>
            </a:r>
            <a:r>
              <a:rPr lang="nb-NO" sz="1800" dirty="0" err="1" smtClean="0"/>
              <a:t>klubbservice@rotary.no</a:t>
            </a:r>
            <a:endParaRPr lang="nb-NO" sz="18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25" y="3124200"/>
            <a:ext cx="1905000" cy="28575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2366963"/>
            <a:ext cx="1895475" cy="3324225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219201"/>
            <a:ext cx="213360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22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PEOPLE OF ACTION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19200"/>
            <a:ext cx="7924800" cy="4525963"/>
          </a:xfrm>
        </p:spPr>
        <p:txBody>
          <a:bodyPr lIns="0"/>
          <a:lstStyle/>
          <a:p>
            <a:pPr marL="0" indent="0">
              <a:buNone/>
            </a:pPr>
            <a:r>
              <a:rPr lang="nb-NO" sz="2200" dirty="0" smtClean="0"/>
              <a:t>I 2013 lanserte man kampanjen THIS CLOSE for </a:t>
            </a:r>
            <a:r>
              <a:rPr lang="nb-NO" sz="2200" dirty="0" err="1" smtClean="0"/>
              <a:t>EndPolioNow</a:t>
            </a:r>
            <a:endParaRPr lang="nb-NO" sz="2200" dirty="0" smtClean="0"/>
          </a:p>
          <a:p>
            <a:pPr marL="0" indent="0">
              <a:buNone/>
            </a:pPr>
            <a:endParaRPr lang="nb-NO" sz="2200" dirty="0" smtClean="0"/>
          </a:p>
          <a:p>
            <a:pPr marL="0" indent="0">
              <a:buNone/>
            </a:pPr>
            <a:r>
              <a:rPr lang="nb-NO" sz="2200" dirty="0" smtClean="0"/>
              <a:t>I 2017/18 lanseres ny kampanje:</a:t>
            </a:r>
            <a:br>
              <a:rPr lang="nb-NO" sz="2200" dirty="0" smtClean="0"/>
            </a:br>
            <a:endParaRPr lang="nb-NO" sz="2200" dirty="0" smtClean="0"/>
          </a:p>
          <a:p>
            <a:pPr marL="0" indent="0" algn="ctr">
              <a:buNone/>
            </a:pPr>
            <a:r>
              <a:rPr lang="nb-NO" sz="2200" b="1" dirty="0" smtClean="0"/>
              <a:t>PEOPLE OF ACTION</a:t>
            </a:r>
            <a:endParaRPr lang="nb-NO" sz="2200" b="1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9" y="3217630"/>
            <a:ext cx="1800000" cy="10080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9" y="4517839"/>
            <a:ext cx="1800000" cy="100800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517839"/>
            <a:ext cx="1800000" cy="10080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17839"/>
            <a:ext cx="1800000" cy="10080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87" y="4521439"/>
            <a:ext cx="1800000" cy="1000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214030"/>
            <a:ext cx="1800000" cy="101520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1230"/>
            <a:ext cx="1800000" cy="1008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221230"/>
            <a:ext cx="1800000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3"/>
          <a:stretch/>
        </p:blipFill>
        <p:spPr>
          <a:xfrm>
            <a:off x="457200" y="1600200"/>
            <a:ext cx="8178384" cy="458393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686800" cy="533400"/>
          </a:xfrm>
        </p:spPr>
        <p:txBody>
          <a:bodyPr/>
          <a:lstStyle/>
          <a:p>
            <a:r>
              <a:rPr lang="nb-NO" dirty="0" smtClean="0"/>
              <a:t>ROTARY QUIZ  KAMPANJE FREM TIL 31. mai 2017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05984" y="1066800"/>
            <a:ext cx="3657600" cy="533400"/>
          </a:xfrm>
        </p:spPr>
        <p:txBody>
          <a:bodyPr l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400" dirty="0" smtClean="0">
                <a:solidFill>
                  <a:srgbClr val="FF0000"/>
                </a:solidFill>
              </a:rPr>
              <a:t>http://</a:t>
            </a:r>
            <a:r>
              <a:rPr lang="nb-NO" sz="2400" dirty="0" err="1" smtClean="0">
                <a:solidFill>
                  <a:srgbClr val="FF0000"/>
                </a:solidFill>
              </a:rPr>
              <a:t>rotaryquiz.no</a:t>
            </a:r>
            <a:endParaRPr lang="nb-NO" sz="2400" dirty="0">
              <a:solidFill>
                <a:srgbClr val="FF0000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679" y="181006"/>
            <a:ext cx="1646420" cy="115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63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lIns="0"/>
          <a:lstStyle/>
          <a:p>
            <a:pPr marL="179388" lvl="1" indent="0">
              <a:buClr>
                <a:schemeClr val="accent1"/>
              </a:buClr>
              <a:buNone/>
            </a:pPr>
            <a:endParaRPr lang="en-US" sz="3200" dirty="0"/>
          </a:p>
          <a:p>
            <a:pPr marL="179388" lvl="1" indent="0">
              <a:buClr>
                <a:schemeClr val="accent1"/>
              </a:buClr>
              <a:buNone/>
            </a:pPr>
            <a:r>
              <a:rPr lang="en-US" sz="3200" b="1" dirty="0">
                <a:latin typeface="Georgia" panose="02040502050405020303" pitchFamily="18" charset="0"/>
              </a:rPr>
              <a:t>TAKK FOR OPPMERKSOMHETEN !</a:t>
            </a:r>
          </a:p>
          <a:p>
            <a:pPr marL="179388" lvl="1" indent="0">
              <a:buClr>
                <a:schemeClr val="accent1"/>
              </a:buClr>
              <a:buNone/>
            </a:pPr>
            <a:endParaRPr lang="en-US" sz="2400" dirty="0" smtClean="0">
              <a:latin typeface="Georgia" panose="02040502050405020303" pitchFamily="18" charset="0"/>
            </a:endParaRPr>
          </a:p>
          <a:p>
            <a:pPr marL="179388" lvl="1" indent="0">
              <a:buClr>
                <a:schemeClr val="accent1"/>
              </a:buClr>
              <a:buNone/>
            </a:pPr>
            <a:endParaRPr lang="en-US" sz="2400" dirty="0" smtClean="0">
              <a:latin typeface="Georgia" panose="02040502050405020303" pitchFamily="18" charset="0"/>
            </a:endParaRPr>
          </a:p>
          <a:p>
            <a:pPr marL="179388" lvl="1" indent="0">
              <a:lnSpc>
                <a:spcPct val="150000"/>
              </a:lnSpc>
              <a:buClr>
                <a:schemeClr val="accent1"/>
              </a:buClr>
              <a:buNone/>
            </a:pPr>
            <a:r>
              <a:rPr lang="en-US" sz="1800" dirty="0" smtClean="0">
                <a:latin typeface="Georgia" panose="02040502050405020303" pitchFamily="18" charset="0"/>
              </a:rPr>
              <a:t>Tore </a:t>
            </a:r>
            <a:r>
              <a:rPr lang="en-US" sz="1800" dirty="0" err="1" smtClean="0">
                <a:latin typeface="Georgia" panose="02040502050405020303" pitchFamily="18" charset="0"/>
              </a:rPr>
              <a:t>Jørgen</a:t>
            </a:r>
            <a:r>
              <a:rPr lang="en-US" sz="1800" dirty="0" smtClean="0">
                <a:latin typeface="Georgia" panose="02040502050405020303" pitchFamily="18" charset="0"/>
              </a:rPr>
              <a:t> </a:t>
            </a:r>
            <a:r>
              <a:rPr lang="en-US" sz="1800" dirty="0" err="1" smtClean="0">
                <a:latin typeface="Georgia" panose="02040502050405020303" pitchFamily="18" charset="0"/>
              </a:rPr>
              <a:t>Slettahjell</a:t>
            </a:r>
            <a:endParaRPr lang="en-US" sz="1800" dirty="0">
              <a:latin typeface="Georgia" panose="02040502050405020303" pitchFamily="18" charset="0"/>
            </a:endParaRPr>
          </a:p>
          <a:p>
            <a:pPr marL="179388" lvl="1" indent="0">
              <a:lnSpc>
                <a:spcPct val="150000"/>
              </a:lnSpc>
              <a:buClr>
                <a:schemeClr val="accent1"/>
              </a:buClr>
              <a:buNone/>
            </a:pPr>
            <a:r>
              <a:rPr lang="en-US" sz="1800" i="1" dirty="0" err="1" smtClean="0">
                <a:latin typeface="Georgia" panose="02040502050405020303" pitchFamily="18" charset="0"/>
              </a:rPr>
              <a:t>Leder</a:t>
            </a:r>
            <a:r>
              <a:rPr lang="en-US" sz="1800" i="1" dirty="0" smtClean="0">
                <a:latin typeface="Georgia" panose="02040502050405020303" pitchFamily="18" charset="0"/>
              </a:rPr>
              <a:t> </a:t>
            </a:r>
            <a:r>
              <a:rPr lang="en-US" sz="1800" i="1" dirty="0" err="1" smtClean="0">
                <a:latin typeface="Georgia" panose="02040502050405020303" pitchFamily="18" charset="0"/>
              </a:rPr>
              <a:t>Kommunikasjonskomitéen</a:t>
            </a:r>
            <a:r>
              <a:rPr lang="en-US" sz="1800" i="1" dirty="0" smtClean="0">
                <a:latin typeface="Georgia" panose="02040502050405020303" pitchFamily="18" charset="0"/>
              </a:rPr>
              <a:t> </a:t>
            </a:r>
            <a:r>
              <a:rPr lang="en-US" sz="1800" i="1" dirty="0" err="1" smtClean="0">
                <a:latin typeface="Georgia" panose="02040502050405020303" pitchFamily="18" charset="0"/>
              </a:rPr>
              <a:t>i</a:t>
            </a:r>
            <a:r>
              <a:rPr lang="en-US" sz="1800" i="1" dirty="0" smtClean="0">
                <a:latin typeface="Georgia" panose="02040502050405020303" pitchFamily="18" charset="0"/>
              </a:rPr>
              <a:t> </a:t>
            </a:r>
            <a:r>
              <a:rPr lang="en-US" sz="1800" i="1" dirty="0" err="1" smtClean="0">
                <a:latin typeface="Georgia" panose="02040502050405020303" pitchFamily="18" charset="0"/>
              </a:rPr>
              <a:t>Norfo</a:t>
            </a:r>
            <a:endParaRPr lang="en-US" sz="1800" i="1" dirty="0" smtClean="0">
              <a:latin typeface="Georgia" panose="02040502050405020303" pitchFamily="18" charset="0"/>
            </a:endParaRPr>
          </a:p>
          <a:p>
            <a:pPr marL="179388" lvl="1" indent="0">
              <a:lnSpc>
                <a:spcPct val="150000"/>
              </a:lnSpc>
              <a:buClr>
                <a:schemeClr val="accent1"/>
              </a:buClr>
              <a:buNone/>
            </a:pPr>
            <a:r>
              <a:rPr lang="en-US" sz="1800" dirty="0" err="1" smtClean="0">
                <a:latin typeface="Georgia" panose="02040502050405020303" pitchFamily="18" charset="0"/>
              </a:rPr>
              <a:t>Heimdal</a:t>
            </a:r>
            <a:r>
              <a:rPr lang="en-US" sz="1800" dirty="0" smtClean="0">
                <a:latin typeface="Georgia" panose="02040502050405020303" pitchFamily="18" charset="0"/>
              </a:rPr>
              <a:t> </a:t>
            </a:r>
            <a:r>
              <a:rPr lang="en-US" sz="1800" dirty="0" err="1" smtClean="0">
                <a:latin typeface="Georgia" panose="02040502050405020303" pitchFamily="18" charset="0"/>
              </a:rPr>
              <a:t>Rotaryklubb</a:t>
            </a:r>
            <a:endParaRPr lang="en-US" sz="1800" dirty="0">
              <a:latin typeface="Georgia" panose="02040502050405020303" pitchFamily="18" charset="0"/>
            </a:endParaRPr>
          </a:p>
          <a:p>
            <a:pPr marL="179388" lvl="1" indent="0">
              <a:lnSpc>
                <a:spcPct val="150000"/>
              </a:lnSpc>
              <a:buClr>
                <a:schemeClr val="accent1"/>
              </a:buClr>
              <a:buNone/>
            </a:pPr>
            <a:r>
              <a:rPr lang="en-US" sz="1800" dirty="0" smtClean="0">
                <a:latin typeface="Georgia" panose="02040502050405020303" pitchFamily="18" charset="0"/>
              </a:rPr>
              <a:t>E-post:   </a:t>
            </a:r>
            <a:r>
              <a:rPr lang="en-US" sz="1800" dirty="0" err="1" smtClean="0">
                <a:latin typeface="Georgia" panose="02040502050405020303" pitchFamily="18" charset="0"/>
              </a:rPr>
              <a:t>lederkk@rotary.no</a:t>
            </a:r>
            <a:endParaRPr lang="en-US" sz="1800" dirty="0">
              <a:latin typeface="Georgia" panose="02040502050405020303" pitchFamily="18" charset="0"/>
            </a:endParaRPr>
          </a:p>
          <a:p>
            <a:pPr marL="179388" lvl="1" indent="0">
              <a:lnSpc>
                <a:spcPct val="150000"/>
              </a:lnSpc>
              <a:buClr>
                <a:schemeClr val="accent1"/>
              </a:buClr>
              <a:buNone/>
            </a:pPr>
            <a:r>
              <a:rPr lang="en-US" sz="1800" dirty="0" smtClean="0">
                <a:latin typeface="Georgia" panose="02040502050405020303" pitchFamily="18" charset="0"/>
              </a:rPr>
              <a:t>Mobil:    920 83 500</a:t>
            </a:r>
            <a:endParaRPr lang="en-US" sz="1800" dirty="0">
              <a:latin typeface="Georgia" panose="02040502050405020303" pitchFamily="18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10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686800" cy="533400"/>
          </a:xfrm>
        </p:spPr>
        <p:txBody>
          <a:bodyPr/>
          <a:lstStyle/>
          <a:p>
            <a:r>
              <a:rPr lang="nb-NO" dirty="0" smtClean="0"/>
              <a:t>ROTARY SOM MERKEVARE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 lIns="0"/>
          <a:lstStyle/>
          <a:p>
            <a:pPr marL="0" indent="0">
              <a:lnSpc>
                <a:spcPts val="3000"/>
              </a:lnSpc>
              <a:buNone/>
            </a:pPr>
            <a:r>
              <a:rPr lang="nb-NO" sz="1800" dirty="0"/>
              <a:t>Å satse på PR </a:t>
            </a:r>
            <a:r>
              <a:rPr lang="nb-NO" sz="1800" dirty="0" smtClean="0"/>
              <a:t>er et av våre tre strategiske satsningsområder og er viktig </a:t>
            </a:r>
            <a:r>
              <a:rPr lang="nb-NO" sz="1800" dirty="0"/>
              <a:t>for </a:t>
            </a:r>
            <a:r>
              <a:rPr lang="nb-NO" sz="1800" dirty="0" err="1"/>
              <a:t>Rotarys</a:t>
            </a:r>
            <a:r>
              <a:rPr lang="nb-NO" sz="1800" dirty="0"/>
              <a:t> </a:t>
            </a:r>
            <a:r>
              <a:rPr lang="nb-NO" sz="1800" dirty="0" smtClean="0"/>
              <a:t>omdømmebygging.</a:t>
            </a:r>
            <a:br>
              <a:rPr lang="nb-NO" sz="1800" dirty="0" smtClean="0"/>
            </a:br>
            <a:endParaRPr lang="nb-NO" sz="1800" dirty="0"/>
          </a:p>
          <a:p>
            <a:pPr marL="0" indent="0">
              <a:lnSpc>
                <a:spcPts val="3000"/>
              </a:lnSpc>
              <a:buNone/>
            </a:pPr>
            <a:r>
              <a:rPr lang="nb-NO" sz="1800" dirty="0"/>
              <a:t>Å skape et positivt bilde av </a:t>
            </a:r>
            <a:r>
              <a:rPr lang="nb-NO" sz="1800" dirty="0" err="1"/>
              <a:t>Rotary</a:t>
            </a:r>
            <a:r>
              <a:rPr lang="nb-NO" sz="1800" dirty="0"/>
              <a:t> er enhver rotarianer sitt ansvar, </a:t>
            </a:r>
            <a:r>
              <a:rPr lang="nb-NO" sz="1800" dirty="0" smtClean="0"/>
              <a:t/>
            </a:r>
            <a:br>
              <a:rPr lang="nb-NO" sz="1800" dirty="0" smtClean="0"/>
            </a:br>
            <a:r>
              <a:rPr lang="nb-NO" sz="1800" dirty="0" smtClean="0"/>
              <a:t>både </a:t>
            </a:r>
            <a:r>
              <a:rPr lang="nb-NO" sz="1800" dirty="0"/>
              <a:t>lokalt og globalt.</a:t>
            </a:r>
          </a:p>
          <a:p>
            <a:pPr marL="0" indent="0">
              <a:lnSpc>
                <a:spcPts val="3000"/>
              </a:lnSpc>
              <a:buNone/>
            </a:pPr>
            <a:endParaRPr lang="nb-NO" sz="1800" dirty="0" smtClean="0"/>
          </a:p>
          <a:p>
            <a:pPr marL="0" indent="0">
              <a:lnSpc>
                <a:spcPts val="3000"/>
              </a:lnSpc>
              <a:buNone/>
            </a:pPr>
            <a:r>
              <a:rPr lang="nb-NO" sz="1800" b="1" i="1" dirty="0" smtClean="0"/>
              <a:t>Paul Harris:</a:t>
            </a:r>
          </a:p>
          <a:p>
            <a:pPr marL="0" indent="0">
              <a:lnSpc>
                <a:spcPts val="3000"/>
              </a:lnSpc>
              <a:buNone/>
            </a:pPr>
            <a:r>
              <a:rPr lang="nb-NO" sz="1800" b="1" dirty="0" smtClean="0"/>
              <a:t>“</a:t>
            </a:r>
            <a:r>
              <a:rPr lang="nb-NO" sz="1800" b="1" dirty="0"/>
              <a:t>In </a:t>
            </a:r>
            <a:r>
              <a:rPr lang="nb-NO" sz="1800" b="1" dirty="0" err="1"/>
              <a:t>the</a:t>
            </a:r>
            <a:r>
              <a:rPr lang="nb-NO" sz="1800" b="1" dirty="0"/>
              <a:t> </a:t>
            </a:r>
            <a:r>
              <a:rPr lang="nb-NO" sz="1800" b="1" dirty="0" err="1"/>
              <a:t>promotion</a:t>
            </a:r>
            <a:r>
              <a:rPr lang="nb-NO" sz="1800" b="1" dirty="0"/>
              <a:t> </a:t>
            </a:r>
            <a:r>
              <a:rPr lang="nb-NO" sz="1800" b="1" dirty="0" err="1"/>
              <a:t>of</a:t>
            </a:r>
            <a:r>
              <a:rPr lang="nb-NO" sz="1800" b="1" dirty="0"/>
              <a:t> </a:t>
            </a:r>
            <a:r>
              <a:rPr lang="nb-NO" sz="1800" b="1" dirty="0" err="1"/>
              <a:t>understanding</a:t>
            </a:r>
            <a:r>
              <a:rPr lang="nb-NO" sz="1800" b="1" dirty="0"/>
              <a:t>, it is </a:t>
            </a:r>
            <a:r>
              <a:rPr lang="nb-NO" sz="1800" b="1" dirty="0" err="1"/>
              <a:t>important</a:t>
            </a:r>
            <a:r>
              <a:rPr lang="nb-NO" sz="1800" b="1" dirty="0"/>
              <a:t> to </a:t>
            </a:r>
            <a:r>
              <a:rPr lang="nb-NO" sz="1800" b="1" dirty="0" err="1"/>
              <a:t>reach</a:t>
            </a:r>
            <a:r>
              <a:rPr lang="nb-NO" sz="1800" b="1" dirty="0"/>
              <a:t> </a:t>
            </a:r>
            <a:r>
              <a:rPr lang="nb-NO" sz="1800" b="1" dirty="0" err="1"/>
              <a:t>large</a:t>
            </a:r>
            <a:r>
              <a:rPr lang="nb-NO" sz="1800" b="1" dirty="0"/>
              <a:t> </a:t>
            </a:r>
            <a:r>
              <a:rPr lang="nb-NO" sz="1800" b="1" dirty="0" err="1"/>
              <a:t>numbers</a:t>
            </a:r>
            <a:r>
              <a:rPr lang="nb-NO" sz="1800" b="1" dirty="0"/>
              <a:t>, non-</a:t>
            </a:r>
            <a:r>
              <a:rPr lang="nb-NO" sz="1800" b="1" dirty="0" err="1"/>
              <a:t>Rotarians</a:t>
            </a:r>
            <a:r>
              <a:rPr lang="nb-NO" sz="1800" b="1" dirty="0"/>
              <a:t> as </a:t>
            </a:r>
            <a:r>
              <a:rPr lang="nb-NO" sz="1800" b="1" dirty="0" err="1"/>
              <a:t>well</a:t>
            </a:r>
            <a:r>
              <a:rPr lang="nb-NO" sz="1800" b="1" dirty="0"/>
              <a:t> as </a:t>
            </a:r>
            <a:r>
              <a:rPr lang="nb-NO" sz="1800" b="1" dirty="0" err="1"/>
              <a:t>Rotarians</a:t>
            </a:r>
            <a:r>
              <a:rPr lang="nb-NO" sz="1800" b="1" dirty="0"/>
              <a:t>, and </a:t>
            </a:r>
            <a:r>
              <a:rPr lang="nb-NO" sz="1800" b="1" dirty="0" err="1"/>
              <a:t>you</a:t>
            </a:r>
            <a:r>
              <a:rPr lang="nb-NO" sz="1800" b="1" dirty="0"/>
              <a:t> </a:t>
            </a:r>
            <a:r>
              <a:rPr lang="nb-NO" sz="1800" b="1" dirty="0" err="1"/>
              <a:t>cannot</a:t>
            </a:r>
            <a:r>
              <a:rPr lang="nb-NO" sz="1800" b="1" dirty="0"/>
              <a:t> </a:t>
            </a:r>
            <a:r>
              <a:rPr lang="nb-NO" sz="1800" b="1" dirty="0" err="1"/>
              <a:t>reach</a:t>
            </a:r>
            <a:r>
              <a:rPr lang="nb-NO" sz="1800" b="1" dirty="0"/>
              <a:t> </a:t>
            </a:r>
            <a:r>
              <a:rPr lang="nb-NO" sz="1800" b="1" dirty="0" err="1"/>
              <a:t>large</a:t>
            </a:r>
            <a:r>
              <a:rPr lang="nb-NO" sz="1800" b="1" dirty="0"/>
              <a:t> </a:t>
            </a:r>
            <a:r>
              <a:rPr lang="nb-NO" sz="1800" b="1" dirty="0" err="1"/>
              <a:t>numbers</a:t>
            </a:r>
            <a:r>
              <a:rPr lang="nb-NO" sz="1800" b="1" dirty="0"/>
              <a:t> </a:t>
            </a:r>
            <a:r>
              <a:rPr lang="nb-NO" sz="1800" b="1" dirty="0" err="1"/>
              <a:t>privately</a:t>
            </a:r>
            <a:r>
              <a:rPr lang="nb-NO" sz="1800" b="1" dirty="0"/>
              <a:t>.” </a:t>
            </a:r>
            <a:endParaRPr lang="nb-NO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171637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8648700" cy="533400"/>
          </a:xfrm>
        </p:spPr>
        <p:txBody>
          <a:bodyPr/>
          <a:lstStyle/>
          <a:p>
            <a:r>
              <a:rPr lang="nb-NO" dirty="0" smtClean="0"/>
              <a:t>KLUBB OG DISTRIKTSAKTIVITETER </a:t>
            </a:r>
            <a:r>
              <a:rPr lang="mr-IN" dirty="0" smtClean="0"/>
              <a:t>–</a:t>
            </a:r>
            <a:r>
              <a:rPr lang="nb-NO" dirty="0" smtClean="0"/>
              <a:t> ROTARY SHOWCASE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5300" y="3200400"/>
            <a:ext cx="8191500" cy="2544763"/>
          </a:xfrm>
        </p:spPr>
        <p:txBody>
          <a:bodyPr lIns="0"/>
          <a:lstStyle/>
          <a:p>
            <a:pPr marL="0" indent="0">
              <a:buNone/>
            </a:pPr>
            <a:r>
              <a:rPr lang="nb-NO" sz="2400" dirty="0" smtClean="0"/>
              <a:t>Mange forskjellige gode aktiviteter i klubbene </a:t>
            </a:r>
            <a:br>
              <a:rPr lang="nb-NO" sz="2400" dirty="0" smtClean="0"/>
            </a:br>
            <a:r>
              <a:rPr lang="mr-IN" sz="2400" dirty="0" smtClean="0"/>
              <a:t>–</a:t>
            </a:r>
            <a:r>
              <a:rPr lang="nb-NO" sz="2400" dirty="0" smtClean="0"/>
              <a:t> dette må synliggjøres</a:t>
            </a:r>
            <a:r>
              <a:rPr lang="mr-IN" sz="2400" dirty="0" smtClean="0"/>
              <a:t>–</a:t>
            </a:r>
            <a:r>
              <a:rPr lang="nb-NO" sz="2400" dirty="0" smtClean="0"/>
              <a:t> se </a:t>
            </a:r>
            <a:r>
              <a:rPr lang="nb-NO" sz="2400" dirty="0" err="1" smtClean="0"/>
              <a:t>Rotary</a:t>
            </a:r>
            <a:r>
              <a:rPr lang="nb-NO" sz="2400" dirty="0" smtClean="0"/>
              <a:t> Showcase</a:t>
            </a:r>
          </a:p>
          <a:p>
            <a:pPr marL="0" indent="0">
              <a:buNone/>
            </a:pPr>
            <a:endParaRPr lang="nb-NO" sz="2400" dirty="0" smtClean="0"/>
          </a:p>
          <a:p>
            <a:pPr marL="0" indent="0">
              <a:buNone/>
            </a:pPr>
            <a:endParaRPr lang="nb-NO" sz="2400" dirty="0" smtClean="0"/>
          </a:p>
          <a:p>
            <a:pPr marL="0" indent="0">
              <a:buNone/>
            </a:pPr>
            <a:endParaRPr lang="nb-NO" sz="2400" dirty="0" smtClean="0"/>
          </a:p>
          <a:p>
            <a:pPr marL="0" indent="0">
              <a:buNone/>
            </a:pPr>
            <a:r>
              <a:rPr lang="nb-NO" sz="2000" dirty="0" err="1" smtClean="0">
                <a:hlinkClick r:id="rId2"/>
              </a:rPr>
              <a:t>https</a:t>
            </a:r>
            <a:r>
              <a:rPr lang="nb-NO" sz="2000" dirty="0" smtClean="0">
                <a:hlinkClick r:id="rId2"/>
              </a:rPr>
              <a:t>://</a:t>
            </a:r>
            <a:r>
              <a:rPr lang="nb-NO" sz="2000" dirty="0" err="1" smtClean="0">
                <a:hlinkClick r:id="rId2"/>
              </a:rPr>
              <a:t>map.rotary.org</a:t>
            </a:r>
            <a:r>
              <a:rPr lang="nb-NO" sz="2000" dirty="0" smtClean="0">
                <a:hlinkClick r:id="rId2"/>
              </a:rPr>
              <a:t>/en/</a:t>
            </a:r>
            <a:r>
              <a:rPr lang="nb-NO" sz="2000" dirty="0" err="1" smtClean="0">
                <a:hlinkClick r:id="rId2"/>
              </a:rPr>
              <a:t>project</a:t>
            </a:r>
            <a:r>
              <a:rPr lang="nb-NO" sz="2000" dirty="0" smtClean="0">
                <a:hlinkClick r:id="rId2"/>
              </a:rPr>
              <a:t>/</a:t>
            </a:r>
            <a:r>
              <a:rPr lang="nb-NO" sz="2000" dirty="0" err="1" smtClean="0">
                <a:hlinkClick r:id="rId2"/>
              </a:rPr>
              <a:t>pages</a:t>
            </a:r>
            <a:r>
              <a:rPr lang="nb-NO" sz="2000" dirty="0" smtClean="0">
                <a:hlinkClick r:id="rId2"/>
              </a:rPr>
              <a:t>/</a:t>
            </a:r>
            <a:r>
              <a:rPr lang="nb-NO" sz="2000" dirty="0" err="1" smtClean="0">
                <a:hlinkClick r:id="rId2"/>
              </a:rPr>
              <a:t>project_showcase.aspx</a:t>
            </a:r>
            <a:endParaRPr lang="nb-NO" sz="20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267200"/>
            <a:ext cx="3543300" cy="1037602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495300" y="1219200"/>
            <a:ext cx="8191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Georgia" charset="0"/>
                <a:ea typeface="Georgia" charset="0"/>
                <a:cs typeface="Georgia" charset="0"/>
              </a:rPr>
              <a:t>Synliggjør gode prosjekter og aktiviteter</a:t>
            </a:r>
            <a:br>
              <a:rPr lang="nb-NO" sz="3200" dirty="0">
                <a:latin typeface="Georgia" charset="0"/>
                <a:ea typeface="Georgia" charset="0"/>
                <a:cs typeface="Georgia" charset="0"/>
              </a:rPr>
            </a:br>
            <a:r>
              <a:rPr lang="nb-NO" sz="3200" dirty="0">
                <a:latin typeface="Georgia" charset="0"/>
                <a:ea typeface="Georgia" charset="0"/>
                <a:cs typeface="Georgia" charset="0"/>
              </a:rPr>
              <a:t>på klubbens webside, </a:t>
            </a:r>
            <a:r>
              <a:rPr lang="nb-NO" sz="3200" dirty="0" err="1">
                <a:latin typeface="Georgia" charset="0"/>
                <a:ea typeface="Georgia" charset="0"/>
                <a:cs typeface="Georgia" charset="0"/>
              </a:rPr>
              <a:t>facebookside</a:t>
            </a:r>
            <a:r>
              <a:rPr lang="nb-NO" sz="3200" dirty="0">
                <a:latin typeface="Georgia" charset="0"/>
                <a:ea typeface="Georgia" charset="0"/>
                <a:cs typeface="Georgia" charset="0"/>
              </a:rPr>
              <a:t> og </a:t>
            </a:r>
            <a:br>
              <a:rPr lang="nb-NO" sz="3200" dirty="0">
                <a:latin typeface="Georgia" charset="0"/>
                <a:ea typeface="Georgia" charset="0"/>
                <a:cs typeface="Georgia" charset="0"/>
              </a:rPr>
            </a:br>
            <a:r>
              <a:rPr lang="nb-NO" sz="3200" dirty="0">
                <a:latin typeface="Georgia" charset="0"/>
                <a:ea typeface="Georgia" charset="0"/>
                <a:cs typeface="Georgia" charset="0"/>
              </a:rPr>
              <a:t>DEL i sosiale </a:t>
            </a:r>
            <a:r>
              <a:rPr lang="nb-NO" sz="3200" dirty="0" smtClean="0">
                <a:latin typeface="Georgia" charset="0"/>
                <a:ea typeface="Georgia" charset="0"/>
                <a:cs typeface="Georgia" charset="0"/>
              </a:rPr>
              <a:t>medier</a:t>
            </a:r>
            <a:endParaRPr lang="nb-NO" sz="32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8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686800" cy="533400"/>
          </a:xfrm>
        </p:spPr>
        <p:txBody>
          <a:bodyPr/>
          <a:lstStyle/>
          <a:p>
            <a:r>
              <a:rPr lang="nb-NO" dirty="0" smtClean="0"/>
              <a:t>SYNLIGGJØRING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nb-NO" sz="2400" dirty="0" smtClean="0">
                <a:solidFill>
                  <a:schemeClr val="tx2"/>
                </a:solidFill>
              </a:rPr>
              <a:t>Viktig utfordring for alle rotarianere er</a:t>
            </a:r>
            <a:endParaRPr lang="nb-NO" sz="2400" dirty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nb-NO" sz="4800" dirty="0" smtClean="0">
                <a:solidFill>
                  <a:schemeClr val="tx2"/>
                </a:solidFill>
              </a:rPr>
              <a:t>SYNLIGGJØRING</a:t>
            </a:r>
            <a:endParaRPr lang="nb-NO" sz="4800" dirty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mr-IN" sz="2400" dirty="0">
                <a:solidFill>
                  <a:schemeClr val="tx2"/>
                </a:solidFill>
              </a:rPr>
              <a:t>–</a:t>
            </a:r>
            <a:r>
              <a:rPr lang="nb-NO" sz="2400" dirty="0">
                <a:solidFill>
                  <a:schemeClr val="tx2"/>
                </a:solidFill>
              </a:rPr>
              <a:t> </a:t>
            </a:r>
            <a:r>
              <a:rPr lang="nb-NO" sz="2400" dirty="0" smtClean="0">
                <a:solidFill>
                  <a:schemeClr val="tx2"/>
                </a:solidFill>
              </a:rPr>
              <a:t>hvert </a:t>
            </a:r>
            <a:r>
              <a:rPr lang="nb-NO" sz="2400" dirty="0">
                <a:solidFill>
                  <a:schemeClr val="tx2"/>
                </a:solidFill>
              </a:rPr>
              <a:t>enkelt Rotarymedlem sitt ansvar </a:t>
            </a:r>
            <a:r>
              <a:rPr lang="nb-NO" sz="2400" dirty="0" smtClean="0">
                <a:solidFill>
                  <a:schemeClr val="tx2"/>
                </a:solidFill>
              </a:rPr>
              <a:t/>
            </a:r>
            <a:br>
              <a:rPr lang="nb-NO" sz="2400" dirty="0" smtClean="0">
                <a:solidFill>
                  <a:schemeClr val="tx2"/>
                </a:solidFill>
              </a:rPr>
            </a:br>
            <a:r>
              <a:rPr lang="mr-IN" sz="2400" dirty="0" smtClean="0">
                <a:solidFill>
                  <a:schemeClr val="tx2"/>
                </a:solidFill>
              </a:rPr>
              <a:t>–</a:t>
            </a:r>
            <a:r>
              <a:rPr lang="nb-NO" sz="2400" dirty="0" smtClean="0">
                <a:solidFill>
                  <a:schemeClr val="tx2"/>
                </a:solidFill>
              </a:rPr>
              <a:t> husk, vi er alle ambassadører</a:t>
            </a:r>
            <a:endParaRPr lang="nb-NO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0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HVORDAN FORBEDRE ROTARYS OMDØMME?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281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686800" cy="533400"/>
          </a:xfrm>
        </p:spPr>
        <p:txBody>
          <a:bodyPr/>
          <a:lstStyle/>
          <a:p>
            <a:r>
              <a:rPr lang="nb-NO" dirty="0"/>
              <a:t>HVORDAN FORBEDRE ROTARYS OMDØMME?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 lIns="0"/>
          <a:lstStyle/>
          <a:p>
            <a:pPr marL="0" indent="0">
              <a:lnSpc>
                <a:spcPct val="150000"/>
              </a:lnSpc>
              <a:buNone/>
            </a:pPr>
            <a:r>
              <a:rPr lang="nb-NO" sz="2400" dirty="0" smtClean="0"/>
              <a:t>- gjennom allmenhetens kjennskap til </a:t>
            </a:r>
            <a:r>
              <a:rPr lang="nb-NO" sz="2400" dirty="0" err="1" smtClean="0"/>
              <a:t>Rotary</a:t>
            </a:r>
            <a:r>
              <a:rPr lang="nb-NO" sz="1400" b="1" dirty="0"/>
              <a:t/>
            </a:r>
            <a:br>
              <a:rPr lang="nb-NO" sz="1400" b="1" dirty="0"/>
            </a:br>
            <a:endParaRPr lang="nb-NO" sz="1400" dirty="0"/>
          </a:p>
          <a:p>
            <a:pPr marL="0" indent="0">
              <a:lnSpc>
                <a:spcPct val="150000"/>
              </a:lnSpc>
              <a:buNone/>
            </a:pPr>
            <a:r>
              <a:rPr lang="nb-NO" sz="1800" b="1" dirty="0"/>
              <a:t>Et positivt omdømme og kunnskap </a:t>
            </a:r>
            <a:r>
              <a:rPr lang="nb-NO" sz="1800" b="1" dirty="0" smtClean="0"/>
              <a:t>om </a:t>
            </a:r>
            <a:r>
              <a:rPr lang="nb-NO" sz="1800" b="1" dirty="0" err="1" smtClean="0"/>
              <a:t>Rotary</a:t>
            </a:r>
            <a:r>
              <a:rPr lang="nb-NO" sz="1800" b="1" dirty="0" smtClean="0"/>
              <a:t> </a:t>
            </a:r>
            <a:r>
              <a:rPr lang="nb-NO" sz="1800" b="1" dirty="0"/>
              <a:t>bidrar til at klubben tiltrekker seg nye medlemmer og samarbeidspartnere.</a:t>
            </a:r>
            <a:r>
              <a:rPr lang="nb-NO" sz="1800" dirty="0"/>
              <a:t/>
            </a:r>
            <a:br>
              <a:rPr lang="nb-NO" sz="1800" dirty="0"/>
            </a:br>
            <a:r>
              <a:rPr lang="nb-NO" sz="1800" dirty="0"/>
              <a:t>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1800" dirty="0"/>
              <a:t>Forsterk </a:t>
            </a:r>
            <a:r>
              <a:rPr lang="nb-NO" sz="1800" dirty="0" smtClean="0"/>
              <a:t>klubbens </a:t>
            </a:r>
            <a:r>
              <a:rPr lang="nb-NO" sz="1800" dirty="0"/>
              <a:t>omdømme og øk </a:t>
            </a:r>
            <a:r>
              <a:rPr lang="nb-NO" sz="1800" dirty="0" smtClean="0"/>
              <a:t>allmenhetens </a:t>
            </a:r>
            <a:r>
              <a:rPr lang="nb-NO" sz="1800" dirty="0"/>
              <a:t>kjennskap til </a:t>
            </a:r>
            <a:r>
              <a:rPr lang="nb-NO" sz="1800" dirty="0" err="1"/>
              <a:t>Rotary</a:t>
            </a:r>
            <a:r>
              <a:rPr lang="nb-NO" sz="1800" dirty="0"/>
              <a:t> </a:t>
            </a:r>
            <a:r>
              <a:rPr lang="nb-NO" sz="1800" dirty="0" smtClean="0"/>
              <a:t/>
            </a:r>
            <a:br>
              <a:rPr lang="nb-NO" sz="1800" dirty="0" smtClean="0"/>
            </a:br>
            <a:r>
              <a:rPr lang="nb-NO" sz="1800" dirty="0" smtClean="0"/>
              <a:t>ved </a:t>
            </a:r>
            <a:r>
              <a:rPr lang="nb-NO" sz="1800" dirty="0"/>
              <a:t>å </a:t>
            </a:r>
            <a:r>
              <a:rPr lang="nb-NO" sz="1800" dirty="0" smtClean="0"/>
              <a:t>synliggjør klubbens aktiviteter.</a:t>
            </a:r>
            <a:br>
              <a:rPr lang="nb-NO" sz="1800" dirty="0" smtClean="0"/>
            </a:b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00401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" y="579909"/>
            <a:ext cx="89154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685">
              <a:lnSpc>
                <a:spcPct val="100000"/>
              </a:lnSpc>
            </a:pPr>
            <a:r>
              <a:rPr b="0" spc="-5" dirty="0">
                <a:latin typeface="Arial Narrow"/>
                <a:cs typeface="Arial Narrow"/>
              </a:rPr>
              <a:t>KJERNEVERDIER -</a:t>
            </a:r>
            <a:r>
              <a:rPr b="0" spc="50" dirty="0">
                <a:latin typeface="Arial Narrow"/>
                <a:cs typeface="Arial Narrow"/>
              </a:rPr>
              <a:t> </a:t>
            </a:r>
            <a:r>
              <a:rPr b="0" spc="-5" dirty="0">
                <a:latin typeface="Arial Narrow"/>
                <a:cs typeface="Arial Narrow"/>
              </a:rPr>
              <a:t>IDENTITET</a:t>
            </a:r>
            <a:endParaRPr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1371600"/>
            <a:ext cx="8198484" cy="32624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59385">
              <a:tabLst>
                <a:tab pos="469900" algn="l"/>
              </a:tabLst>
            </a:pPr>
            <a:r>
              <a:rPr lang="nb-NO" sz="3000" spc="-5" dirty="0">
                <a:solidFill>
                  <a:schemeClr val="tx2"/>
                </a:solidFill>
                <a:latin typeface="Georgia"/>
                <a:cs typeface="Georgia"/>
              </a:rPr>
              <a:t>Omdømme er </a:t>
            </a:r>
            <a:r>
              <a:rPr lang="nb-NO" sz="3000" dirty="0">
                <a:solidFill>
                  <a:schemeClr val="tx2"/>
                </a:solidFill>
                <a:latin typeface="Georgia"/>
                <a:cs typeface="Georgia"/>
              </a:rPr>
              <a:t>ikke noe </a:t>
            </a:r>
            <a:r>
              <a:rPr lang="nb-NO" sz="3000" spc="-5" dirty="0">
                <a:solidFill>
                  <a:schemeClr val="tx2"/>
                </a:solidFill>
                <a:latin typeface="Georgia"/>
                <a:cs typeface="Georgia"/>
              </a:rPr>
              <a:t>man </a:t>
            </a:r>
            <a:r>
              <a:rPr lang="nb-NO" sz="3000" dirty="0">
                <a:solidFill>
                  <a:schemeClr val="tx2"/>
                </a:solidFill>
                <a:latin typeface="Georgia"/>
                <a:cs typeface="Georgia"/>
              </a:rPr>
              <a:t>kjøper,</a:t>
            </a:r>
            <a:br>
              <a:rPr lang="nb-NO" sz="3000" dirty="0">
                <a:solidFill>
                  <a:schemeClr val="tx2"/>
                </a:solidFill>
                <a:latin typeface="Georgia"/>
                <a:cs typeface="Georgia"/>
              </a:rPr>
            </a:br>
            <a:r>
              <a:rPr lang="nb-NO" sz="3000" dirty="0" smtClean="0">
                <a:solidFill>
                  <a:schemeClr val="tx2"/>
                </a:solidFill>
                <a:latin typeface="Georgia"/>
                <a:cs typeface="Georgia"/>
              </a:rPr>
              <a:t>det </a:t>
            </a:r>
            <a:r>
              <a:rPr lang="nb-NO" sz="3000" spc="-5" dirty="0">
                <a:solidFill>
                  <a:schemeClr val="tx2"/>
                </a:solidFill>
                <a:latin typeface="Georgia"/>
                <a:cs typeface="Georgia"/>
              </a:rPr>
              <a:t>er</a:t>
            </a:r>
            <a:r>
              <a:rPr lang="nb-NO" sz="3000" spc="-90" dirty="0">
                <a:solidFill>
                  <a:schemeClr val="tx2"/>
                </a:solidFill>
                <a:latin typeface="Georgia"/>
                <a:cs typeface="Georgia"/>
              </a:rPr>
              <a:t> </a:t>
            </a:r>
            <a:r>
              <a:rPr lang="nb-NO" sz="3000" dirty="0">
                <a:solidFill>
                  <a:schemeClr val="tx2"/>
                </a:solidFill>
                <a:latin typeface="Georgia"/>
                <a:cs typeface="Georgia"/>
              </a:rPr>
              <a:t>noe man</a:t>
            </a:r>
            <a:r>
              <a:rPr lang="nb-NO" sz="3000" spc="-105" dirty="0">
                <a:solidFill>
                  <a:schemeClr val="tx2"/>
                </a:solidFill>
                <a:latin typeface="Georgia"/>
                <a:cs typeface="Georgia"/>
              </a:rPr>
              <a:t> </a:t>
            </a:r>
            <a:r>
              <a:rPr lang="nb-NO" sz="3000" b="1" spc="-5" dirty="0" smtClean="0">
                <a:solidFill>
                  <a:schemeClr val="tx2"/>
                </a:solidFill>
                <a:latin typeface="Georgia"/>
                <a:cs typeface="Georgia"/>
              </a:rPr>
              <a:t>fortjener</a:t>
            </a:r>
            <a:endParaRPr lang="nb-NO" sz="3000" dirty="0" smtClean="0">
              <a:solidFill>
                <a:schemeClr val="tx2"/>
              </a:solidFill>
              <a:latin typeface="Georgia"/>
              <a:cs typeface="Georgia"/>
            </a:endParaRPr>
          </a:p>
          <a:p>
            <a:pPr marL="469900" marR="159385" indent="-457200">
              <a:buFont typeface="Arial"/>
              <a:buChar char="•"/>
              <a:tabLst>
                <a:tab pos="469900" algn="l"/>
              </a:tabLst>
            </a:pPr>
            <a:endParaRPr lang="nb-NO" sz="3000" dirty="0" smtClean="0">
              <a:solidFill>
                <a:schemeClr val="tx2"/>
              </a:solidFill>
              <a:latin typeface="Georgia"/>
              <a:cs typeface="Georgia"/>
            </a:endParaRPr>
          </a:p>
          <a:p>
            <a:pPr marL="12700" marR="159385">
              <a:tabLst>
                <a:tab pos="469900" algn="l"/>
              </a:tabLst>
            </a:pPr>
            <a:r>
              <a:rPr lang="nb-NO" sz="3000" dirty="0" smtClean="0">
                <a:solidFill>
                  <a:schemeClr val="tx2"/>
                </a:solidFill>
                <a:latin typeface="Georgia"/>
                <a:cs typeface="Georgia"/>
              </a:rPr>
              <a:t>Vi må</a:t>
            </a:r>
            <a:r>
              <a:rPr sz="3000" dirty="0" smtClean="0">
                <a:solidFill>
                  <a:schemeClr val="tx2"/>
                </a:solidFill>
                <a:latin typeface="Georgia"/>
                <a:cs typeface="Georgia"/>
              </a:rPr>
              <a:t> </a:t>
            </a:r>
            <a:r>
              <a:rPr sz="3000" b="1" dirty="0">
                <a:solidFill>
                  <a:schemeClr val="tx2"/>
                </a:solidFill>
                <a:latin typeface="Georgia"/>
                <a:cs typeface="Georgia"/>
              </a:rPr>
              <a:t>styrke </a:t>
            </a:r>
            <a:r>
              <a:rPr sz="3000" b="1" dirty="0" smtClean="0">
                <a:solidFill>
                  <a:schemeClr val="tx2"/>
                </a:solidFill>
                <a:latin typeface="Georgia"/>
                <a:cs typeface="Georgia"/>
              </a:rPr>
              <a:t>Rotarys </a:t>
            </a:r>
            <a:r>
              <a:rPr sz="3000" b="1" spc="-5" dirty="0">
                <a:solidFill>
                  <a:schemeClr val="tx2"/>
                </a:solidFill>
                <a:latin typeface="Georgia"/>
                <a:cs typeface="Georgia"/>
              </a:rPr>
              <a:t>identitet </a:t>
            </a:r>
            <a:r>
              <a:rPr sz="3000" b="1" dirty="0">
                <a:solidFill>
                  <a:schemeClr val="tx2"/>
                </a:solidFill>
                <a:latin typeface="Georgia"/>
                <a:cs typeface="Georgia"/>
              </a:rPr>
              <a:t>og </a:t>
            </a:r>
            <a:r>
              <a:rPr sz="3000" b="1" spc="-5" dirty="0" smtClean="0">
                <a:solidFill>
                  <a:schemeClr val="tx2"/>
                </a:solidFill>
                <a:latin typeface="Georgia"/>
                <a:cs typeface="Georgia"/>
              </a:rPr>
              <a:t>profil</a:t>
            </a:r>
            <a:r>
              <a:rPr lang="nb-NO" sz="3000" b="1" spc="-5" dirty="0" smtClean="0">
                <a:solidFill>
                  <a:schemeClr val="tx2"/>
                </a:solidFill>
                <a:latin typeface="Georgia"/>
                <a:cs typeface="Georgia"/>
              </a:rPr>
              <a:t/>
            </a:r>
            <a:br>
              <a:rPr lang="nb-NO" sz="3000" b="1" spc="-5" dirty="0" smtClean="0">
                <a:solidFill>
                  <a:schemeClr val="tx2"/>
                </a:solidFill>
                <a:latin typeface="Georgia"/>
                <a:cs typeface="Georgia"/>
              </a:rPr>
            </a:br>
            <a:r>
              <a:rPr lang="nb-NO" sz="3000" dirty="0" smtClean="0">
                <a:solidFill>
                  <a:schemeClr val="tx2"/>
                </a:solidFill>
                <a:latin typeface="Georgia"/>
                <a:cs typeface="Georgia"/>
              </a:rPr>
              <a:t>- dette er </a:t>
            </a:r>
            <a:r>
              <a:rPr sz="3000" spc="-5" dirty="0" smtClean="0">
                <a:solidFill>
                  <a:schemeClr val="tx2"/>
                </a:solidFill>
                <a:latin typeface="Georgia"/>
                <a:cs typeface="Georgia"/>
              </a:rPr>
              <a:t>en </a:t>
            </a:r>
            <a:r>
              <a:rPr sz="3000" dirty="0">
                <a:solidFill>
                  <a:schemeClr val="tx2"/>
                </a:solidFill>
                <a:latin typeface="Georgia"/>
                <a:cs typeface="Georgia"/>
              </a:rPr>
              <a:t>av </a:t>
            </a:r>
            <a:r>
              <a:rPr sz="3000" b="1" spc="-5" dirty="0">
                <a:solidFill>
                  <a:schemeClr val="tx2"/>
                </a:solidFill>
                <a:latin typeface="Georgia"/>
                <a:cs typeface="Georgia"/>
              </a:rPr>
              <a:t>hovedoppgavene </a:t>
            </a:r>
            <a:r>
              <a:rPr lang="nb-NO" sz="3000" dirty="0" smtClean="0">
                <a:solidFill>
                  <a:schemeClr val="tx2"/>
                </a:solidFill>
                <a:latin typeface="Georgia"/>
                <a:cs typeface="Georgia"/>
              </a:rPr>
              <a:t>for</a:t>
            </a:r>
            <a:r>
              <a:rPr lang="nb-NO" sz="3000" dirty="0">
                <a:solidFill>
                  <a:schemeClr val="tx2"/>
                </a:solidFill>
                <a:latin typeface="Georgia"/>
                <a:cs typeface="Georgia"/>
              </a:rPr>
              <a:t/>
            </a:r>
            <a:br>
              <a:rPr lang="nb-NO" sz="3000" dirty="0">
                <a:solidFill>
                  <a:schemeClr val="tx2"/>
                </a:solidFill>
                <a:latin typeface="Georgia"/>
                <a:cs typeface="Georgia"/>
              </a:rPr>
            </a:br>
            <a:r>
              <a:rPr sz="3000" spc="-5" dirty="0" smtClean="0">
                <a:solidFill>
                  <a:schemeClr val="tx2"/>
                </a:solidFill>
                <a:latin typeface="Georgia"/>
                <a:cs typeface="Georgia"/>
              </a:rPr>
              <a:t>Rotary</a:t>
            </a:r>
            <a:r>
              <a:rPr lang="nb-NO" sz="3000" spc="-5" dirty="0">
                <a:solidFill>
                  <a:schemeClr val="tx2"/>
                </a:solidFill>
                <a:latin typeface="Georgia"/>
                <a:cs typeface="Georgia"/>
              </a:rPr>
              <a:t> </a:t>
            </a:r>
            <a:r>
              <a:rPr lang="nb-NO" sz="3000" spc="-5" dirty="0" smtClean="0">
                <a:solidFill>
                  <a:schemeClr val="tx2"/>
                </a:solidFill>
                <a:latin typeface="Georgia"/>
                <a:cs typeface="Georgia"/>
              </a:rPr>
              <a:t>fremover</a:t>
            </a:r>
            <a:r>
              <a:rPr lang="nb-NO" sz="3200" spc="-5" dirty="0" smtClean="0">
                <a:solidFill>
                  <a:srgbClr val="687C90"/>
                </a:solidFill>
                <a:latin typeface="Georgia"/>
                <a:cs typeface="Georgia"/>
              </a:rPr>
              <a:t/>
            </a:r>
            <a:br>
              <a:rPr lang="nb-NO" sz="3200" spc="-5" dirty="0" smtClean="0">
                <a:solidFill>
                  <a:srgbClr val="687C90"/>
                </a:solidFill>
                <a:latin typeface="Georgia"/>
                <a:cs typeface="Georgia"/>
              </a:rPr>
            </a:br>
            <a:endParaRPr sz="32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94944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7200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533400"/>
                </a:move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005D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1000" y="570011"/>
            <a:ext cx="87630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2405">
              <a:lnSpc>
                <a:spcPct val="100000"/>
              </a:lnSpc>
              <a:tabLst>
                <a:tab pos="5374640" algn="l"/>
              </a:tabLst>
            </a:pPr>
            <a:r>
              <a:rPr b="0" spc="-5" dirty="0"/>
              <a:t>V</a:t>
            </a:r>
            <a:r>
              <a:rPr b="0" spc="-15" dirty="0"/>
              <a:t>Æ</a:t>
            </a:r>
            <a:r>
              <a:rPr b="0" spc="-5" dirty="0"/>
              <a:t>R</a:t>
            </a:r>
            <a:r>
              <a:rPr b="0" spc="15" dirty="0"/>
              <a:t> </a:t>
            </a:r>
            <a:r>
              <a:rPr b="0" spc="-5" dirty="0"/>
              <a:t>B</a:t>
            </a:r>
            <a:r>
              <a:rPr b="0" spc="-20" dirty="0"/>
              <a:t>E</a:t>
            </a:r>
            <a:r>
              <a:rPr b="0" spc="-5" dirty="0"/>
              <a:t>V</a:t>
            </a:r>
            <a:r>
              <a:rPr b="0" spc="-15" dirty="0"/>
              <a:t>I</a:t>
            </a:r>
            <a:r>
              <a:rPr b="0" spc="-5" dirty="0"/>
              <a:t>SST</a:t>
            </a:r>
            <a:r>
              <a:rPr b="0" spc="15" dirty="0"/>
              <a:t> </a:t>
            </a:r>
            <a:r>
              <a:rPr b="0" spc="-5" dirty="0"/>
              <a:t>PÅ</a:t>
            </a:r>
            <a:r>
              <a:rPr b="0" spc="-114" dirty="0"/>
              <a:t> </a:t>
            </a:r>
            <a:r>
              <a:rPr b="0" spc="-180" dirty="0"/>
              <a:t>A</a:t>
            </a:r>
            <a:r>
              <a:rPr b="0" spc="-5" dirty="0"/>
              <a:t>T</a:t>
            </a:r>
            <a:r>
              <a:rPr b="0" spc="-30" dirty="0"/>
              <a:t> </a:t>
            </a:r>
            <a:r>
              <a:rPr spc="-5" dirty="0"/>
              <a:t>DU</a:t>
            </a:r>
            <a:r>
              <a:rPr spc="5" dirty="0"/>
              <a:t> </a:t>
            </a:r>
            <a:r>
              <a:rPr b="0" spc="-5" dirty="0"/>
              <a:t>ER</a:t>
            </a:r>
            <a:r>
              <a:rPr b="0" spc="10" dirty="0"/>
              <a:t> </a:t>
            </a:r>
            <a:r>
              <a:rPr b="0" spc="-5" dirty="0" smtClean="0"/>
              <a:t>PU</a:t>
            </a:r>
            <a:r>
              <a:rPr b="0" spc="-20" dirty="0" smtClean="0"/>
              <a:t>B</a:t>
            </a:r>
            <a:r>
              <a:rPr b="0" spc="-10" dirty="0" smtClean="0"/>
              <a:t>LI</a:t>
            </a:r>
            <a:r>
              <a:rPr b="0" spc="-5" dirty="0" smtClean="0"/>
              <a:t>C</a:t>
            </a:r>
            <a:r>
              <a:rPr lang="nb-NO" b="0" dirty="0" smtClean="0"/>
              <a:t> </a:t>
            </a:r>
            <a:r>
              <a:rPr b="0" spc="-5" dirty="0" smtClean="0"/>
              <a:t>R</a:t>
            </a:r>
            <a:r>
              <a:rPr b="0" spc="-15" dirty="0" smtClean="0"/>
              <a:t>E</a:t>
            </a:r>
            <a:r>
              <a:rPr b="0" spc="-10" dirty="0" smtClean="0"/>
              <a:t>L</a:t>
            </a:r>
            <a:r>
              <a:rPr b="0" spc="-185" dirty="0" smtClean="0"/>
              <a:t>A</a:t>
            </a:r>
            <a:r>
              <a:rPr b="0" spc="-5" dirty="0" smtClean="0"/>
              <a:t>TIONS</a:t>
            </a:r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457200" y="3946397"/>
            <a:ext cx="8067978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2570" indent="-229870">
              <a:lnSpc>
                <a:spcPct val="150000"/>
              </a:lnSpc>
              <a:buFont typeface="Arial"/>
              <a:buChar char="•"/>
              <a:tabLst>
                <a:tab pos="243204" algn="l"/>
              </a:tabLst>
            </a:pPr>
            <a:r>
              <a:rPr sz="2800" spc="-5" dirty="0" smtClean="0">
                <a:solidFill>
                  <a:schemeClr val="tx2"/>
                </a:solidFill>
                <a:latin typeface="Georgia"/>
                <a:cs typeface="Georgia"/>
              </a:rPr>
              <a:t>Rotarys </a:t>
            </a:r>
            <a:r>
              <a:rPr lang="nb-NO" sz="2800" spc="-5" dirty="0" smtClean="0">
                <a:solidFill>
                  <a:schemeClr val="tx2"/>
                </a:solidFill>
                <a:latin typeface="Georgia"/>
                <a:cs typeface="Georgia"/>
              </a:rPr>
              <a:t>omdømme</a:t>
            </a:r>
            <a:r>
              <a:rPr sz="2800" spc="-5" dirty="0" smtClean="0">
                <a:solidFill>
                  <a:schemeClr val="tx2"/>
                </a:solidFill>
                <a:latin typeface="Georgia"/>
                <a:cs typeface="Georgia"/>
              </a:rPr>
              <a:t> </a:t>
            </a:r>
            <a:r>
              <a:rPr sz="2800" spc="-5" dirty="0">
                <a:solidFill>
                  <a:schemeClr val="tx2"/>
                </a:solidFill>
                <a:latin typeface="Georgia"/>
                <a:cs typeface="Georgia"/>
              </a:rPr>
              <a:t>er ikke en </a:t>
            </a:r>
            <a:r>
              <a:rPr sz="2800" spc="-5" dirty="0" smtClean="0">
                <a:solidFill>
                  <a:schemeClr val="tx2"/>
                </a:solidFill>
                <a:latin typeface="Georgia"/>
                <a:cs typeface="Georgia"/>
              </a:rPr>
              <a:t>logo</a:t>
            </a:r>
            <a:endParaRPr lang="nb-NO" sz="2800" spc="-5" dirty="0" smtClean="0">
              <a:solidFill>
                <a:schemeClr val="tx2"/>
              </a:solidFill>
              <a:latin typeface="Georgia"/>
              <a:cs typeface="Georgia"/>
            </a:endParaRPr>
          </a:p>
          <a:p>
            <a:pPr marL="242570" indent="-229870">
              <a:lnSpc>
                <a:spcPct val="150000"/>
              </a:lnSpc>
              <a:buFont typeface="Arial"/>
              <a:buChar char="•"/>
              <a:tabLst>
                <a:tab pos="243204" algn="l"/>
              </a:tabLst>
            </a:pPr>
            <a:r>
              <a:rPr sz="2800" b="1" spc="-10" dirty="0" smtClean="0">
                <a:solidFill>
                  <a:schemeClr val="tx2"/>
                </a:solidFill>
                <a:latin typeface="Georgia"/>
                <a:cs typeface="Georgia"/>
              </a:rPr>
              <a:t>DU </a:t>
            </a:r>
            <a:r>
              <a:rPr lang="nb-NO" sz="2800" spc="-10" dirty="0" smtClean="0">
                <a:solidFill>
                  <a:schemeClr val="tx2"/>
                </a:solidFill>
                <a:latin typeface="Georgia"/>
                <a:cs typeface="Georgia"/>
              </a:rPr>
              <a:t>og</a:t>
            </a:r>
            <a:r>
              <a:rPr lang="nb-NO" sz="2800" b="1" spc="-10" dirty="0" smtClean="0">
                <a:solidFill>
                  <a:schemeClr val="tx2"/>
                </a:solidFill>
                <a:latin typeface="Georgia"/>
                <a:cs typeface="Georgia"/>
              </a:rPr>
              <a:t> DIN KLUBB </a:t>
            </a:r>
            <a:r>
              <a:rPr sz="2800" spc="-5" dirty="0" smtClean="0">
                <a:solidFill>
                  <a:schemeClr val="tx2"/>
                </a:solidFill>
                <a:latin typeface="Georgia"/>
                <a:cs typeface="Georgia"/>
              </a:rPr>
              <a:t>er Rotarys </a:t>
            </a:r>
            <a:r>
              <a:rPr lang="nb-NO" sz="2800" spc="-5" dirty="0" smtClean="0">
                <a:solidFill>
                  <a:schemeClr val="tx2"/>
                </a:solidFill>
                <a:latin typeface="Georgia"/>
                <a:cs typeface="Georgia"/>
              </a:rPr>
              <a:t>omdømme</a:t>
            </a:r>
          </a:p>
          <a:p>
            <a:pPr marL="242570" indent="-229870">
              <a:lnSpc>
                <a:spcPct val="150000"/>
              </a:lnSpc>
              <a:buFont typeface="Arial"/>
              <a:buChar char="•"/>
              <a:tabLst>
                <a:tab pos="243204" algn="l"/>
              </a:tabLst>
            </a:pPr>
            <a:r>
              <a:rPr sz="2800" dirty="0" smtClean="0">
                <a:solidFill>
                  <a:schemeClr val="tx2"/>
                </a:solidFill>
                <a:latin typeface="Georgia"/>
                <a:cs typeface="Georgia"/>
              </a:rPr>
              <a:t>Det </a:t>
            </a:r>
            <a:r>
              <a:rPr sz="2800" spc="-10" dirty="0">
                <a:solidFill>
                  <a:schemeClr val="tx2"/>
                </a:solidFill>
                <a:latin typeface="Georgia"/>
                <a:cs typeface="Georgia"/>
              </a:rPr>
              <a:t>starter </a:t>
            </a:r>
            <a:r>
              <a:rPr sz="2800" spc="-5" dirty="0">
                <a:solidFill>
                  <a:schemeClr val="tx2"/>
                </a:solidFill>
                <a:latin typeface="Georgia"/>
                <a:cs typeface="Georgia"/>
              </a:rPr>
              <a:t>med deg og</a:t>
            </a:r>
            <a:r>
              <a:rPr sz="2800" spc="-15" dirty="0">
                <a:solidFill>
                  <a:schemeClr val="tx2"/>
                </a:solidFill>
                <a:latin typeface="Georgia"/>
                <a:cs typeface="Georgia"/>
              </a:rPr>
              <a:t> </a:t>
            </a:r>
            <a:r>
              <a:rPr sz="2800" spc="-5" dirty="0">
                <a:solidFill>
                  <a:schemeClr val="tx2"/>
                </a:solidFill>
                <a:latin typeface="Georgia"/>
                <a:cs typeface="Georgia"/>
              </a:rPr>
              <a:t>meg</a:t>
            </a:r>
            <a:endParaRPr sz="2800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pic>
        <p:nvPicPr>
          <p:cNvPr id="10" name="Bilde 9" descr="Skjermbilde 2016-04-03 kl. 07.24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1194"/>
            <a:ext cx="8136572" cy="258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41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20996</TotalTime>
  <Words>749</Words>
  <Application>Microsoft Macintosh PowerPoint</Application>
  <PresentationFormat>Skjermfremvisning (4:3)</PresentationFormat>
  <Paragraphs>197</Paragraphs>
  <Slides>27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Lysbildetitler</vt:lpstr>
      </vt:variant>
      <vt:variant>
        <vt:i4>27</vt:i4>
      </vt:variant>
    </vt:vector>
  </HeadingPairs>
  <TitlesOfParts>
    <vt:vector size="32" baseType="lpstr">
      <vt:lpstr>Communications_white</vt:lpstr>
      <vt:lpstr>1_Egendefinert utforming</vt:lpstr>
      <vt:lpstr>Egendefinert utforming</vt:lpstr>
      <vt:lpstr>Custom Design</vt:lpstr>
      <vt:lpstr>2_Custom Design</vt:lpstr>
      <vt:lpstr>Rotary som merkevare og Rotary på sosiale medier </vt:lpstr>
      <vt:lpstr>ROTARY: MAKING A DIFFERENCE</vt:lpstr>
      <vt:lpstr>ROTARY SOM MERKEVARE</vt:lpstr>
      <vt:lpstr>KLUBB OG DISTRIKTSAKTIVITETER – ROTARY SHOWCASE</vt:lpstr>
      <vt:lpstr>SYNLIGGJØRING</vt:lpstr>
      <vt:lpstr>HVORDAN FORBEDRE ROTARYS OMDØMME?</vt:lpstr>
      <vt:lpstr>HVORDAN FORBEDRE ROTARYS OMDØMME?</vt:lpstr>
      <vt:lpstr>KJERNEVERDIER - IDENTITET</vt:lpstr>
      <vt:lpstr>VÆR BEVISST PÅ AT DU ER PUBLIC RELATIONS</vt:lpstr>
      <vt:lpstr>ROTARY SOM MERKEVARE</vt:lpstr>
      <vt:lpstr>PowerPoint-presentasjon</vt:lpstr>
      <vt:lpstr>TA I BRUK VÅR VISUELLE IDENTITET</vt:lpstr>
      <vt:lpstr>PowerPoint-presentasjon</vt:lpstr>
      <vt:lpstr>PowerPoint-presentasjon</vt:lpstr>
      <vt:lpstr>ROTARY I MEDIEBILDE – UNDERSØKELSE I 2013</vt:lpstr>
      <vt:lpstr>PowerPoint-presentasjon</vt:lpstr>
      <vt:lpstr>2015 – NY UNDERSØKELSE – KJENNSKAP TIL ROTARY</vt:lpstr>
      <vt:lpstr>SOSIALE MEDIER</vt:lpstr>
      <vt:lpstr>INTERNETT STATISTIKK 2016</vt:lpstr>
      <vt:lpstr>ROTARY PÅ SOSIALE MEDIER</vt:lpstr>
      <vt:lpstr>OPPDATER WEBSIDE OG FACEBOKSIDE</vt:lpstr>
      <vt:lpstr>FACEBOOK</vt:lpstr>
      <vt:lpstr>PowerPoint-presentasjon</vt:lpstr>
      <vt:lpstr>PUBLIKASJONER</vt:lpstr>
      <vt:lpstr>PEOPLE OF ACTION</vt:lpstr>
      <vt:lpstr>ROTARY QUIZ  KAMPANJE FREM TIL 31. mai 2017</vt:lpstr>
      <vt:lpstr>PowerPoint-presentasjon</vt:lpstr>
    </vt:vector>
  </TitlesOfParts>
  <Company>Rotary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Einar Solheim</cp:lastModifiedBy>
  <cp:revision>741</cp:revision>
  <cp:lastPrinted>2013-04-11T19:55:04Z</cp:lastPrinted>
  <dcterms:created xsi:type="dcterms:W3CDTF">2010-04-16T20:11:30Z</dcterms:created>
  <dcterms:modified xsi:type="dcterms:W3CDTF">2017-03-13T23:02:23Z</dcterms:modified>
</cp:coreProperties>
</file>