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trictFirstAndLastChars="0" saveSubsetFonts="1" autoCompressPictures="0">
  <p:sldMasterIdLst>
    <p:sldMasterId id="2147483700" r:id="rId1"/>
    <p:sldMasterId id="2147483664" r:id="rId2"/>
    <p:sldMasterId id="2147483688" r:id="rId3"/>
  </p:sldMasterIdLst>
  <p:notesMasterIdLst>
    <p:notesMasterId r:id="rId22"/>
  </p:notesMasterIdLst>
  <p:handoutMasterIdLst>
    <p:handoutMasterId r:id="rId23"/>
  </p:handoutMasterIdLst>
  <p:sldIdLst>
    <p:sldId id="361" r:id="rId4"/>
    <p:sldId id="446" r:id="rId5"/>
    <p:sldId id="365" r:id="rId6"/>
    <p:sldId id="435" r:id="rId7"/>
    <p:sldId id="450" r:id="rId8"/>
    <p:sldId id="452" r:id="rId9"/>
    <p:sldId id="453" r:id="rId10"/>
    <p:sldId id="448" r:id="rId11"/>
    <p:sldId id="436" r:id="rId12"/>
    <p:sldId id="406" r:id="rId13"/>
    <p:sldId id="438" r:id="rId14"/>
    <p:sldId id="439" r:id="rId15"/>
    <p:sldId id="401" r:id="rId16"/>
    <p:sldId id="372" r:id="rId17"/>
    <p:sldId id="451" r:id="rId18"/>
    <p:sldId id="454" r:id="rId19"/>
    <p:sldId id="455" r:id="rId20"/>
    <p:sldId id="449" r:id="rId21"/>
  </p:sldIdLst>
  <p:sldSz cx="9144000" cy="6858000" type="screen4x3"/>
  <p:notesSz cx="6889750" cy="100218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A"/>
    <a:srgbClr val="005DAA"/>
    <a:srgbClr val="FF7600"/>
    <a:srgbClr val="D91B5C"/>
    <a:srgbClr val="872175"/>
    <a:srgbClr val="009999"/>
    <a:srgbClr val="0001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 varScale="1">
        <p:scale>
          <a:sx n="19" d="100"/>
          <a:sy n="19" d="100"/>
        </p:scale>
        <p:origin x="323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267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6182" cy="50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568" y="0"/>
            <a:ext cx="2986182" cy="50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520452"/>
            <a:ext cx="2986182" cy="50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568" y="9520452"/>
            <a:ext cx="2986182" cy="50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D9B35DAB-6647-D74E-B8DF-04C382088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017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6182" cy="50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568" y="0"/>
            <a:ext cx="2986182" cy="50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10150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946" y="4761082"/>
            <a:ext cx="5051859" cy="450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20452"/>
            <a:ext cx="2986182" cy="50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568" y="9520452"/>
            <a:ext cx="2986182" cy="50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0CE9201A-E042-8C46-B09D-FE4594AFC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47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charset="0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8500" y="657225"/>
            <a:ext cx="5008563" cy="3757613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n-NO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0106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4764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5940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5042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4686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3742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3742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3742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37422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9314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n-NO" baseline="0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1155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6439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 baseline="0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4287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6933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6933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6933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2378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n-NO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6933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/>
          <p:nvPr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/>
          <p:nvPr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/>
          <p:nvPr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/>
          <p:nvPr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4"/>
          <p:cNvSpPr/>
          <p:nvPr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" name="Rectangle 5"/>
          <p:cNvSpPr/>
          <p:nvPr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0375" y="6165850"/>
            <a:ext cx="121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r>
              <a:rPr lang="en-US" sz="900">
                <a:solidFill>
                  <a:srgbClr val="BCBDC0"/>
                </a:solidFill>
                <a:latin typeface="Arial Narrow" charset="0"/>
                <a:ea typeface="Arial Narrow" charset="0"/>
                <a:cs typeface="Arial Narrow" charset="0"/>
              </a:rPr>
              <a:t>TITLE  |  </a:t>
            </a:r>
            <a:fld id="{9AB9F80E-40C1-C44F-AFA3-2312502EA353}" type="slidenum">
              <a:rPr lang="en-US" sz="900">
                <a:solidFill>
                  <a:srgbClr val="BCBDC0"/>
                </a:solidFill>
                <a:latin typeface="Arial Narrow" charset="0"/>
                <a:ea typeface="Arial Narrow" charset="0"/>
                <a:cs typeface="Arial Narrow" charset="0"/>
              </a:rPr>
              <a:pPr algn="r" eaLnBrk="0" hangingPunct="0">
                <a:defRPr/>
              </a:pPr>
              <a:t>‹#›</a:t>
            </a:fld>
            <a:r>
              <a:rPr lang="en-US" sz="900">
                <a:solidFill>
                  <a:srgbClr val="BCBDC0"/>
                </a:solidFill>
                <a:latin typeface="Arial Narrow" charset="0"/>
                <a:ea typeface="Arial Narrow" charset="0"/>
                <a:cs typeface="Arial Narrow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8195" name="Picture 5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58788" y="6299200"/>
            <a:ext cx="892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3" r:id="rId12"/>
    <p:sldLayoutId id="2147484104" r:id="rId13"/>
    <p:sldLayoutId id="2147484110" r:id="rId14"/>
    <p:sldLayoutId id="2147484111" r:id="rId15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 eaLnBrk="0" hangingPunct="0">
              <a:defRPr/>
            </a:pPr>
            <a:r>
              <a:rPr lang="en-US" sz="900">
                <a:solidFill>
                  <a:srgbClr val="BCBDC0"/>
                </a:solidFill>
                <a:latin typeface="Arial Narrow" charset="0"/>
                <a:ea typeface="Arial Narrow" charset="0"/>
                <a:cs typeface="Arial Narrow" charset="0"/>
              </a:rPr>
              <a:t>TITLE |  </a:t>
            </a:r>
            <a:fld id="{F00305B0-B7EA-CF48-8767-937D771D5738}" type="slidenum">
              <a:rPr lang="en-US" sz="900">
                <a:solidFill>
                  <a:srgbClr val="BCBDC0"/>
                </a:solidFill>
                <a:latin typeface="Arial Narrow" charset="0"/>
                <a:ea typeface="Arial Narrow" charset="0"/>
                <a:cs typeface="Arial Narrow" charset="0"/>
              </a:rPr>
              <a:pPr algn="r" eaLnBrk="0" hangingPunct="0">
                <a:defRPr/>
              </a:pPr>
              <a:t>‹#›</a:t>
            </a:fld>
            <a:r>
              <a:rPr lang="en-US" sz="900">
                <a:solidFill>
                  <a:srgbClr val="BCBDC0"/>
                </a:solidFill>
                <a:latin typeface="Arial Narrow" charset="0"/>
                <a:ea typeface="Arial Narrow" charset="0"/>
                <a:cs typeface="Arial Narrow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8788" y="6299200"/>
            <a:ext cx="892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6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81000" y="3429000"/>
            <a:ext cx="97536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33795" name="Rectangle 10"/>
          <p:cNvSpPr txBox="1">
            <a:spLocks noChangeArrowheads="1"/>
          </p:cNvSpPr>
          <p:nvPr/>
        </p:nvSpPr>
        <p:spPr bwMode="auto">
          <a:xfrm>
            <a:off x="457200" y="35814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>
              <a:spcAft>
                <a:spcPts val="240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Arial Narrow Bold" charset="0"/>
                <a:ea typeface="Arial Narrow Bold" charset="0"/>
                <a:cs typeface="Arial Narrow Bold" charset="0"/>
              </a:rPr>
              <a:t>TRF – The Rotary Foundation</a:t>
            </a:r>
          </a:p>
          <a:p>
            <a:pPr defTabSz="457200">
              <a:defRPr/>
            </a:pPr>
            <a:r>
              <a:rPr lang="en-US" sz="2000" dirty="0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President Elect Training Seminar </a:t>
            </a:r>
            <a:r>
              <a:rPr lang="en-US" sz="2000" dirty="0">
                <a:solidFill>
                  <a:schemeClr val="accent6"/>
                </a:solidFill>
                <a:latin typeface="Arial"/>
                <a:ea typeface="Georgia" charset="0"/>
                <a:cs typeface="Arial"/>
              </a:rPr>
              <a:t>3. mars 2018</a:t>
            </a:r>
          </a:p>
          <a:p>
            <a:pPr defTabSz="457200">
              <a:defRPr/>
            </a:pPr>
            <a:r>
              <a:rPr lang="en-US" sz="2000" dirty="0">
                <a:solidFill>
                  <a:schemeClr val="accent4"/>
                </a:solidFill>
                <a:latin typeface="Arial"/>
                <a:ea typeface="Georgia" charset="0"/>
                <a:cs typeface="Arial"/>
              </a:rPr>
              <a:t>PDG DRFCC </a:t>
            </a:r>
            <a:r>
              <a:rPr lang="en-US" sz="2000" dirty="0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Johannes Hausken (Sola RK)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Sparegri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9600" y="3733800"/>
            <a:ext cx="1578632" cy="2182077"/>
          </a:xfrm>
          <a:prstGeom prst="rect">
            <a:avLst/>
          </a:prstGeom>
        </p:spPr>
      </p:pic>
      <p:sp>
        <p:nvSpPr>
          <p:cNvPr id="54274" name="TekstSylinder 7"/>
          <p:cNvSpPr txBox="1">
            <a:spLocks noChangeArrowheads="1"/>
          </p:cNvSpPr>
          <p:nvPr/>
        </p:nvSpPr>
        <p:spPr bwMode="auto">
          <a:xfrm>
            <a:off x="8077200" y="6324600"/>
            <a:ext cx="1066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54275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8580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latin typeface="Arial Narrow" charset="0"/>
                <a:ea typeface="Arial Narrow" charset="0"/>
                <a:cs typeface="Arial Narrow" charset="0"/>
              </a:rPr>
              <a:t>BIDRAG TIL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  <a:ea typeface="Arial Narrow" charset="0"/>
                <a:cs typeface="Arial Narrow" charset="0"/>
              </a:rPr>
              <a:t>THE ROTARY FOUNDATION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47800"/>
            <a:ext cx="4800600" cy="3505200"/>
          </a:xfr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nb-NO" sz="1800" dirty="0">
                <a:solidFill>
                  <a:srgbClr val="4B4742"/>
                </a:solidFill>
                <a:latin typeface="Arial"/>
                <a:cs typeface="Arial"/>
              </a:rPr>
              <a:t>Pengestrømmen vi må støtte i fellesskap:</a:t>
            </a:r>
          </a:p>
          <a:p>
            <a:pPr eaLnBrk="1" hangingPunct="1">
              <a:buClr>
                <a:schemeClr val="accent1"/>
              </a:buClr>
              <a:buNone/>
              <a:defRPr/>
            </a:pPr>
            <a:r>
              <a:rPr lang="nb-NO" sz="1800" dirty="0">
                <a:solidFill>
                  <a:srgbClr val="4B4742"/>
                </a:solidFill>
                <a:latin typeface="Arial"/>
                <a:cs typeface="Arial"/>
              </a:rPr>
              <a:t>	</a:t>
            </a:r>
            <a:r>
              <a:rPr lang="nb-NO" sz="1800" dirty="0" err="1">
                <a:solidFill>
                  <a:srgbClr val="01B4E7"/>
                </a:solidFill>
                <a:latin typeface="Arial"/>
                <a:cs typeface="Arial"/>
              </a:rPr>
              <a:t>Every</a:t>
            </a:r>
            <a:r>
              <a:rPr lang="nb-NO" sz="1800" dirty="0">
                <a:solidFill>
                  <a:srgbClr val="01B4E7"/>
                </a:solidFill>
                <a:latin typeface="Arial"/>
                <a:cs typeface="Arial"/>
              </a:rPr>
              <a:t> </a:t>
            </a:r>
            <a:r>
              <a:rPr lang="nb-NO" sz="1800" dirty="0" err="1">
                <a:solidFill>
                  <a:srgbClr val="01B4E7"/>
                </a:solidFill>
                <a:latin typeface="Arial"/>
                <a:cs typeface="Arial"/>
              </a:rPr>
              <a:t>Rotarian</a:t>
            </a:r>
            <a:r>
              <a:rPr lang="nb-NO" sz="1800" dirty="0">
                <a:solidFill>
                  <a:srgbClr val="01B4E7"/>
                </a:solidFill>
                <a:latin typeface="Arial"/>
                <a:cs typeface="Arial"/>
              </a:rPr>
              <a:t> </a:t>
            </a:r>
            <a:r>
              <a:rPr lang="nb-NO" sz="1800" dirty="0" err="1">
                <a:solidFill>
                  <a:srgbClr val="01B4E7"/>
                </a:solidFill>
                <a:latin typeface="Arial"/>
                <a:cs typeface="Arial"/>
              </a:rPr>
              <a:t>Every</a:t>
            </a:r>
            <a:r>
              <a:rPr lang="nb-NO" sz="1800" dirty="0">
                <a:solidFill>
                  <a:srgbClr val="01B4E7"/>
                </a:solidFill>
                <a:latin typeface="Arial"/>
                <a:cs typeface="Arial"/>
              </a:rPr>
              <a:t> </a:t>
            </a:r>
            <a:r>
              <a:rPr lang="nb-NO" sz="1800" dirty="0" err="1">
                <a:solidFill>
                  <a:srgbClr val="01B4E7"/>
                </a:solidFill>
                <a:latin typeface="Arial"/>
                <a:cs typeface="Arial"/>
              </a:rPr>
              <a:t>Year</a:t>
            </a:r>
            <a:r>
              <a:rPr lang="nb-NO" sz="1800" dirty="0">
                <a:solidFill>
                  <a:srgbClr val="01B4E7"/>
                </a:solidFill>
                <a:latin typeface="Arial"/>
                <a:cs typeface="Arial"/>
              </a:rPr>
              <a:t> </a:t>
            </a:r>
            <a:r>
              <a:rPr lang="nb-NO" sz="1800" dirty="0">
                <a:solidFill>
                  <a:srgbClr val="4B4742"/>
                </a:solidFill>
                <a:latin typeface="Arial"/>
                <a:cs typeface="Arial"/>
              </a:rPr>
              <a:t>med </a:t>
            </a:r>
            <a:r>
              <a:rPr lang="nb-NO" sz="1800" dirty="0">
                <a:solidFill>
                  <a:schemeClr val="accent2"/>
                </a:solidFill>
                <a:latin typeface="Arial"/>
                <a:cs typeface="Arial"/>
              </a:rPr>
              <a:t>USD 100</a:t>
            </a:r>
          </a:p>
          <a:p>
            <a:pPr eaLnBrk="1" hangingPunct="1"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en-US" altLang="zh-CN" sz="1800" dirty="0" err="1">
                <a:solidFill>
                  <a:srgbClr val="000000"/>
                </a:solidFill>
                <a:latin typeface="Arial"/>
                <a:cs typeface="Arial"/>
              </a:rPr>
              <a:t>Klubbene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latin typeface="Arial"/>
                <a:cs typeface="Arial"/>
              </a:rPr>
              <a:t>kan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latin typeface="Arial"/>
                <a:cs typeface="Arial"/>
              </a:rPr>
              <a:t>legge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inn </a:t>
            </a:r>
            <a:r>
              <a:rPr lang="en-US" altLang="zh-CN" sz="1800" dirty="0" err="1">
                <a:solidFill>
                  <a:srgbClr val="000000"/>
                </a:solidFill>
                <a:latin typeface="Arial"/>
                <a:cs typeface="Arial"/>
              </a:rPr>
              <a:t>støtten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latin typeface="Arial"/>
                <a:cs typeface="Arial"/>
              </a:rPr>
              <a:t>som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en del </a:t>
            </a:r>
            <a:r>
              <a:rPr lang="en-US" altLang="zh-CN" sz="1800" dirty="0" err="1">
                <a:solidFill>
                  <a:srgbClr val="000000"/>
                </a:solidFill>
                <a:latin typeface="Arial"/>
                <a:cs typeface="Arial"/>
              </a:rPr>
              <a:t>av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latin typeface="Arial"/>
                <a:cs typeface="Arial"/>
              </a:rPr>
              <a:t>årskontigent</a:t>
            </a:r>
            <a:endParaRPr lang="en-US" altLang="zh-CN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eaLnBrk="1" hangingPunct="1"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Man </a:t>
            </a:r>
            <a:r>
              <a:rPr lang="en-US" altLang="zh-CN" sz="1800" dirty="0" err="1">
                <a:solidFill>
                  <a:srgbClr val="000000"/>
                </a:solidFill>
                <a:latin typeface="Arial"/>
                <a:cs typeface="Arial"/>
              </a:rPr>
              <a:t>kan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latin typeface="Arial"/>
                <a:cs typeface="Arial"/>
              </a:rPr>
              <a:t>betale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inn </a:t>
            </a:r>
            <a:r>
              <a:rPr lang="en-US" altLang="zh-CN" sz="1800" dirty="0">
                <a:solidFill>
                  <a:schemeClr val="accent2"/>
                </a:solidFill>
                <a:latin typeface="Arial"/>
                <a:cs typeface="Arial"/>
              </a:rPr>
              <a:t>NOK 600,-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(med </a:t>
            </a:r>
            <a:r>
              <a:rPr lang="en-US" altLang="zh-CN" sz="1800" dirty="0" err="1">
                <a:solidFill>
                  <a:srgbClr val="000000"/>
                </a:solidFill>
                <a:latin typeface="Arial"/>
                <a:cs typeface="Arial"/>
              </a:rPr>
              <a:t>skattefradrag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altLang="zh-CN" sz="1800" dirty="0" err="1">
                <a:solidFill>
                  <a:srgbClr val="000000"/>
                </a:solidFill>
                <a:latin typeface="Arial"/>
                <a:cs typeface="Arial"/>
              </a:rPr>
              <a:t>som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en </a:t>
            </a:r>
            <a:r>
              <a:rPr lang="en-US" altLang="zh-CN" sz="1800" dirty="0" err="1">
                <a:solidFill>
                  <a:srgbClr val="000000"/>
                </a:solidFill>
                <a:latin typeface="Arial"/>
                <a:cs typeface="Arial"/>
              </a:rPr>
              <a:t>engangssum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 err="1">
                <a:solidFill>
                  <a:srgbClr val="000000"/>
                </a:solidFill>
                <a:latin typeface="Arial"/>
                <a:cs typeface="Arial"/>
              </a:rPr>
              <a:t>året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eaLnBrk="1" hangingPunct="1">
              <a:buClr>
                <a:schemeClr val="accent1"/>
              </a:buClr>
              <a:buNone/>
              <a:defRPr/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altLang="zh-CN" sz="1800" dirty="0">
                <a:solidFill>
                  <a:schemeClr val="accent1"/>
                </a:solidFill>
                <a:latin typeface="Arial"/>
                <a:cs typeface="Arial"/>
              </a:rPr>
              <a:t>ELLER</a:t>
            </a:r>
          </a:p>
          <a:p>
            <a:pPr eaLnBrk="1" hangingPunct="1">
              <a:buClr>
                <a:schemeClr val="accent1"/>
              </a:buClr>
              <a:buNone/>
              <a:defRPr/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	med                   (min </a:t>
            </a:r>
            <a:r>
              <a:rPr lang="en-US" altLang="zh-CN" sz="1800" dirty="0">
                <a:solidFill>
                  <a:srgbClr val="FEBD11"/>
                </a:solidFill>
                <a:latin typeface="Arial"/>
                <a:cs typeface="Arial"/>
              </a:rPr>
              <a:t>NOK 50,-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pr </a:t>
            </a:r>
            <a:r>
              <a:rPr lang="en-US" altLang="zh-CN" sz="1800" dirty="0" err="1">
                <a:solidFill>
                  <a:srgbClr val="000000"/>
                </a:solidFill>
                <a:latin typeface="Arial"/>
                <a:cs typeface="Arial"/>
              </a:rPr>
              <a:t>måned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eaLnBrk="1" hangingPunct="1">
              <a:buClr>
                <a:schemeClr val="accent1"/>
              </a:buClr>
              <a:buFont typeface="Wingdings" charset="2"/>
              <a:buChar char="ü"/>
              <a:defRPr/>
            </a:pPr>
            <a:endParaRPr lang="en-US" altLang="zh-CN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defRPr/>
            </a:pPr>
            <a:endParaRPr lang="nb-NO" sz="1800" dirty="0">
              <a:latin typeface="Arial"/>
              <a:cs typeface="Arial"/>
            </a:endParaRPr>
          </a:p>
        </p:txBody>
      </p:sp>
      <p:pic>
        <p:nvPicPr>
          <p:cNvPr id="13" name="Bilde 12" descr="EveryRotari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304800"/>
            <a:ext cx="1443632" cy="893095"/>
          </a:xfrm>
          <a:prstGeom prst="rect">
            <a:avLst/>
          </a:prstGeom>
        </p:spPr>
      </p:pic>
      <p:pic>
        <p:nvPicPr>
          <p:cNvPr id="15" name="Bilde 14" descr="TRF_Avtalegir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37913">
            <a:off x="5691224" y="1400715"/>
            <a:ext cx="3027292" cy="4161342"/>
          </a:xfrm>
          <a:prstGeom prst="rect">
            <a:avLst/>
          </a:prstGeom>
          <a:effectLst>
            <a:outerShdw blurRad="101600" dist="114300" dir="2700000">
              <a:srgbClr val="000000">
                <a:alpha val="43000"/>
              </a:srgbClr>
            </a:outerShdw>
          </a:effectLst>
        </p:spPr>
      </p:pic>
      <p:pic>
        <p:nvPicPr>
          <p:cNvPr id="16" name="Bilde 15" descr="AvtaleGir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3670389"/>
            <a:ext cx="1143000" cy="21581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133600" y="4800600"/>
            <a:ext cx="3276600" cy="990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Char char="ü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4B4742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Man kan alternativt betale direkte på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B4742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MyRotary.org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4B4742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Char char="ü"/>
              <a:tabLst/>
              <a:defRPr/>
            </a:pPr>
            <a:r>
              <a:rPr lang="nb-NO" altLang="zh-CN" sz="1800" dirty="0">
                <a:solidFill>
                  <a:srgbClr val="4B4742"/>
                </a:solidFill>
                <a:latin typeface="Arial"/>
                <a:ea typeface="ＭＳ Ｐゴシック" charset="0"/>
                <a:cs typeface="Arial"/>
              </a:rPr>
              <a:t>”Opptjening” blir da personlig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  <p:transition spd="med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kstSylinder 7"/>
          <p:cNvSpPr txBox="1"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46083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>
                <a:latin typeface="Arial Narrow" charset="0"/>
                <a:ea typeface="Arial Narrow" charset="0"/>
                <a:cs typeface="Arial Narrow" charset="0"/>
              </a:rPr>
              <a:t>PENGER INN OG PENGER UT</a:t>
            </a:r>
          </a:p>
        </p:txBody>
      </p:sp>
      <p:sp>
        <p:nvSpPr>
          <p:cNvPr id="46084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153400" cy="10668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Font typeface="Wingdings" charset="2"/>
              <a:buChar char="ü"/>
              <a:tabLst>
                <a:tab pos="1549400" algn="l"/>
              </a:tabLst>
            </a:pPr>
            <a:r>
              <a:rPr lang="nb-NO" sz="2000" dirty="0" err="1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Rotaryfondets</a:t>
            </a:r>
            <a:r>
              <a:rPr lang="nb-NO" sz="2000" dirty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 inntekter kommer </a:t>
            </a:r>
            <a:r>
              <a:rPr lang="nb-NO" sz="2000" i="1" dirty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utelukkende</a:t>
            </a:r>
            <a:r>
              <a:rPr lang="nb-NO" sz="2000" dirty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 fra </a:t>
            </a:r>
            <a:r>
              <a:rPr lang="nb-NO" sz="2000" dirty="0">
                <a:solidFill>
                  <a:srgbClr val="01B4E7"/>
                </a:solidFill>
                <a:latin typeface="Arial" charset="0"/>
                <a:ea typeface="Arial" charset="0"/>
                <a:cs typeface="Arial" charset="0"/>
              </a:rPr>
              <a:t>frivillige bidrag </a:t>
            </a:r>
            <a:r>
              <a:rPr lang="nb-NO" sz="2000" dirty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fra klubbene i verden, gaver fra enkeltpersoner, testamentariske gaver og renter av investerte midler. 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Font typeface="Wingdings" charset="2"/>
              <a:buChar char="ü"/>
              <a:tabLst>
                <a:tab pos="1549400" algn="l"/>
              </a:tabLst>
            </a:pPr>
            <a:endParaRPr lang="nb-NO" sz="2000" dirty="0">
              <a:solidFill>
                <a:srgbClr val="0001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838200" y="2286000"/>
            <a:ext cx="3733800" cy="1760870"/>
          </a:xfrm>
          <a:prstGeom prst="rect">
            <a:avLst/>
          </a:prstGeom>
          <a:solidFill>
            <a:schemeClr val="tx2"/>
          </a:solidFill>
          <a:effectLst>
            <a:outerShdw blurRad="101600" dist="88900" dir="2700000">
              <a:srgbClr val="000000">
                <a:alpha val="42000"/>
              </a:srgbClr>
            </a:outerShdw>
          </a:effectLst>
        </p:spPr>
        <p:txBody>
          <a:bodyPr wrap="square" tIns="140400" bIns="140400">
            <a:prstTxWarp prst="textNoShape">
              <a:avLst/>
            </a:prstTxWarp>
            <a:spAutoFit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tabLst>
                <a:tab pos="1549400" algn="l"/>
              </a:tabLst>
            </a:pPr>
            <a:r>
              <a:rPr lang="nb-NO" dirty="0">
                <a:solidFill>
                  <a:srgbClr val="01B4E7"/>
                </a:solidFill>
                <a:ea typeface="Arial" charset="0"/>
                <a:cs typeface="Arial" charset="0"/>
              </a:rPr>
              <a:t>Ikke noe av det som innbetales som medlemskontingent til RI går til fondet.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4343400"/>
            <a:ext cx="4267200" cy="2133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indent="-342900" defTabSz="457200" eaLnBrk="0" hangingPunct="0">
              <a:spcBef>
                <a:spcPts val="400"/>
              </a:spcBef>
              <a:buClr>
                <a:schemeClr val="accent1"/>
              </a:buClr>
              <a:buFont typeface="Wingdings" charset="2"/>
              <a:buChar char="ü"/>
              <a:tabLst>
                <a:tab pos="1549400" algn="l"/>
              </a:tabLst>
            </a:pPr>
            <a:r>
              <a:rPr lang="en-US" altLang="zh-CN" sz="2000" dirty="0" err="1">
                <a:solidFill>
                  <a:srgbClr val="000100"/>
                </a:solidFill>
                <a:latin typeface="Arial"/>
                <a:cs typeface="Arial"/>
              </a:rPr>
              <a:t>Fordel</a:t>
            </a:r>
            <a:r>
              <a:rPr lang="en-US" altLang="zh-CN" sz="2000" dirty="0">
                <a:solidFill>
                  <a:srgbClr val="000100"/>
                </a:solidFill>
                <a:latin typeface="Arial"/>
                <a:cs typeface="Arial"/>
              </a:rPr>
              <a:t> med </a:t>
            </a:r>
            <a:r>
              <a:rPr lang="en-US" altLang="zh-CN" sz="2000" dirty="0" err="1">
                <a:solidFill>
                  <a:srgbClr val="000100"/>
                </a:solidFill>
                <a:latin typeface="Arial"/>
                <a:cs typeface="Arial"/>
              </a:rPr>
              <a:t>AvtaleGiro</a:t>
            </a:r>
            <a:r>
              <a:rPr lang="en-US" altLang="zh-CN" sz="2000" dirty="0">
                <a:solidFill>
                  <a:srgbClr val="000100"/>
                </a:solidFill>
                <a:latin typeface="Arial"/>
                <a:cs typeface="Arial"/>
              </a:rPr>
              <a:t> </a:t>
            </a:r>
            <a:r>
              <a:rPr lang="en-US" altLang="zh-CN" sz="2000" dirty="0" err="1">
                <a:solidFill>
                  <a:srgbClr val="000100"/>
                </a:solidFill>
                <a:latin typeface="Arial"/>
                <a:cs typeface="Arial"/>
              </a:rPr>
              <a:t>eller</a:t>
            </a:r>
            <a:r>
              <a:rPr lang="en-US" altLang="zh-CN" sz="2000" dirty="0">
                <a:solidFill>
                  <a:srgbClr val="000100"/>
                </a:solidFill>
                <a:latin typeface="Arial"/>
                <a:cs typeface="Arial"/>
              </a:rPr>
              <a:t> </a:t>
            </a:r>
            <a:r>
              <a:rPr lang="en-US" altLang="zh-CN" sz="2000" dirty="0" err="1">
                <a:solidFill>
                  <a:srgbClr val="000100"/>
                </a:solidFill>
                <a:latin typeface="Arial"/>
                <a:cs typeface="Arial"/>
              </a:rPr>
              <a:t>andre</a:t>
            </a:r>
            <a:r>
              <a:rPr lang="en-US" altLang="zh-CN" sz="2000" dirty="0">
                <a:solidFill>
                  <a:srgbClr val="000100"/>
                </a:solidFill>
                <a:latin typeface="Arial"/>
                <a:cs typeface="Arial"/>
              </a:rPr>
              <a:t> </a:t>
            </a:r>
            <a:r>
              <a:rPr lang="en-US" altLang="zh-CN" sz="2000" dirty="0" err="1">
                <a:solidFill>
                  <a:srgbClr val="000100"/>
                </a:solidFill>
                <a:latin typeface="Arial"/>
                <a:cs typeface="Arial"/>
              </a:rPr>
              <a:t>faste</a:t>
            </a:r>
            <a:r>
              <a:rPr lang="en-US" altLang="zh-CN" sz="2000" dirty="0">
                <a:solidFill>
                  <a:srgbClr val="000100"/>
                </a:solidFill>
                <a:latin typeface="Arial"/>
                <a:cs typeface="Arial"/>
              </a:rPr>
              <a:t> </a:t>
            </a:r>
            <a:r>
              <a:rPr lang="en-US" altLang="zh-CN" sz="2000" dirty="0" err="1">
                <a:solidFill>
                  <a:srgbClr val="000100"/>
                </a:solidFill>
                <a:latin typeface="Arial"/>
                <a:cs typeface="Arial"/>
              </a:rPr>
              <a:t>trekk</a:t>
            </a:r>
            <a:r>
              <a:rPr lang="en-US" altLang="zh-CN" sz="2000" dirty="0">
                <a:solidFill>
                  <a:srgbClr val="000100"/>
                </a:solidFill>
                <a:latin typeface="Arial"/>
                <a:cs typeface="Arial"/>
              </a:rPr>
              <a:t> </a:t>
            </a:r>
            <a:r>
              <a:rPr lang="en-US" altLang="zh-CN" sz="2000" dirty="0" err="1">
                <a:solidFill>
                  <a:srgbClr val="000100"/>
                </a:solidFill>
                <a:latin typeface="Arial"/>
                <a:cs typeface="Arial"/>
              </a:rPr>
              <a:t>er</a:t>
            </a:r>
            <a:r>
              <a:rPr lang="en-US" altLang="zh-CN" sz="2000" dirty="0">
                <a:solidFill>
                  <a:srgbClr val="000100"/>
                </a:solidFill>
                <a:latin typeface="Arial"/>
                <a:cs typeface="Arial"/>
              </a:rPr>
              <a:t> at </a:t>
            </a:r>
            <a:r>
              <a:rPr lang="en-US" altLang="zh-CN" sz="2000" dirty="0" err="1">
                <a:solidFill>
                  <a:srgbClr val="000100"/>
                </a:solidFill>
                <a:latin typeface="Arial"/>
                <a:cs typeface="Arial"/>
              </a:rPr>
              <a:t>det</a:t>
            </a:r>
            <a:r>
              <a:rPr lang="en-US" altLang="zh-CN" sz="2000" dirty="0">
                <a:solidFill>
                  <a:srgbClr val="000100"/>
                </a:solidFill>
                <a:latin typeface="Arial"/>
                <a:cs typeface="Arial"/>
              </a:rPr>
              <a:t> </a:t>
            </a:r>
            <a:r>
              <a:rPr lang="en-US" altLang="zh-CN" sz="2000" dirty="0" err="1">
                <a:solidFill>
                  <a:srgbClr val="000100"/>
                </a:solidFill>
                <a:latin typeface="Arial"/>
                <a:cs typeface="Arial"/>
              </a:rPr>
              <a:t>gir</a:t>
            </a:r>
            <a:r>
              <a:rPr lang="en-US" altLang="zh-CN" sz="2000" dirty="0">
                <a:solidFill>
                  <a:srgbClr val="000100"/>
                </a:solidFill>
                <a:latin typeface="Arial"/>
                <a:cs typeface="Arial"/>
              </a:rPr>
              <a:t> </a:t>
            </a:r>
            <a:r>
              <a:rPr lang="en-US" altLang="zh-CN" sz="2000" dirty="0" err="1">
                <a:solidFill>
                  <a:schemeClr val="accent1"/>
                </a:solidFill>
                <a:latin typeface="Arial"/>
                <a:cs typeface="Arial"/>
              </a:rPr>
              <a:t>stabilitet</a:t>
            </a:r>
            <a:r>
              <a:rPr lang="en-US" altLang="zh-CN" sz="2000" dirty="0">
                <a:solidFill>
                  <a:srgbClr val="000100"/>
                </a:solidFill>
                <a:latin typeface="Arial"/>
                <a:cs typeface="Arial"/>
              </a:rPr>
              <a:t> </a:t>
            </a:r>
            <a:r>
              <a:rPr lang="en-US" altLang="zh-CN" sz="2000" dirty="0" err="1">
                <a:solidFill>
                  <a:srgbClr val="000100"/>
                </a:solidFill>
                <a:latin typeface="Arial"/>
                <a:cs typeface="Arial"/>
              </a:rPr>
              <a:t>og</a:t>
            </a:r>
            <a:r>
              <a:rPr lang="en-US" altLang="zh-CN" sz="2000" dirty="0">
                <a:solidFill>
                  <a:srgbClr val="000100"/>
                </a:solidFill>
                <a:latin typeface="Arial"/>
                <a:cs typeface="Arial"/>
              </a:rPr>
              <a:t> </a:t>
            </a:r>
            <a:r>
              <a:rPr lang="en-US" altLang="zh-CN" sz="2000" dirty="0" err="1">
                <a:solidFill>
                  <a:srgbClr val="01B4E7"/>
                </a:solidFill>
                <a:latin typeface="Arial"/>
                <a:cs typeface="Arial"/>
              </a:rPr>
              <a:t>forutsigbarhet</a:t>
            </a:r>
            <a:r>
              <a:rPr lang="en-US" altLang="zh-CN" sz="2000" dirty="0">
                <a:solidFill>
                  <a:srgbClr val="000100"/>
                </a:solidFill>
                <a:latin typeface="Arial"/>
                <a:cs typeface="Arial"/>
              </a:rPr>
              <a:t> for </a:t>
            </a:r>
            <a:r>
              <a:rPr lang="en-US" altLang="zh-CN" sz="2000" dirty="0" err="1">
                <a:solidFill>
                  <a:srgbClr val="000100"/>
                </a:solidFill>
                <a:latin typeface="Arial"/>
                <a:cs typeface="Arial"/>
              </a:rPr>
              <a:t>finansiering</a:t>
            </a:r>
            <a:r>
              <a:rPr lang="en-US" altLang="zh-CN" sz="2000" dirty="0">
                <a:solidFill>
                  <a:srgbClr val="000100"/>
                </a:solidFill>
                <a:latin typeface="Arial"/>
                <a:cs typeface="Arial"/>
              </a:rPr>
              <a:t> </a:t>
            </a:r>
            <a:r>
              <a:rPr lang="en-US" altLang="zh-CN" sz="2000" dirty="0" err="1">
                <a:solidFill>
                  <a:srgbClr val="000100"/>
                </a:solidFill>
                <a:latin typeface="Arial"/>
                <a:cs typeface="Arial"/>
              </a:rPr>
              <a:t>av</a:t>
            </a:r>
            <a:r>
              <a:rPr lang="en-US" altLang="zh-CN" sz="2000" dirty="0">
                <a:solidFill>
                  <a:srgbClr val="000100"/>
                </a:solidFill>
                <a:latin typeface="Arial"/>
                <a:cs typeface="Arial"/>
              </a:rPr>
              <a:t> </a:t>
            </a:r>
            <a:r>
              <a:rPr lang="en-US" altLang="zh-CN" sz="2000" dirty="0" err="1">
                <a:solidFill>
                  <a:srgbClr val="000100"/>
                </a:solidFill>
                <a:latin typeface="Arial"/>
                <a:cs typeface="Arial"/>
              </a:rPr>
              <a:t>prosjekter</a:t>
            </a:r>
            <a:r>
              <a:rPr lang="en-US" altLang="zh-CN" sz="2000" dirty="0">
                <a:solidFill>
                  <a:srgbClr val="000100"/>
                </a:solidFill>
                <a:latin typeface="Arial"/>
                <a:cs typeface="Arial"/>
              </a:rPr>
              <a:t> over </a:t>
            </a:r>
            <a:r>
              <a:rPr lang="en-US" altLang="zh-CN" sz="2000" dirty="0" err="1">
                <a:solidFill>
                  <a:srgbClr val="000100"/>
                </a:solidFill>
                <a:latin typeface="Arial"/>
                <a:cs typeface="Arial"/>
              </a:rPr>
              <a:t>tid</a:t>
            </a:r>
            <a:r>
              <a:rPr lang="en-US" altLang="zh-CN" sz="2000" dirty="0">
                <a:solidFill>
                  <a:srgbClr val="000100"/>
                </a:solidFill>
                <a:latin typeface="Arial"/>
                <a:cs typeface="Arial"/>
              </a:rPr>
              <a:t>.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Char char="ü"/>
              <a:tabLst>
                <a:tab pos="1549400" algn="l"/>
              </a:tabLst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rgbClr val="0001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Char char="ü"/>
              <a:tabLst>
                <a:tab pos="1549400" algn="l"/>
              </a:tabLst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rgbClr val="00010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209800"/>
            <a:ext cx="2559900" cy="3028950"/>
          </a:xfrm>
          <a:prstGeom prst="rect">
            <a:avLst/>
          </a:prstGeom>
          <a:effectLst>
            <a:outerShdw blurRad="101600" dist="635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kstSylinder 7"/>
          <p:cNvSpPr txBox="1"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48131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>
                <a:latin typeface="Arial Narrow" charset="0"/>
                <a:ea typeface="Arial Narrow" charset="0"/>
                <a:cs typeface="Arial Narrow" charset="0"/>
              </a:rPr>
              <a:t>HVA ER SHARE ?</a:t>
            </a:r>
          </a:p>
        </p:txBody>
      </p:sp>
      <p:sp>
        <p:nvSpPr>
          <p:cNvPr id="48132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153400" cy="51054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charset="0"/>
              <a:buNone/>
              <a:tabLst>
                <a:tab pos="1549400" algn="l"/>
              </a:tabLst>
            </a:pPr>
            <a:r>
              <a:rPr lang="nb-NO" sz="20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Systemet virker slik: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tabLst>
                <a:tab pos="1549400" algn="l"/>
              </a:tabLst>
            </a:pPr>
            <a:r>
              <a:rPr lang="nb-NO" sz="2000" dirty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Det beløp klubbene i et distrikt bidrar med til det årlige programfondet </a:t>
            </a:r>
            <a:r>
              <a:rPr lang="nb-NO" sz="2000" dirty="0" err="1">
                <a:solidFill>
                  <a:srgbClr val="01B4E7"/>
                </a:solidFill>
                <a:latin typeface="Arial" charset="0"/>
                <a:ea typeface="Arial" charset="0"/>
                <a:cs typeface="Arial" charset="0"/>
              </a:rPr>
              <a:t>Annual</a:t>
            </a:r>
            <a:r>
              <a:rPr lang="nb-NO" sz="2000" dirty="0">
                <a:solidFill>
                  <a:srgbClr val="01B4E7"/>
                </a:solidFill>
                <a:latin typeface="Arial" charset="0"/>
                <a:ea typeface="Arial" charset="0"/>
                <a:cs typeface="Arial" charset="0"/>
              </a:rPr>
              <a:t> Programs Fund </a:t>
            </a:r>
            <a:r>
              <a:rPr lang="nb-NO" sz="2000" dirty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et år, blir delt i to like deler, og kan brukes til ulike program </a:t>
            </a:r>
            <a:r>
              <a:rPr lang="nb-NO" sz="2000" dirty="0">
                <a:solidFill>
                  <a:srgbClr val="01B4E7"/>
                </a:solidFill>
                <a:latin typeface="Arial" charset="0"/>
                <a:ea typeface="Arial" charset="0"/>
                <a:cs typeface="Arial" charset="0"/>
              </a:rPr>
              <a:t>tre år </a:t>
            </a:r>
            <a:r>
              <a:rPr lang="nb-NO" sz="2000" dirty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etter at bidragene er gitt. </a:t>
            </a:r>
          </a:p>
          <a:p>
            <a:pPr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Font typeface="Wingdings" charset="2"/>
              <a:buChar char="ü"/>
              <a:tabLst>
                <a:tab pos="1549400" algn="l"/>
              </a:tabLst>
            </a:pPr>
            <a:r>
              <a:rPr lang="nb-NO" sz="2000" i="1" dirty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Bidrag til </a:t>
            </a:r>
            <a:r>
              <a:rPr lang="nb-NO" sz="2000" i="1" dirty="0" err="1">
                <a:solidFill>
                  <a:srgbClr val="01B4E7"/>
                </a:solidFill>
                <a:latin typeface="Arial" charset="0"/>
                <a:ea typeface="Arial" charset="0"/>
                <a:cs typeface="Arial" charset="0"/>
              </a:rPr>
              <a:t>Endowment</a:t>
            </a:r>
            <a:r>
              <a:rPr lang="nb-NO" sz="2000" i="1" dirty="0">
                <a:solidFill>
                  <a:srgbClr val="01B4E7"/>
                </a:solidFill>
                <a:latin typeface="Arial" charset="0"/>
                <a:ea typeface="Arial" charset="0"/>
                <a:cs typeface="Arial" charset="0"/>
              </a:rPr>
              <a:t> Fund </a:t>
            </a:r>
            <a:r>
              <a:rPr lang="nb-NO" sz="2000" i="1" dirty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og </a:t>
            </a:r>
            <a:r>
              <a:rPr lang="nb-NO" sz="2000" i="1" dirty="0" err="1">
                <a:solidFill>
                  <a:srgbClr val="01B4E7"/>
                </a:solidFill>
                <a:latin typeface="Arial" charset="0"/>
                <a:ea typeface="Arial" charset="0"/>
                <a:cs typeface="Arial" charset="0"/>
              </a:rPr>
              <a:t>PolioPlus</a:t>
            </a:r>
            <a:r>
              <a:rPr lang="nb-NO" sz="2000" i="1" dirty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 fondet blir ikke regnet med når delingen foretas.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charset="0"/>
              <a:buAutoNum type="alphaLcParenR"/>
              <a:tabLst>
                <a:tab pos="1549400" algn="l"/>
              </a:tabLst>
            </a:pPr>
            <a:r>
              <a:rPr lang="nb-NO" sz="2000" dirty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Halvparten av den summen alle klubbene i et distrikt bidrar med til det årlige programfondet </a:t>
            </a:r>
            <a:r>
              <a:rPr lang="nb-NO" sz="2000" dirty="0" err="1">
                <a:solidFill>
                  <a:srgbClr val="01B4E7"/>
                </a:solidFill>
                <a:latin typeface="Arial" charset="0"/>
                <a:ea typeface="Arial" charset="0"/>
                <a:cs typeface="Arial" charset="0"/>
              </a:rPr>
              <a:t>Annual</a:t>
            </a:r>
            <a:r>
              <a:rPr lang="nb-NO" sz="2000" dirty="0">
                <a:solidFill>
                  <a:srgbClr val="01B4E7"/>
                </a:solidFill>
                <a:latin typeface="Arial" charset="0"/>
                <a:ea typeface="Arial" charset="0"/>
                <a:cs typeface="Arial" charset="0"/>
              </a:rPr>
              <a:t> Programs Fund </a:t>
            </a:r>
            <a:r>
              <a:rPr lang="nb-NO" sz="2000" dirty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i ett </a:t>
            </a:r>
            <a:r>
              <a:rPr lang="nb-NO" sz="2000" dirty="0" err="1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Rotary</a:t>
            </a:r>
            <a:r>
              <a:rPr lang="nb-NO" sz="2000" dirty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 år, går til </a:t>
            </a:r>
            <a:r>
              <a:rPr lang="nb-NO" sz="2000" dirty="0">
                <a:solidFill>
                  <a:srgbClr val="FEBD11"/>
                </a:solidFill>
                <a:latin typeface="Arial" charset="0"/>
                <a:ea typeface="Arial" charset="0"/>
                <a:cs typeface="Arial" charset="0"/>
              </a:rPr>
              <a:t>Verdensfondet</a:t>
            </a:r>
            <a:r>
              <a:rPr lang="nb-NO" sz="2000" dirty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2000" dirty="0">
                <a:solidFill>
                  <a:srgbClr val="01B4E7"/>
                </a:solidFill>
                <a:latin typeface="Arial" charset="0"/>
                <a:ea typeface="Arial" charset="0"/>
                <a:cs typeface="Arial" charset="0"/>
              </a:rPr>
              <a:t>The World Fund - WF</a:t>
            </a:r>
            <a:r>
              <a:rPr lang="nb-NO" sz="2000" dirty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charset="0"/>
              <a:buNone/>
              <a:tabLst>
                <a:tab pos="1549400" algn="l"/>
              </a:tabLst>
            </a:pPr>
            <a:r>
              <a:rPr lang="nb-NO" sz="2000" dirty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	Det er </a:t>
            </a:r>
            <a:r>
              <a:rPr lang="nb-NO" sz="2000" dirty="0">
                <a:solidFill>
                  <a:srgbClr val="FEBD11"/>
                </a:solidFill>
                <a:latin typeface="Arial" charset="0"/>
                <a:ea typeface="Arial" charset="0"/>
                <a:cs typeface="Arial" charset="0"/>
              </a:rPr>
              <a:t>styret</a:t>
            </a:r>
            <a:r>
              <a:rPr lang="nb-NO" sz="2000" dirty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 i </a:t>
            </a:r>
            <a:r>
              <a:rPr lang="nb-NO" sz="2000" dirty="0" err="1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Rotaryfondet</a:t>
            </a:r>
            <a:r>
              <a:rPr lang="nb-NO" sz="2000" dirty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20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nb-NO" sz="2000" dirty="0" err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Trustees</a:t>
            </a:r>
            <a:r>
              <a:rPr lang="nb-NO" sz="20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b-NO" sz="2000" dirty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som bestemmer bruken av pengene på </a:t>
            </a:r>
            <a:r>
              <a:rPr lang="nb-NO" sz="2000" dirty="0">
                <a:solidFill>
                  <a:srgbClr val="FEBD11"/>
                </a:solidFill>
                <a:latin typeface="Arial" charset="0"/>
                <a:ea typeface="Arial" charset="0"/>
                <a:cs typeface="Arial" charset="0"/>
              </a:rPr>
              <a:t>Verdensfondet </a:t>
            </a:r>
            <a:r>
              <a:rPr lang="nb-NO" sz="2000" dirty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. Midlene blir blant annet brukt til den del av "matching"  som </a:t>
            </a:r>
            <a:r>
              <a:rPr lang="nb-NO" sz="2000" dirty="0" err="1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Rotaryfondet</a:t>
            </a:r>
            <a:r>
              <a:rPr lang="nb-NO" sz="2000" dirty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 bidrar med.</a:t>
            </a:r>
          </a:p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charset="0"/>
              <a:buNone/>
              <a:tabLst>
                <a:tab pos="1549400" algn="l"/>
              </a:tabLst>
            </a:pPr>
            <a:r>
              <a:rPr lang="nb-NO" sz="2000" dirty="0">
                <a:solidFill>
                  <a:srgbClr val="01B4E7"/>
                </a:solidFill>
                <a:latin typeface="Arial" charset="0"/>
                <a:ea typeface="Arial" charset="0"/>
                <a:cs typeface="Arial" charset="0"/>
              </a:rPr>
              <a:t>b)</a:t>
            </a:r>
            <a:r>
              <a:rPr lang="nb-NO" sz="2000" dirty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	Den andre halvparten av bidragene går til </a:t>
            </a:r>
            <a:r>
              <a:rPr lang="nb-NO" sz="20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Distriktsfondene</a:t>
            </a:r>
            <a:r>
              <a:rPr lang="nb-NO" sz="2000" dirty="0">
                <a:solidFill>
                  <a:srgbClr val="01B4E7"/>
                </a:solidFill>
                <a:latin typeface="Arial" charset="0"/>
                <a:ea typeface="Arial" charset="0"/>
                <a:cs typeface="Arial" charset="0"/>
              </a:rPr>
              <a:t> District </a:t>
            </a:r>
            <a:r>
              <a:rPr lang="nb-NO" sz="2000" dirty="0" err="1">
                <a:solidFill>
                  <a:srgbClr val="01B4E7"/>
                </a:solidFill>
                <a:latin typeface="Arial" charset="0"/>
                <a:ea typeface="Arial" charset="0"/>
                <a:cs typeface="Arial" charset="0"/>
              </a:rPr>
              <a:t>Designated</a:t>
            </a:r>
            <a:r>
              <a:rPr lang="nb-NO" sz="2000" dirty="0">
                <a:solidFill>
                  <a:srgbClr val="01B4E7"/>
                </a:solidFill>
                <a:latin typeface="Arial" charset="0"/>
                <a:ea typeface="Arial" charset="0"/>
                <a:cs typeface="Arial" charset="0"/>
              </a:rPr>
              <a:t> Fund - DDF</a:t>
            </a:r>
            <a:r>
              <a:rPr lang="nb-NO" sz="2000" dirty="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. Distriktet bestemmer selv bruken av disse midlene.</a:t>
            </a:r>
          </a:p>
        </p:txBody>
      </p:sp>
    </p:spTree>
  </p:cSld>
  <p:clrMapOvr>
    <a:masterClrMapping/>
  </p:clrMapOvr>
  <p:transition spd="med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nb-NO" sz="2800" kern="0" dirty="0"/>
              <a:t>THE ROTARY </a:t>
            </a:r>
            <a:r>
              <a:rPr lang="nb-NO" sz="2800" kern="0" spc="-5" dirty="0"/>
              <a:t>GRANT MODEL </a:t>
            </a:r>
            <a:r>
              <a:rPr lang="nb-NO" sz="2800" kern="0" dirty="0"/>
              <a:t>– </a:t>
            </a:r>
            <a:r>
              <a:rPr lang="nb-NO" sz="2800" kern="0" spc="-5" dirty="0"/>
              <a:t>litt</a:t>
            </a:r>
            <a:r>
              <a:rPr lang="nb-NO" sz="2800" kern="0" spc="-90" dirty="0"/>
              <a:t> </a:t>
            </a:r>
            <a:r>
              <a:rPr lang="nb-NO" sz="2800" kern="0" dirty="0"/>
              <a:t>forenklet</a:t>
            </a:r>
          </a:p>
        </p:txBody>
      </p:sp>
      <p:sp>
        <p:nvSpPr>
          <p:cNvPr id="8" name="object 3"/>
          <p:cNvSpPr txBox="1"/>
          <p:nvPr/>
        </p:nvSpPr>
        <p:spPr>
          <a:xfrm>
            <a:off x="6938009" y="1256538"/>
            <a:ext cx="190119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EBD11"/>
                </a:solidFill>
                <a:latin typeface="Arial"/>
                <a:cs typeface="Arial"/>
              </a:rPr>
              <a:t>100%</a:t>
            </a:r>
            <a:r>
              <a:rPr sz="2000" spc="-85" dirty="0">
                <a:solidFill>
                  <a:srgbClr val="FEBD11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EBD11"/>
                </a:solidFill>
                <a:latin typeface="Arial"/>
                <a:cs typeface="Arial"/>
              </a:rPr>
              <a:t>fordeles</a:t>
            </a:r>
            <a:endParaRPr sz="2000" dirty="0">
              <a:solidFill>
                <a:srgbClr val="FEBD11"/>
              </a:solidFill>
              <a:latin typeface="Arial"/>
              <a:cs typeface="Arial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535940" y="1195577"/>
            <a:ext cx="216027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2000" dirty="0">
                <a:solidFill>
                  <a:srgbClr val="FEBD11"/>
                </a:solidFill>
                <a:latin typeface="Arial"/>
                <a:cs typeface="Arial"/>
              </a:rPr>
              <a:t>Innbetaling </a:t>
            </a:r>
            <a:r>
              <a:rPr sz="2000" spc="-5" dirty="0">
                <a:solidFill>
                  <a:srgbClr val="FEBD11"/>
                </a:solidFill>
                <a:latin typeface="Arial"/>
                <a:cs typeface="Arial"/>
              </a:rPr>
              <a:t>til  TRFs </a:t>
            </a:r>
            <a:r>
              <a:rPr sz="2000" dirty="0">
                <a:solidFill>
                  <a:srgbClr val="FEBD11"/>
                </a:solidFill>
                <a:latin typeface="Arial"/>
                <a:cs typeface="Arial"/>
              </a:rPr>
              <a:t>Annual</a:t>
            </a:r>
            <a:r>
              <a:rPr sz="2000" spc="-75" dirty="0">
                <a:solidFill>
                  <a:srgbClr val="FEBD11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EBD11"/>
                </a:solidFill>
                <a:latin typeface="Arial"/>
                <a:cs typeface="Arial"/>
              </a:rPr>
              <a:t>Fund</a:t>
            </a:r>
            <a:endParaRPr sz="2000" dirty="0">
              <a:solidFill>
                <a:srgbClr val="FEBD11"/>
              </a:solidFill>
              <a:latin typeface="Arial"/>
              <a:cs typeface="Arial"/>
            </a:endParaRPr>
          </a:p>
        </p:txBody>
      </p:sp>
      <p:sp>
        <p:nvSpPr>
          <p:cNvPr id="10" name="object 5"/>
          <p:cNvSpPr txBox="1"/>
          <p:nvPr/>
        </p:nvSpPr>
        <p:spPr>
          <a:xfrm>
            <a:off x="3279775" y="1195577"/>
            <a:ext cx="2497455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>
              <a:lnSpc>
                <a:spcPct val="120000"/>
              </a:lnSpc>
            </a:pPr>
            <a:r>
              <a:rPr sz="2000" spc="-5" dirty="0">
                <a:solidFill>
                  <a:srgbClr val="FEBD11"/>
                </a:solidFill>
                <a:latin typeface="Arial"/>
                <a:cs typeface="Arial"/>
              </a:rPr>
              <a:t>Forrentes </a:t>
            </a:r>
            <a:r>
              <a:rPr sz="2000" dirty="0">
                <a:solidFill>
                  <a:srgbClr val="FEBD11"/>
                </a:solidFill>
                <a:latin typeface="Arial"/>
                <a:cs typeface="Arial"/>
              </a:rPr>
              <a:t>i 3 </a:t>
            </a:r>
            <a:r>
              <a:rPr sz="2000" spc="-5" dirty="0">
                <a:solidFill>
                  <a:srgbClr val="FEBD11"/>
                </a:solidFill>
                <a:latin typeface="Arial"/>
                <a:cs typeface="Arial"/>
              </a:rPr>
              <a:t>år</a:t>
            </a:r>
            <a:endParaRPr lang="nb-NO" sz="2000" spc="-5" dirty="0">
              <a:solidFill>
                <a:srgbClr val="FEBD11"/>
              </a:solidFill>
              <a:latin typeface="Arial"/>
              <a:cs typeface="Arial"/>
            </a:endParaRPr>
          </a:p>
          <a:p>
            <a:pPr marL="469900" marR="5080" indent="-457200">
              <a:lnSpc>
                <a:spcPct val="120000"/>
              </a:lnSpc>
            </a:pPr>
            <a:r>
              <a:rPr sz="2000" dirty="0">
                <a:solidFill>
                  <a:srgbClr val="FEBD11"/>
                </a:solidFill>
                <a:latin typeface="Arial"/>
                <a:cs typeface="Arial"/>
              </a:rPr>
              <a:t>(renter </a:t>
            </a:r>
            <a:r>
              <a:rPr sz="2000" spc="-5" dirty="0">
                <a:solidFill>
                  <a:srgbClr val="FEBD11"/>
                </a:solidFill>
                <a:latin typeface="Arial"/>
                <a:cs typeface="Arial"/>
              </a:rPr>
              <a:t>til </a:t>
            </a:r>
            <a:r>
              <a:rPr sz="2000" dirty="0">
                <a:solidFill>
                  <a:srgbClr val="FEBD11"/>
                </a:solidFill>
                <a:latin typeface="Arial"/>
                <a:cs typeface="Arial"/>
              </a:rPr>
              <a:t>adm.</a:t>
            </a:r>
            <a:r>
              <a:rPr sz="2000" spc="-65" dirty="0">
                <a:solidFill>
                  <a:srgbClr val="FEBD11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FEBD11"/>
                </a:solidFill>
                <a:latin typeface="Arial"/>
                <a:cs typeface="Arial"/>
              </a:rPr>
              <a:t>)</a:t>
            </a:r>
            <a:endParaRPr sz="2000" dirty="0">
              <a:solidFill>
                <a:srgbClr val="FEBD11"/>
              </a:solidFill>
              <a:latin typeface="Arial"/>
              <a:cs typeface="Arial"/>
            </a:endParaRPr>
          </a:p>
        </p:txBody>
      </p:sp>
      <p:sp>
        <p:nvSpPr>
          <p:cNvPr id="11" name="object 6"/>
          <p:cNvSpPr/>
          <p:nvPr/>
        </p:nvSpPr>
        <p:spPr>
          <a:xfrm>
            <a:off x="2590800" y="1981200"/>
            <a:ext cx="2716149" cy="1073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/>
          <p:cNvSpPr/>
          <p:nvPr/>
        </p:nvSpPr>
        <p:spPr>
          <a:xfrm>
            <a:off x="306387" y="1990725"/>
            <a:ext cx="2232025" cy="12937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8"/>
          <p:cNvSpPr/>
          <p:nvPr/>
        </p:nvSpPr>
        <p:spPr>
          <a:xfrm>
            <a:off x="5791200" y="1524000"/>
            <a:ext cx="2962274" cy="19384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9"/>
          <p:cNvSpPr/>
          <p:nvPr/>
        </p:nvSpPr>
        <p:spPr>
          <a:xfrm>
            <a:off x="541337" y="4127500"/>
            <a:ext cx="1970024" cy="11747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/>
          <p:cNvSpPr/>
          <p:nvPr/>
        </p:nvSpPr>
        <p:spPr>
          <a:xfrm>
            <a:off x="5921375" y="4070286"/>
            <a:ext cx="1558925" cy="11287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1"/>
          <p:cNvSpPr/>
          <p:nvPr/>
        </p:nvSpPr>
        <p:spPr>
          <a:xfrm>
            <a:off x="1905000" y="3048000"/>
            <a:ext cx="4706111" cy="15453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2"/>
          <p:cNvSpPr/>
          <p:nvPr/>
        </p:nvSpPr>
        <p:spPr>
          <a:xfrm>
            <a:off x="2022475" y="2964433"/>
            <a:ext cx="4507865" cy="1373505"/>
          </a:xfrm>
          <a:custGeom>
            <a:avLst/>
            <a:gdLst/>
            <a:ahLst/>
            <a:cxnLst/>
            <a:rect l="l" t="t" r="r" b="b"/>
            <a:pathLst>
              <a:path w="4507865" h="1373504">
                <a:moveTo>
                  <a:pt x="88137" y="1260220"/>
                </a:moveTo>
                <a:lnTo>
                  <a:pt x="80137" y="1260474"/>
                </a:lnTo>
                <a:lnTo>
                  <a:pt x="75311" y="1265554"/>
                </a:lnTo>
                <a:lnTo>
                  <a:pt x="0" y="1345691"/>
                </a:lnTo>
                <a:lnTo>
                  <a:pt x="113537" y="1373504"/>
                </a:lnTo>
                <a:lnTo>
                  <a:pt x="120523" y="1369314"/>
                </a:lnTo>
                <a:lnTo>
                  <a:pt x="122174" y="1362455"/>
                </a:lnTo>
                <a:lnTo>
                  <a:pt x="123825" y="1355724"/>
                </a:lnTo>
                <a:lnTo>
                  <a:pt x="120720" y="1350645"/>
                </a:lnTo>
                <a:lnTo>
                  <a:pt x="27686" y="1350645"/>
                </a:lnTo>
                <a:lnTo>
                  <a:pt x="20447" y="1326388"/>
                </a:lnTo>
                <a:lnTo>
                  <a:pt x="65559" y="1313030"/>
                </a:lnTo>
                <a:lnTo>
                  <a:pt x="93852" y="1282953"/>
                </a:lnTo>
                <a:lnTo>
                  <a:pt x="98551" y="1277873"/>
                </a:lnTo>
                <a:lnTo>
                  <a:pt x="98425" y="1269745"/>
                </a:lnTo>
                <a:lnTo>
                  <a:pt x="93218" y="1265046"/>
                </a:lnTo>
                <a:lnTo>
                  <a:pt x="88137" y="1260220"/>
                </a:lnTo>
                <a:close/>
              </a:path>
              <a:path w="4507865" h="1373504">
                <a:moveTo>
                  <a:pt x="65559" y="1313030"/>
                </a:moveTo>
                <a:lnTo>
                  <a:pt x="20447" y="1326388"/>
                </a:lnTo>
                <a:lnTo>
                  <a:pt x="27686" y="1350645"/>
                </a:lnTo>
                <a:lnTo>
                  <a:pt x="39266" y="1347215"/>
                </a:lnTo>
                <a:lnTo>
                  <a:pt x="33400" y="1347215"/>
                </a:lnTo>
                <a:lnTo>
                  <a:pt x="27177" y="1326133"/>
                </a:lnTo>
                <a:lnTo>
                  <a:pt x="53233" y="1326133"/>
                </a:lnTo>
                <a:lnTo>
                  <a:pt x="65559" y="1313030"/>
                </a:lnTo>
                <a:close/>
              </a:path>
              <a:path w="4507865" h="1373504">
                <a:moveTo>
                  <a:pt x="72771" y="1337295"/>
                </a:moveTo>
                <a:lnTo>
                  <a:pt x="27686" y="1350645"/>
                </a:lnTo>
                <a:lnTo>
                  <a:pt x="120720" y="1350645"/>
                </a:lnTo>
                <a:lnTo>
                  <a:pt x="119633" y="1348866"/>
                </a:lnTo>
                <a:lnTo>
                  <a:pt x="112775" y="1347089"/>
                </a:lnTo>
                <a:lnTo>
                  <a:pt x="72771" y="1337295"/>
                </a:lnTo>
                <a:close/>
              </a:path>
              <a:path w="4507865" h="1373504">
                <a:moveTo>
                  <a:pt x="27177" y="1326133"/>
                </a:moveTo>
                <a:lnTo>
                  <a:pt x="33400" y="1347215"/>
                </a:lnTo>
                <a:lnTo>
                  <a:pt x="48355" y="1331318"/>
                </a:lnTo>
                <a:lnTo>
                  <a:pt x="27177" y="1326133"/>
                </a:lnTo>
                <a:close/>
              </a:path>
              <a:path w="4507865" h="1373504">
                <a:moveTo>
                  <a:pt x="48355" y="1331318"/>
                </a:moveTo>
                <a:lnTo>
                  <a:pt x="33400" y="1347215"/>
                </a:lnTo>
                <a:lnTo>
                  <a:pt x="39266" y="1347215"/>
                </a:lnTo>
                <a:lnTo>
                  <a:pt x="72771" y="1337295"/>
                </a:lnTo>
                <a:lnTo>
                  <a:pt x="48355" y="1331318"/>
                </a:lnTo>
                <a:close/>
              </a:path>
              <a:path w="4507865" h="1373504">
                <a:moveTo>
                  <a:pt x="4500118" y="0"/>
                </a:moveTo>
                <a:lnTo>
                  <a:pt x="65559" y="1313030"/>
                </a:lnTo>
                <a:lnTo>
                  <a:pt x="48355" y="1331318"/>
                </a:lnTo>
                <a:lnTo>
                  <a:pt x="72771" y="1337295"/>
                </a:lnTo>
                <a:lnTo>
                  <a:pt x="4507357" y="24256"/>
                </a:lnTo>
                <a:lnTo>
                  <a:pt x="4500118" y="0"/>
                </a:lnTo>
                <a:close/>
              </a:path>
              <a:path w="4507865" h="1373504">
                <a:moveTo>
                  <a:pt x="53233" y="1326133"/>
                </a:moveTo>
                <a:lnTo>
                  <a:pt x="27177" y="1326133"/>
                </a:lnTo>
                <a:lnTo>
                  <a:pt x="48355" y="1331318"/>
                </a:lnTo>
                <a:lnTo>
                  <a:pt x="53233" y="1326133"/>
                </a:lnTo>
                <a:close/>
              </a:path>
            </a:pathLst>
          </a:custGeom>
          <a:solidFill>
            <a:srgbClr val="00B4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3"/>
          <p:cNvSpPr/>
          <p:nvPr/>
        </p:nvSpPr>
        <p:spPr>
          <a:xfrm>
            <a:off x="2296667" y="1277111"/>
            <a:ext cx="1062228" cy="3108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4"/>
          <p:cNvSpPr/>
          <p:nvPr/>
        </p:nvSpPr>
        <p:spPr>
          <a:xfrm>
            <a:off x="2339975" y="1353947"/>
            <a:ext cx="863600" cy="118110"/>
          </a:xfrm>
          <a:custGeom>
            <a:avLst/>
            <a:gdLst/>
            <a:ahLst/>
            <a:cxnLst/>
            <a:rect l="l" t="t" r="r" b="b"/>
            <a:pathLst>
              <a:path w="863600" h="118109">
                <a:moveTo>
                  <a:pt x="813380" y="58927"/>
                </a:moveTo>
                <a:lnTo>
                  <a:pt x="755904" y="92455"/>
                </a:lnTo>
                <a:lnTo>
                  <a:pt x="749807" y="95885"/>
                </a:lnTo>
                <a:lnTo>
                  <a:pt x="747776" y="103758"/>
                </a:lnTo>
                <a:lnTo>
                  <a:pt x="751332" y="109727"/>
                </a:lnTo>
                <a:lnTo>
                  <a:pt x="754761" y="115824"/>
                </a:lnTo>
                <a:lnTo>
                  <a:pt x="762635" y="117855"/>
                </a:lnTo>
                <a:lnTo>
                  <a:pt x="768604" y="114300"/>
                </a:lnTo>
                <a:lnTo>
                  <a:pt x="841811" y="71627"/>
                </a:lnTo>
                <a:lnTo>
                  <a:pt x="838454" y="71627"/>
                </a:lnTo>
                <a:lnTo>
                  <a:pt x="838454" y="69850"/>
                </a:lnTo>
                <a:lnTo>
                  <a:pt x="832104" y="69850"/>
                </a:lnTo>
                <a:lnTo>
                  <a:pt x="813380" y="58927"/>
                </a:lnTo>
                <a:close/>
              </a:path>
              <a:path w="863600" h="118109">
                <a:moveTo>
                  <a:pt x="791609" y="46227"/>
                </a:moveTo>
                <a:lnTo>
                  <a:pt x="0" y="46227"/>
                </a:lnTo>
                <a:lnTo>
                  <a:pt x="0" y="71627"/>
                </a:lnTo>
                <a:lnTo>
                  <a:pt x="791609" y="71627"/>
                </a:lnTo>
                <a:lnTo>
                  <a:pt x="813380" y="58927"/>
                </a:lnTo>
                <a:lnTo>
                  <a:pt x="791609" y="46227"/>
                </a:lnTo>
                <a:close/>
              </a:path>
              <a:path w="863600" h="118109">
                <a:moveTo>
                  <a:pt x="841811" y="46227"/>
                </a:moveTo>
                <a:lnTo>
                  <a:pt x="838454" y="46227"/>
                </a:lnTo>
                <a:lnTo>
                  <a:pt x="838454" y="71627"/>
                </a:lnTo>
                <a:lnTo>
                  <a:pt x="841811" y="71627"/>
                </a:lnTo>
                <a:lnTo>
                  <a:pt x="863600" y="58927"/>
                </a:lnTo>
                <a:lnTo>
                  <a:pt x="841811" y="46227"/>
                </a:lnTo>
                <a:close/>
              </a:path>
              <a:path w="863600" h="118109">
                <a:moveTo>
                  <a:pt x="832104" y="48005"/>
                </a:moveTo>
                <a:lnTo>
                  <a:pt x="813380" y="58927"/>
                </a:lnTo>
                <a:lnTo>
                  <a:pt x="832104" y="69850"/>
                </a:lnTo>
                <a:lnTo>
                  <a:pt x="832104" y="48005"/>
                </a:lnTo>
                <a:close/>
              </a:path>
              <a:path w="863600" h="118109">
                <a:moveTo>
                  <a:pt x="838454" y="48005"/>
                </a:moveTo>
                <a:lnTo>
                  <a:pt x="832104" y="48005"/>
                </a:lnTo>
                <a:lnTo>
                  <a:pt x="832104" y="69850"/>
                </a:lnTo>
                <a:lnTo>
                  <a:pt x="838454" y="69850"/>
                </a:lnTo>
                <a:lnTo>
                  <a:pt x="838454" y="48005"/>
                </a:lnTo>
                <a:close/>
              </a:path>
              <a:path w="863600" h="118109">
                <a:moveTo>
                  <a:pt x="762635" y="0"/>
                </a:moveTo>
                <a:lnTo>
                  <a:pt x="754761" y="2031"/>
                </a:lnTo>
                <a:lnTo>
                  <a:pt x="751332" y="8127"/>
                </a:lnTo>
                <a:lnTo>
                  <a:pt x="747776" y="14097"/>
                </a:lnTo>
                <a:lnTo>
                  <a:pt x="749807" y="21970"/>
                </a:lnTo>
                <a:lnTo>
                  <a:pt x="755904" y="25400"/>
                </a:lnTo>
                <a:lnTo>
                  <a:pt x="813380" y="58927"/>
                </a:lnTo>
                <a:lnTo>
                  <a:pt x="832104" y="48005"/>
                </a:lnTo>
                <a:lnTo>
                  <a:pt x="838454" y="48005"/>
                </a:lnTo>
                <a:lnTo>
                  <a:pt x="838454" y="46227"/>
                </a:lnTo>
                <a:lnTo>
                  <a:pt x="841811" y="46227"/>
                </a:lnTo>
                <a:lnTo>
                  <a:pt x="768604" y="3555"/>
                </a:lnTo>
                <a:lnTo>
                  <a:pt x="762635" y="0"/>
                </a:lnTo>
                <a:close/>
              </a:path>
            </a:pathLst>
          </a:custGeom>
          <a:solidFill>
            <a:srgbClr val="00B4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5"/>
          <p:cNvSpPr/>
          <p:nvPr/>
        </p:nvSpPr>
        <p:spPr>
          <a:xfrm>
            <a:off x="5250179" y="1277111"/>
            <a:ext cx="1709927" cy="3108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6"/>
          <p:cNvSpPr/>
          <p:nvPr/>
        </p:nvSpPr>
        <p:spPr>
          <a:xfrm>
            <a:off x="5292725" y="1353947"/>
            <a:ext cx="1511300" cy="118110"/>
          </a:xfrm>
          <a:custGeom>
            <a:avLst/>
            <a:gdLst/>
            <a:ahLst/>
            <a:cxnLst/>
            <a:rect l="l" t="t" r="r" b="b"/>
            <a:pathLst>
              <a:path w="1511300" h="118109">
                <a:moveTo>
                  <a:pt x="1461080" y="58927"/>
                </a:moveTo>
                <a:lnTo>
                  <a:pt x="1403603" y="92455"/>
                </a:lnTo>
                <a:lnTo>
                  <a:pt x="1397507" y="95885"/>
                </a:lnTo>
                <a:lnTo>
                  <a:pt x="1395476" y="103758"/>
                </a:lnTo>
                <a:lnTo>
                  <a:pt x="1399031" y="109727"/>
                </a:lnTo>
                <a:lnTo>
                  <a:pt x="1402460" y="115824"/>
                </a:lnTo>
                <a:lnTo>
                  <a:pt x="1410334" y="117855"/>
                </a:lnTo>
                <a:lnTo>
                  <a:pt x="1416303" y="114300"/>
                </a:lnTo>
                <a:lnTo>
                  <a:pt x="1489511" y="71627"/>
                </a:lnTo>
                <a:lnTo>
                  <a:pt x="1486153" y="71627"/>
                </a:lnTo>
                <a:lnTo>
                  <a:pt x="1486153" y="69850"/>
                </a:lnTo>
                <a:lnTo>
                  <a:pt x="1479803" y="69850"/>
                </a:lnTo>
                <a:lnTo>
                  <a:pt x="1461080" y="58927"/>
                </a:lnTo>
                <a:close/>
              </a:path>
              <a:path w="1511300" h="118109">
                <a:moveTo>
                  <a:pt x="1439309" y="46227"/>
                </a:moveTo>
                <a:lnTo>
                  <a:pt x="0" y="46227"/>
                </a:lnTo>
                <a:lnTo>
                  <a:pt x="0" y="71627"/>
                </a:lnTo>
                <a:lnTo>
                  <a:pt x="1439309" y="71627"/>
                </a:lnTo>
                <a:lnTo>
                  <a:pt x="1461080" y="58927"/>
                </a:lnTo>
                <a:lnTo>
                  <a:pt x="1439309" y="46227"/>
                </a:lnTo>
                <a:close/>
              </a:path>
              <a:path w="1511300" h="118109">
                <a:moveTo>
                  <a:pt x="1489511" y="46227"/>
                </a:moveTo>
                <a:lnTo>
                  <a:pt x="1486153" y="46227"/>
                </a:lnTo>
                <a:lnTo>
                  <a:pt x="1486153" y="71627"/>
                </a:lnTo>
                <a:lnTo>
                  <a:pt x="1489511" y="71627"/>
                </a:lnTo>
                <a:lnTo>
                  <a:pt x="1511300" y="58927"/>
                </a:lnTo>
                <a:lnTo>
                  <a:pt x="1489511" y="46227"/>
                </a:lnTo>
                <a:close/>
              </a:path>
              <a:path w="1511300" h="118109">
                <a:moveTo>
                  <a:pt x="1479803" y="48005"/>
                </a:moveTo>
                <a:lnTo>
                  <a:pt x="1461080" y="58927"/>
                </a:lnTo>
                <a:lnTo>
                  <a:pt x="1479803" y="69850"/>
                </a:lnTo>
                <a:lnTo>
                  <a:pt x="1479803" y="48005"/>
                </a:lnTo>
                <a:close/>
              </a:path>
              <a:path w="1511300" h="118109">
                <a:moveTo>
                  <a:pt x="1486153" y="48005"/>
                </a:moveTo>
                <a:lnTo>
                  <a:pt x="1479803" y="48005"/>
                </a:lnTo>
                <a:lnTo>
                  <a:pt x="1479803" y="69850"/>
                </a:lnTo>
                <a:lnTo>
                  <a:pt x="1486153" y="69850"/>
                </a:lnTo>
                <a:lnTo>
                  <a:pt x="1486153" y="48005"/>
                </a:lnTo>
                <a:close/>
              </a:path>
              <a:path w="1511300" h="118109">
                <a:moveTo>
                  <a:pt x="1410334" y="0"/>
                </a:moveTo>
                <a:lnTo>
                  <a:pt x="1402460" y="2031"/>
                </a:lnTo>
                <a:lnTo>
                  <a:pt x="1399031" y="8127"/>
                </a:lnTo>
                <a:lnTo>
                  <a:pt x="1395476" y="14097"/>
                </a:lnTo>
                <a:lnTo>
                  <a:pt x="1397507" y="21970"/>
                </a:lnTo>
                <a:lnTo>
                  <a:pt x="1403603" y="25400"/>
                </a:lnTo>
                <a:lnTo>
                  <a:pt x="1461080" y="58927"/>
                </a:lnTo>
                <a:lnTo>
                  <a:pt x="1479803" y="48005"/>
                </a:lnTo>
                <a:lnTo>
                  <a:pt x="1486153" y="48005"/>
                </a:lnTo>
                <a:lnTo>
                  <a:pt x="1486153" y="46227"/>
                </a:lnTo>
                <a:lnTo>
                  <a:pt x="1489511" y="46227"/>
                </a:lnTo>
                <a:lnTo>
                  <a:pt x="1416303" y="3555"/>
                </a:lnTo>
                <a:lnTo>
                  <a:pt x="1410334" y="0"/>
                </a:lnTo>
                <a:close/>
              </a:path>
            </a:pathLst>
          </a:custGeom>
          <a:solidFill>
            <a:srgbClr val="00B4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7"/>
          <p:cNvSpPr/>
          <p:nvPr/>
        </p:nvSpPr>
        <p:spPr>
          <a:xfrm>
            <a:off x="7543800" y="2819400"/>
            <a:ext cx="838200" cy="1447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8"/>
          <p:cNvSpPr/>
          <p:nvPr/>
        </p:nvSpPr>
        <p:spPr>
          <a:xfrm>
            <a:off x="7662799" y="2819401"/>
            <a:ext cx="566802" cy="1114424"/>
          </a:xfrm>
          <a:custGeom>
            <a:avLst/>
            <a:gdLst/>
            <a:ahLst/>
            <a:cxnLst/>
            <a:rect l="l" t="t" r="r" b="b"/>
            <a:pathLst>
              <a:path w="879475" h="965835">
                <a:moveTo>
                  <a:pt x="31115" y="847090"/>
                </a:moveTo>
                <a:lnTo>
                  <a:pt x="24383" y="851408"/>
                </a:lnTo>
                <a:lnTo>
                  <a:pt x="22859" y="858266"/>
                </a:lnTo>
                <a:lnTo>
                  <a:pt x="0" y="965835"/>
                </a:lnTo>
                <a:lnTo>
                  <a:pt x="31874" y="955802"/>
                </a:lnTo>
                <a:lnTo>
                  <a:pt x="26416" y="955802"/>
                </a:lnTo>
                <a:lnTo>
                  <a:pt x="7620" y="938657"/>
                </a:lnTo>
                <a:lnTo>
                  <a:pt x="39127" y="903988"/>
                </a:lnTo>
                <a:lnTo>
                  <a:pt x="47751" y="863600"/>
                </a:lnTo>
                <a:lnTo>
                  <a:pt x="49149" y="856742"/>
                </a:lnTo>
                <a:lnTo>
                  <a:pt x="44830" y="850011"/>
                </a:lnTo>
                <a:lnTo>
                  <a:pt x="37973" y="848487"/>
                </a:lnTo>
                <a:lnTo>
                  <a:pt x="31115" y="847090"/>
                </a:lnTo>
                <a:close/>
              </a:path>
              <a:path w="879475" h="965835">
                <a:moveTo>
                  <a:pt x="39127" y="903988"/>
                </a:moveTo>
                <a:lnTo>
                  <a:pt x="7620" y="938657"/>
                </a:lnTo>
                <a:lnTo>
                  <a:pt x="26416" y="955802"/>
                </a:lnTo>
                <a:lnTo>
                  <a:pt x="31840" y="949833"/>
                </a:lnTo>
                <a:lnTo>
                  <a:pt x="29336" y="949833"/>
                </a:lnTo>
                <a:lnTo>
                  <a:pt x="13207" y="935101"/>
                </a:lnTo>
                <a:lnTo>
                  <a:pt x="33876" y="928575"/>
                </a:lnTo>
                <a:lnTo>
                  <a:pt x="39127" y="903988"/>
                </a:lnTo>
                <a:close/>
              </a:path>
              <a:path w="879475" h="965835">
                <a:moveTo>
                  <a:pt x="104012" y="906526"/>
                </a:moveTo>
                <a:lnTo>
                  <a:pt x="97281" y="908558"/>
                </a:lnTo>
                <a:lnTo>
                  <a:pt x="58113" y="920923"/>
                </a:lnTo>
                <a:lnTo>
                  <a:pt x="26416" y="955802"/>
                </a:lnTo>
                <a:lnTo>
                  <a:pt x="31874" y="955802"/>
                </a:lnTo>
                <a:lnTo>
                  <a:pt x="104901" y="932815"/>
                </a:lnTo>
                <a:lnTo>
                  <a:pt x="111632" y="930783"/>
                </a:lnTo>
                <a:lnTo>
                  <a:pt x="115316" y="923544"/>
                </a:lnTo>
                <a:lnTo>
                  <a:pt x="113283" y="916940"/>
                </a:lnTo>
                <a:lnTo>
                  <a:pt x="111125" y="910209"/>
                </a:lnTo>
                <a:lnTo>
                  <a:pt x="104012" y="906526"/>
                </a:lnTo>
                <a:close/>
              </a:path>
              <a:path w="879475" h="965835">
                <a:moveTo>
                  <a:pt x="33876" y="928575"/>
                </a:moveTo>
                <a:lnTo>
                  <a:pt x="13207" y="935101"/>
                </a:lnTo>
                <a:lnTo>
                  <a:pt x="29336" y="949833"/>
                </a:lnTo>
                <a:lnTo>
                  <a:pt x="33876" y="928575"/>
                </a:lnTo>
                <a:close/>
              </a:path>
              <a:path w="879475" h="965835">
                <a:moveTo>
                  <a:pt x="58113" y="920923"/>
                </a:moveTo>
                <a:lnTo>
                  <a:pt x="33876" y="928575"/>
                </a:lnTo>
                <a:lnTo>
                  <a:pt x="29336" y="949833"/>
                </a:lnTo>
                <a:lnTo>
                  <a:pt x="31840" y="949833"/>
                </a:lnTo>
                <a:lnTo>
                  <a:pt x="58113" y="920923"/>
                </a:lnTo>
                <a:close/>
              </a:path>
              <a:path w="879475" h="965835">
                <a:moveTo>
                  <a:pt x="860678" y="0"/>
                </a:moveTo>
                <a:lnTo>
                  <a:pt x="39127" y="903988"/>
                </a:lnTo>
                <a:lnTo>
                  <a:pt x="33876" y="928575"/>
                </a:lnTo>
                <a:lnTo>
                  <a:pt x="58113" y="920923"/>
                </a:lnTo>
                <a:lnTo>
                  <a:pt x="879475" y="17145"/>
                </a:lnTo>
                <a:lnTo>
                  <a:pt x="860678" y="0"/>
                </a:lnTo>
                <a:close/>
              </a:path>
            </a:pathLst>
          </a:custGeom>
          <a:solidFill>
            <a:srgbClr val="00B4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9"/>
          <p:cNvSpPr txBox="1"/>
          <p:nvPr/>
        </p:nvSpPr>
        <p:spPr>
          <a:xfrm>
            <a:off x="914400" y="3657600"/>
            <a:ext cx="13716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chemeClr val="accent1"/>
                </a:solidFill>
                <a:latin typeface="Arial"/>
                <a:cs typeface="Arial"/>
              </a:rPr>
              <a:t>World</a:t>
            </a:r>
            <a:r>
              <a:rPr sz="2000" spc="-9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chemeClr val="accent1"/>
                </a:solidFill>
                <a:latin typeface="Arial"/>
                <a:cs typeface="Arial"/>
              </a:rPr>
              <a:t>Fund</a:t>
            </a:r>
            <a:endParaRPr sz="20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25" name="object 20"/>
          <p:cNvSpPr txBox="1"/>
          <p:nvPr/>
        </p:nvSpPr>
        <p:spPr>
          <a:xfrm>
            <a:off x="2971800" y="3505200"/>
            <a:ext cx="52324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chemeClr val="accent4"/>
                </a:solidFill>
                <a:latin typeface="Arial"/>
                <a:cs typeface="Arial"/>
              </a:rPr>
              <a:t>5</a:t>
            </a:r>
            <a:r>
              <a:rPr sz="2000" spc="-10" dirty="0">
                <a:solidFill>
                  <a:schemeClr val="accent4"/>
                </a:solidFill>
                <a:latin typeface="Arial"/>
                <a:cs typeface="Arial"/>
              </a:rPr>
              <a:t>0</a:t>
            </a:r>
            <a:r>
              <a:rPr sz="2000" dirty="0">
                <a:solidFill>
                  <a:schemeClr val="accent4"/>
                </a:solidFill>
                <a:latin typeface="Arial"/>
                <a:cs typeface="Arial"/>
              </a:rPr>
              <a:t>%</a:t>
            </a:r>
          </a:p>
        </p:txBody>
      </p:sp>
      <p:sp>
        <p:nvSpPr>
          <p:cNvPr id="26" name="object 21"/>
          <p:cNvSpPr txBox="1"/>
          <p:nvPr/>
        </p:nvSpPr>
        <p:spPr>
          <a:xfrm>
            <a:off x="7965185" y="3474973"/>
            <a:ext cx="52324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872175"/>
                </a:solidFill>
                <a:latin typeface="Arial"/>
                <a:cs typeface="Arial"/>
              </a:rPr>
              <a:t>5</a:t>
            </a:r>
            <a:r>
              <a:rPr sz="2000" spc="-15" dirty="0">
                <a:solidFill>
                  <a:srgbClr val="872175"/>
                </a:solidFill>
                <a:latin typeface="Arial"/>
                <a:cs typeface="Arial"/>
              </a:rPr>
              <a:t>0</a:t>
            </a:r>
            <a:r>
              <a:rPr sz="2000" spc="5" dirty="0">
                <a:solidFill>
                  <a:srgbClr val="872175"/>
                </a:solidFill>
                <a:latin typeface="Arial"/>
                <a:cs typeface="Arial"/>
              </a:rPr>
              <a:t>%</a:t>
            </a:r>
            <a:endParaRPr sz="2000" dirty="0">
              <a:solidFill>
                <a:srgbClr val="872175"/>
              </a:solidFill>
              <a:latin typeface="Arial"/>
              <a:cs typeface="Arial"/>
            </a:endParaRPr>
          </a:p>
        </p:txBody>
      </p:sp>
      <p:sp>
        <p:nvSpPr>
          <p:cNvPr id="27" name="object 22"/>
          <p:cNvSpPr txBox="1"/>
          <p:nvPr/>
        </p:nvSpPr>
        <p:spPr>
          <a:xfrm>
            <a:off x="3138297" y="5699353"/>
            <a:ext cx="148018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chemeClr val="accent1"/>
                </a:solidFill>
                <a:latin typeface="Arial"/>
                <a:cs typeface="Arial"/>
              </a:rPr>
              <a:t>Global</a:t>
            </a:r>
            <a:r>
              <a:rPr sz="2000" spc="-8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chemeClr val="accent1"/>
                </a:solidFill>
                <a:latin typeface="Arial"/>
                <a:cs typeface="Arial"/>
              </a:rPr>
              <a:t>Grant</a:t>
            </a:r>
            <a:endParaRPr sz="20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28" name="object 23"/>
          <p:cNvSpPr txBox="1"/>
          <p:nvPr/>
        </p:nvSpPr>
        <p:spPr>
          <a:xfrm>
            <a:off x="5715000" y="3733800"/>
            <a:ext cx="190499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230" marR="5080" indent="-177165">
              <a:lnSpc>
                <a:spcPct val="100000"/>
              </a:lnSpc>
            </a:pPr>
            <a:r>
              <a:rPr sz="2000" dirty="0">
                <a:solidFill>
                  <a:srgbClr val="01B4E7"/>
                </a:solidFill>
                <a:latin typeface="Arial"/>
                <a:cs typeface="Arial"/>
              </a:rPr>
              <a:t>Distri</a:t>
            </a:r>
            <a:r>
              <a:rPr sz="2000" spc="-10" dirty="0">
                <a:solidFill>
                  <a:srgbClr val="01B4E7"/>
                </a:solidFill>
                <a:latin typeface="Arial"/>
                <a:cs typeface="Arial"/>
              </a:rPr>
              <a:t>k</a:t>
            </a:r>
            <a:r>
              <a:rPr sz="2000" spc="-5" dirty="0">
                <a:solidFill>
                  <a:srgbClr val="01B4E7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01B4E7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01B4E7"/>
                </a:solidFill>
                <a:latin typeface="Arial"/>
                <a:cs typeface="Arial"/>
              </a:rPr>
              <a:t>t (DDF)</a:t>
            </a:r>
          </a:p>
        </p:txBody>
      </p:sp>
      <p:sp>
        <p:nvSpPr>
          <p:cNvPr id="29" name="object 24"/>
          <p:cNvSpPr txBox="1"/>
          <p:nvPr/>
        </p:nvSpPr>
        <p:spPr>
          <a:xfrm>
            <a:off x="7099807" y="5699353"/>
            <a:ext cx="1586865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1B4E7"/>
                </a:solidFill>
                <a:latin typeface="Arial"/>
                <a:cs typeface="Arial"/>
              </a:rPr>
              <a:t>District</a:t>
            </a:r>
            <a:r>
              <a:rPr sz="2000" spc="-70" dirty="0">
                <a:solidFill>
                  <a:srgbClr val="01B4E7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1B4E7"/>
                </a:solidFill>
                <a:latin typeface="Arial"/>
                <a:cs typeface="Arial"/>
              </a:rPr>
              <a:t>Grant</a:t>
            </a:r>
            <a:endParaRPr sz="2000" dirty="0">
              <a:solidFill>
                <a:srgbClr val="01B4E7"/>
              </a:solidFill>
              <a:latin typeface="Arial"/>
              <a:cs typeface="Arial"/>
            </a:endParaRPr>
          </a:p>
        </p:txBody>
      </p:sp>
      <p:sp>
        <p:nvSpPr>
          <p:cNvPr id="30" name="object 25"/>
          <p:cNvSpPr/>
          <p:nvPr/>
        </p:nvSpPr>
        <p:spPr>
          <a:xfrm>
            <a:off x="2895600" y="5410200"/>
            <a:ext cx="1970532" cy="8153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6"/>
          <p:cNvSpPr/>
          <p:nvPr/>
        </p:nvSpPr>
        <p:spPr>
          <a:xfrm>
            <a:off x="2916301" y="5465826"/>
            <a:ext cx="1875155" cy="719455"/>
          </a:xfrm>
          <a:custGeom>
            <a:avLst/>
            <a:gdLst/>
            <a:ahLst/>
            <a:cxnLst/>
            <a:rect l="l" t="t" r="r" b="b"/>
            <a:pathLst>
              <a:path w="1875154" h="719454">
                <a:moveTo>
                  <a:pt x="0" y="71882"/>
                </a:moveTo>
                <a:lnTo>
                  <a:pt x="52305" y="104882"/>
                </a:lnTo>
                <a:lnTo>
                  <a:pt x="90415" y="114302"/>
                </a:lnTo>
                <a:lnTo>
                  <a:pt x="137255" y="122682"/>
                </a:lnTo>
                <a:lnTo>
                  <a:pt x="191859" y="129873"/>
                </a:lnTo>
                <a:lnTo>
                  <a:pt x="253263" y="135726"/>
                </a:lnTo>
                <a:lnTo>
                  <a:pt x="320503" y="140092"/>
                </a:lnTo>
                <a:lnTo>
                  <a:pt x="392613" y="142821"/>
                </a:lnTo>
                <a:lnTo>
                  <a:pt x="468629" y="143764"/>
                </a:lnTo>
                <a:lnTo>
                  <a:pt x="544649" y="142821"/>
                </a:lnTo>
                <a:lnTo>
                  <a:pt x="616769" y="140092"/>
                </a:lnTo>
                <a:lnTo>
                  <a:pt x="684023" y="135726"/>
                </a:lnTo>
                <a:lnTo>
                  <a:pt x="745445" y="129873"/>
                </a:lnTo>
                <a:lnTo>
                  <a:pt x="800068" y="122681"/>
                </a:lnTo>
                <a:lnTo>
                  <a:pt x="846926" y="114302"/>
                </a:lnTo>
                <a:lnTo>
                  <a:pt x="885053" y="104882"/>
                </a:lnTo>
                <a:lnTo>
                  <a:pt x="931250" y="83523"/>
                </a:lnTo>
                <a:lnTo>
                  <a:pt x="943520" y="60209"/>
                </a:lnTo>
                <a:lnTo>
                  <a:pt x="961277" y="49141"/>
                </a:lnTo>
                <a:lnTo>
                  <a:pt x="1027802" y="29407"/>
                </a:lnTo>
                <a:lnTo>
                  <a:pt x="1074642" y="21034"/>
                </a:lnTo>
                <a:lnTo>
                  <a:pt x="1129246" y="13854"/>
                </a:lnTo>
                <a:lnTo>
                  <a:pt x="1190650" y="8013"/>
                </a:lnTo>
                <a:lnTo>
                  <a:pt x="1257890" y="3659"/>
                </a:lnTo>
                <a:lnTo>
                  <a:pt x="1330000" y="939"/>
                </a:lnTo>
                <a:lnTo>
                  <a:pt x="1406016" y="0"/>
                </a:lnTo>
                <a:lnTo>
                  <a:pt x="1482067" y="939"/>
                </a:lnTo>
                <a:lnTo>
                  <a:pt x="1554205" y="3659"/>
                </a:lnTo>
                <a:lnTo>
                  <a:pt x="1621466" y="8013"/>
                </a:lnTo>
                <a:lnTo>
                  <a:pt x="1682887" y="13854"/>
                </a:lnTo>
                <a:lnTo>
                  <a:pt x="1737502" y="21034"/>
                </a:lnTo>
                <a:lnTo>
                  <a:pt x="1784350" y="29407"/>
                </a:lnTo>
                <a:lnTo>
                  <a:pt x="1822464" y="38825"/>
                </a:lnTo>
                <a:lnTo>
                  <a:pt x="1868640" y="60209"/>
                </a:lnTo>
                <a:lnTo>
                  <a:pt x="1874774" y="71882"/>
                </a:lnTo>
                <a:lnTo>
                  <a:pt x="1874774" y="647153"/>
                </a:lnTo>
                <a:lnTo>
                  <a:pt x="1868640" y="635490"/>
                </a:lnTo>
                <a:lnTo>
                  <a:pt x="1850882" y="624425"/>
                </a:lnTo>
                <a:lnTo>
                  <a:pt x="1784350" y="604686"/>
                </a:lnTo>
                <a:lnTo>
                  <a:pt x="1737502" y="596307"/>
                </a:lnTo>
                <a:lnTo>
                  <a:pt x="1682887" y="589120"/>
                </a:lnTo>
                <a:lnTo>
                  <a:pt x="1621466" y="583272"/>
                </a:lnTo>
                <a:lnTo>
                  <a:pt x="1554205" y="578912"/>
                </a:lnTo>
                <a:lnTo>
                  <a:pt x="1482067" y="576187"/>
                </a:lnTo>
                <a:lnTo>
                  <a:pt x="1406016" y="575246"/>
                </a:lnTo>
                <a:lnTo>
                  <a:pt x="1330000" y="576187"/>
                </a:lnTo>
                <a:lnTo>
                  <a:pt x="1257890" y="578912"/>
                </a:lnTo>
                <a:lnTo>
                  <a:pt x="1190650" y="583272"/>
                </a:lnTo>
                <a:lnTo>
                  <a:pt x="1129246" y="589120"/>
                </a:lnTo>
                <a:lnTo>
                  <a:pt x="1074642" y="596307"/>
                </a:lnTo>
                <a:lnTo>
                  <a:pt x="1027802" y="604686"/>
                </a:lnTo>
                <a:lnTo>
                  <a:pt x="989692" y="614108"/>
                </a:lnTo>
                <a:lnTo>
                  <a:pt x="943520" y="635490"/>
                </a:lnTo>
                <a:lnTo>
                  <a:pt x="937387" y="647153"/>
                </a:lnTo>
                <a:lnTo>
                  <a:pt x="931250" y="658820"/>
                </a:lnTo>
                <a:lnTo>
                  <a:pt x="885053" y="680207"/>
                </a:lnTo>
                <a:lnTo>
                  <a:pt x="846926" y="689631"/>
                </a:lnTo>
                <a:lnTo>
                  <a:pt x="800068" y="698011"/>
                </a:lnTo>
                <a:lnTo>
                  <a:pt x="745445" y="705199"/>
                </a:lnTo>
                <a:lnTo>
                  <a:pt x="684023" y="711047"/>
                </a:lnTo>
                <a:lnTo>
                  <a:pt x="616769" y="715407"/>
                </a:lnTo>
                <a:lnTo>
                  <a:pt x="544649" y="718132"/>
                </a:lnTo>
                <a:lnTo>
                  <a:pt x="468629" y="719074"/>
                </a:lnTo>
                <a:lnTo>
                  <a:pt x="392613" y="718132"/>
                </a:lnTo>
                <a:lnTo>
                  <a:pt x="320503" y="715407"/>
                </a:lnTo>
                <a:lnTo>
                  <a:pt x="253263" y="711047"/>
                </a:lnTo>
                <a:lnTo>
                  <a:pt x="191859" y="705199"/>
                </a:lnTo>
                <a:lnTo>
                  <a:pt x="137255" y="698011"/>
                </a:lnTo>
                <a:lnTo>
                  <a:pt x="90415" y="689631"/>
                </a:lnTo>
                <a:lnTo>
                  <a:pt x="52305" y="680207"/>
                </a:lnTo>
                <a:lnTo>
                  <a:pt x="6133" y="658820"/>
                </a:lnTo>
                <a:lnTo>
                  <a:pt x="0" y="647153"/>
                </a:lnTo>
                <a:lnTo>
                  <a:pt x="0" y="71882"/>
                </a:lnTo>
                <a:close/>
              </a:path>
            </a:pathLst>
          </a:custGeom>
          <a:ln w="9524">
            <a:solidFill>
              <a:srgbClr val="00B3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7"/>
          <p:cNvSpPr/>
          <p:nvPr/>
        </p:nvSpPr>
        <p:spPr>
          <a:xfrm>
            <a:off x="6858000" y="5486400"/>
            <a:ext cx="2113787" cy="7437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8"/>
          <p:cNvSpPr/>
          <p:nvPr/>
        </p:nvSpPr>
        <p:spPr>
          <a:xfrm>
            <a:off x="6875526" y="5537200"/>
            <a:ext cx="2018030" cy="647700"/>
          </a:xfrm>
          <a:custGeom>
            <a:avLst/>
            <a:gdLst/>
            <a:ahLst/>
            <a:cxnLst/>
            <a:rect l="l" t="t" r="r" b="b"/>
            <a:pathLst>
              <a:path w="2018029" h="647700">
                <a:moveTo>
                  <a:pt x="0" y="64769"/>
                </a:moveTo>
                <a:lnTo>
                  <a:pt x="46875" y="92077"/>
                </a:lnTo>
                <a:lnTo>
                  <a:pt x="123705" y="107265"/>
                </a:lnTo>
                <a:lnTo>
                  <a:pt x="173454" y="113654"/>
                </a:lnTo>
                <a:lnTo>
                  <a:pt x="229718" y="119106"/>
                </a:lnTo>
                <a:lnTo>
                  <a:pt x="291716" y="123520"/>
                </a:lnTo>
                <a:lnTo>
                  <a:pt x="358669" y="126798"/>
                </a:lnTo>
                <a:lnTo>
                  <a:pt x="429796" y="128837"/>
                </a:lnTo>
                <a:lnTo>
                  <a:pt x="504317" y="129540"/>
                </a:lnTo>
                <a:lnTo>
                  <a:pt x="578869" y="128837"/>
                </a:lnTo>
                <a:lnTo>
                  <a:pt x="650022" y="126798"/>
                </a:lnTo>
                <a:lnTo>
                  <a:pt x="716995" y="123520"/>
                </a:lnTo>
                <a:lnTo>
                  <a:pt x="779010" y="119106"/>
                </a:lnTo>
                <a:lnTo>
                  <a:pt x="835286" y="113654"/>
                </a:lnTo>
                <a:lnTo>
                  <a:pt x="885043" y="107265"/>
                </a:lnTo>
                <a:lnTo>
                  <a:pt x="927502" y="100039"/>
                </a:lnTo>
                <a:lnTo>
                  <a:pt x="987406" y="83478"/>
                </a:lnTo>
                <a:lnTo>
                  <a:pt x="1014232" y="55189"/>
                </a:lnTo>
                <a:lnTo>
                  <a:pt x="1030125" y="46048"/>
                </a:lnTo>
                <a:lnTo>
                  <a:pt x="1090051" y="29483"/>
                </a:lnTo>
                <a:lnTo>
                  <a:pt x="1132521" y="22258"/>
                </a:lnTo>
                <a:lnTo>
                  <a:pt x="1182287" y="15872"/>
                </a:lnTo>
                <a:lnTo>
                  <a:pt x="1238567" y="10424"/>
                </a:lnTo>
                <a:lnTo>
                  <a:pt x="1300581" y="6012"/>
                </a:lnTo>
                <a:lnTo>
                  <a:pt x="1367546" y="2738"/>
                </a:lnTo>
                <a:lnTo>
                  <a:pt x="1438681" y="701"/>
                </a:lnTo>
                <a:lnTo>
                  <a:pt x="1513204" y="0"/>
                </a:lnTo>
                <a:lnTo>
                  <a:pt x="1587757" y="701"/>
                </a:lnTo>
                <a:lnTo>
                  <a:pt x="1658910" y="2738"/>
                </a:lnTo>
                <a:lnTo>
                  <a:pt x="1725883" y="6012"/>
                </a:lnTo>
                <a:lnTo>
                  <a:pt x="1787898" y="10424"/>
                </a:lnTo>
                <a:lnTo>
                  <a:pt x="1844174" y="15872"/>
                </a:lnTo>
                <a:lnTo>
                  <a:pt x="1893931" y="22258"/>
                </a:lnTo>
                <a:lnTo>
                  <a:pt x="1936390" y="29483"/>
                </a:lnTo>
                <a:lnTo>
                  <a:pt x="1996294" y="46048"/>
                </a:lnTo>
                <a:lnTo>
                  <a:pt x="2017649" y="64769"/>
                </a:lnTo>
                <a:lnTo>
                  <a:pt x="2017649" y="582930"/>
                </a:lnTo>
                <a:lnTo>
                  <a:pt x="2012180" y="573357"/>
                </a:lnTo>
                <a:lnTo>
                  <a:pt x="1996294" y="564221"/>
                </a:lnTo>
                <a:lnTo>
                  <a:pt x="1936390" y="547660"/>
                </a:lnTo>
                <a:lnTo>
                  <a:pt x="1893931" y="540434"/>
                </a:lnTo>
                <a:lnTo>
                  <a:pt x="1844174" y="534045"/>
                </a:lnTo>
                <a:lnTo>
                  <a:pt x="1787898" y="528593"/>
                </a:lnTo>
                <a:lnTo>
                  <a:pt x="1725883" y="524179"/>
                </a:lnTo>
                <a:lnTo>
                  <a:pt x="1658910" y="520901"/>
                </a:lnTo>
                <a:lnTo>
                  <a:pt x="1587757" y="518862"/>
                </a:lnTo>
                <a:lnTo>
                  <a:pt x="1513204" y="518159"/>
                </a:lnTo>
                <a:lnTo>
                  <a:pt x="1438681" y="518862"/>
                </a:lnTo>
                <a:lnTo>
                  <a:pt x="1367546" y="520901"/>
                </a:lnTo>
                <a:lnTo>
                  <a:pt x="1300581" y="524179"/>
                </a:lnTo>
                <a:lnTo>
                  <a:pt x="1238567" y="528593"/>
                </a:lnTo>
                <a:lnTo>
                  <a:pt x="1182287" y="534045"/>
                </a:lnTo>
                <a:lnTo>
                  <a:pt x="1132521" y="540434"/>
                </a:lnTo>
                <a:lnTo>
                  <a:pt x="1090051" y="547660"/>
                </a:lnTo>
                <a:lnTo>
                  <a:pt x="1030125" y="564221"/>
                </a:lnTo>
                <a:lnTo>
                  <a:pt x="1003292" y="592502"/>
                </a:lnTo>
                <a:lnTo>
                  <a:pt x="987406" y="601638"/>
                </a:lnTo>
                <a:lnTo>
                  <a:pt x="927502" y="618199"/>
                </a:lnTo>
                <a:lnTo>
                  <a:pt x="885043" y="625425"/>
                </a:lnTo>
                <a:lnTo>
                  <a:pt x="835286" y="631814"/>
                </a:lnTo>
                <a:lnTo>
                  <a:pt x="779010" y="637266"/>
                </a:lnTo>
                <a:lnTo>
                  <a:pt x="716995" y="641680"/>
                </a:lnTo>
                <a:lnTo>
                  <a:pt x="650022" y="644958"/>
                </a:lnTo>
                <a:lnTo>
                  <a:pt x="578869" y="646997"/>
                </a:lnTo>
                <a:lnTo>
                  <a:pt x="504317" y="647700"/>
                </a:lnTo>
                <a:lnTo>
                  <a:pt x="429796" y="646997"/>
                </a:lnTo>
                <a:lnTo>
                  <a:pt x="358669" y="644958"/>
                </a:lnTo>
                <a:lnTo>
                  <a:pt x="291716" y="641680"/>
                </a:lnTo>
                <a:lnTo>
                  <a:pt x="229718" y="637266"/>
                </a:lnTo>
                <a:lnTo>
                  <a:pt x="173454" y="631814"/>
                </a:lnTo>
                <a:lnTo>
                  <a:pt x="123705" y="625425"/>
                </a:lnTo>
                <a:lnTo>
                  <a:pt x="81252" y="618199"/>
                </a:lnTo>
                <a:lnTo>
                  <a:pt x="21353" y="601638"/>
                </a:lnTo>
                <a:lnTo>
                  <a:pt x="0" y="582930"/>
                </a:lnTo>
                <a:lnTo>
                  <a:pt x="0" y="64769"/>
                </a:lnTo>
                <a:close/>
              </a:path>
            </a:pathLst>
          </a:custGeom>
          <a:ln w="9525">
            <a:solidFill>
              <a:srgbClr val="00B3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29"/>
          <p:cNvSpPr/>
          <p:nvPr/>
        </p:nvSpPr>
        <p:spPr>
          <a:xfrm>
            <a:off x="7315200" y="5181600"/>
            <a:ext cx="391668" cy="5425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0"/>
          <p:cNvSpPr/>
          <p:nvPr/>
        </p:nvSpPr>
        <p:spPr>
          <a:xfrm>
            <a:off x="7469123" y="5193029"/>
            <a:ext cx="198120" cy="344170"/>
          </a:xfrm>
          <a:custGeom>
            <a:avLst/>
            <a:gdLst/>
            <a:ahLst/>
            <a:cxnLst/>
            <a:rect l="l" t="t" r="r" b="b"/>
            <a:pathLst>
              <a:path w="198120" h="344170">
                <a:moveTo>
                  <a:pt x="107060" y="261620"/>
                </a:moveTo>
                <a:lnTo>
                  <a:pt x="99314" y="263525"/>
                </a:lnTo>
                <a:lnTo>
                  <a:pt x="91948" y="275463"/>
                </a:lnTo>
                <a:lnTo>
                  <a:pt x="93852" y="283337"/>
                </a:lnTo>
                <a:lnTo>
                  <a:pt x="99822" y="286893"/>
                </a:lnTo>
                <a:lnTo>
                  <a:pt x="193801" y="344170"/>
                </a:lnTo>
                <a:lnTo>
                  <a:pt x="194324" y="328041"/>
                </a:lnTo>
                <a:lnTo>
                  <a:pt x="170560" y="328041"/>
                </a:lnTo>
                <a:lnTo>
                  <a:pt x="148278" y="286761"/>
                </a:lnTo>
                <a:lnTo>
                  <a:pt x="107060" y="261620"/>
                </a:lnTo>
                <a:close/>
              </a:path>
              <a:path w="198120" h="344170">
                <a:moveTo>
                  <a:pt x="148278" y="286761"/>
                </a:moveTo>
                <a:lnTo>
                  <a:pt x="170560" y="328041"/>
                </a:lnTo>
                <a:lnTo>
                  <a:pt x="182560" y="321564"/>
                </a:lnTo>
                <a:lnTo>
                  <a:pt x="169036" y="321564"/>
                </a:lnTo>
                <a:lnTo>
                  <a:pt x="169757" y="299836"/>
                </a:lnTo>
                <a:lnTo>
                  <a:pt x="148278" y="286761"/>
                </a:lnTo>
                <a:close/>
              </a:path>
              <a:path w="198120" h="344170">
                <a:moveTo>
                  <a:pt x="178053" y="220980"/>
                </a:moveTo>
                <a:lnTo>
                  <a:pt x="172211" y="226441"/>
                </a:lnTo>
                <a:lnTo>
                  <a:pt x="171928" y="234315"/>
                </a:lnTo>
                <a:lnTo>
                  <a:pt x="170592" y="274625"/>
                </a:lnTo>
                <a:lnTo>
                  <a:pt x="192912" y="315976"/>
                </a:lnTo>
                <a:lnTo>
                  <a:pt x="170560" y="328041"/>
                </a:lnTo>
                <a:lnTo>
                  <a:pt x="194324" y="328041"/>
                </a:lnTo>
                <a:lnTo>
                  <a:pt x="197390" y="233426"/>
                </a:lnTo>
                <a:lnTo>
                  <a:pt x="197611" y="227330"/>
                </a:lnTo>
                <a:lnTo>
                  <a:pt x="192150" y="221361"/>
                </a:lnTo>
                <a:lnTo>
                  <a:pt x="185166" y="221234"/>
                </a:lnTo>
                <a:lnTo>
                  <a:pt x="178053" y="220980"/>
                </a:lnTo>
                <a:close/>
              </a:path>
              <a:path w="198120" h="344170">
                <a:moveTo>
                  <a:pt x="169757" y="299836"/>
                </a:moveTo>
                <a:lnTo>
                  <a:pt x="169036" y="321564"/>
                </a:lnTo>
                <a:lnTo>
                  <a:pt x="188341" y="311150"/>
                </a:lnTo>
                <a:lnTo>
                  <a:pt x="169757" y="299836"/>
                </a:lnTo>
                <a:close/>
              </a:path>
              <a:path w="198120" h="344170">
                <a:moveTo>
                  <a:pt x="170592" y="274625"/>
                </a:moveTo>
                <a:lnTo>
                  <a:pt x="169757" y="299836"/>
                </a:lnTo>
                <a:lnTo>
                  <a:pt x="188341" y="311150"/>
                </a:lnTo>
                <a:lnTo>
                  <a:pt x="169036" y="321564"/>
                </a:lnTo>
                <a:lnTo>
                  <a:pt x="182560" y="321564"/>
                </a:lnTo>
                <a:lnTo>
                  <a:pt x="192912" y="315976"/>
                </a:lnTo>
                <a:lnTo>
                  <a:pt x="170592" y="274625"/>
                </a:lnTo>
                <a:close/>
              </a:path>
              <a:path w="198120" h="344170">
                <a:moveTo>
                  <a:pt x="22351" y="0"/>
                </a:moveTo>
                <a:lnTo>
                  <a:pt x="0" y="12065"/>
                </a:lnTo>
                <a:lnTo>
                  <a:pt x="148278" y="286761"/>
                </a:lnTo>
                <a:lnTo>
                  <a:pt x="169757" y="299836"/>
                </a:lnTo>
                <a:lnTo>
                  <a:pt x="170592" y="274625"/>
                </a:lnTo>
                <a:lnTo>
                  <a:pt x="22351" y="0"/>
                </a:lnTo>
                <a:close/>
              </a:path>
            </a:pathLst>
          </a:custGeom>
          <a:solidFill>
            <a:srgbClr val="00B4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1"/>
          <p:cNvSpPr/>
          <p:nvPr/>
        </p:nvSpPr>
        <p:spPr>
          <a:xfrm>
            <a:off x="4648200" y="5105400"/>
            <a:ext cx="1319782" cy="51206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2"/>
          <p:cNvSpPr/>
          <p:nvPr/>
        </p:nvSpPr>
        <p:spPr>
          <a:xfrm>
            <a:off x="4724400" y="5072634"/>
            <a:ext cx="1201038" cy="337566"/>
          </a:xfrm>
          <a:custGeom>
            <a:avLst/>
            <a:gdLst/>
            <a:ahLst/>
            <a:cxnLst/>
            <a:rect l="l" t="t" r="r" b="b"/>
            <a:pathLst>
              <a:path w="1282064" h="453389">
                <a:moveTo>
                  <a:pt x="85851" y="340233"/>
                </a:moveTo>
                <a:lnTo>
                  <a:pt x="77850" y="340741"/>
                </a:lnTo>
                <a:lnTo>
                  <a:pt x="73151" y="345948"/>
                </a:lnTo>
                <a:lnTo>
                  <a:pt x="0" y="428117"/>
                </a:lnTo>
                <a:lnTo>
                  <a:pt x="114300" y="452882"/>
                </a:lnTo>
                <a:lnTo>
                  <a:pt x="121158" y="448437"/>
                </a:lnTo>
                <a:lnTo>
                  <a:pt x="122554" y="441706"/>
                </a:lnTo>
                <a:lnTo>
                  <a:pt x="124078" y="434848"/>
                </a:lnTo>
                <a:lnTo>
                  <a:pt x="122479" y="432308"/>
                </a:lnTo>
                <a:lnTo>
                  <a:pt x="27939" y="432308"/>
                </a:lnTo>
                <a:lnTo>
                  <a:pt x="20065" y="408178"/>
                </a:lnTo>
                <a:lnTo>
                  <a:pt x="64722" y="393642"/>
                </a:lnTo>
                <a:lnTo>
                  <a:pt x="92201" y="362839"/>
                </a:lnTo>
                <a:lnTo>
                  <a:pt x="96774" y="357632"/>
                </a:lnTo>
                <a:lnTo>
                  <a:pt x="96392" y="349631"/>
                </a:lnTo>
                <a:lnTo>
                  <a:pt x="91186" y="344932"/>
                </a:lnTo>
                <a:lnTo>
                  <a:pt x="85851" y="340233"/>
                </a:lnTo>
                <a:close/>
              </a:path>
              <a:path w="1282064" h="453389">
                <a:moveTo>
                  <a:pt x="64722" y="393642"/>
                </a:moveTo>
                <a:lnTo>
                  <a:pt x="20065" y="408178"/>
                </a:lnTo>
                <a:lnTo>
                  <a:pt x="27939" y="432308"/>
                </a:lnTo>
                <a:lnTo>
                  <a:pt x="38868" y="428752"/>
                </a:lnTo>
                <a:lnTo>
                  <a:pt x="33400" y="428752"/>
                </a:lnTo>
                <a:lnTo>
                  <a:pt x="26670" y="407797"/>
                </a:lnTo>
                <a:lnTo>
                  <a:pt x="52094" y="407797"/>
                </a:lnTo>
                <a:lnTo>
                  <a:pt x="64722" y="393642"/>
                </a:lnTo>
                <a:close/>
              </a:path>
              <a:path w="1282064" h="453389">
                <a:moveTo>
                  <a:pt x="72539" y="417795"/>
                </a:moveTo>
                <a:lnTo>
                  <a:pt x="27939" y="432308"/>
                </a:lnTo>
                <a:lnTo>
                  <a:pt x="122479" y="432308"/>
                </a:lnTo>
                <a:lnTo>
                  <a:pt x="119761" y="427990"/>
                </a:lnTo>
                <a:lnTo>
                  <a:pt x="112902" y="426593"/>
                </a:lnTo>
                <a:lnTo>
                  <a:pt x="72539" y="417795"/>
                </a:lnTo>
                <a:close/>
              </a:path>
              <a:path w="1282064" h="453389">
                <a:moveTo>
                  <a:pt x="26670" y="407797"/>
                </a:moveTo>
                <a:lnTo>
                  <a:pt x="33400" y="428752"/>
                </a:lnTo>
                <a:lnTo>
                  <a:pt x="47955" y="412436"/>
                </a:lnTo>
                <a:lnTo>
                  <a:pt x="26670" y="407797"/>
                </a:lnTo>
                <a:close/>
              </a:path>
              <a:path w="1282064" h="453389">
                <a:moveTo>
                  <a:pt x="47955" y="412436"/>
                </a:moveTo>
                <a:lnTo>
                  <a:pt x="33400" y="428752"/>
                </a:lnTo>
                <a:lnTo>
                  <a:pt x="38868" y="428752"/>
                </a:lnTo>
                <a:lnTo>
                  <a:pt x="72539" y="417795"/>
                </a:lnTo>
                <a:lnTo>
                  <a:pt x="47955" y="412436"/>
                </a:lnTo>
                <a:close/>
              </a:path>
              <a:path w="1282064" h="453389">
                <a:moveTo>
                  <a:pt x="1274064" y="0"/>
                </a:moveTo>
                <a:lnTo>
                  <a:pt x="64722" y="393642"/>
                </a:lnTo>
                <a:lnTo>
                  <a:pt x="47955" y="412436"/>
                </a:lnTo>
                <a:lnTo>
                  <a:pt x="72539" y="417795"/>
                </a:lnTo>
                <a:lnTo>
                  <a:pt x="1281938" y="24257"/>
                </a:lnTo>
                <a:lnTo>
                  <a:pt x="1274064" y="0"/>
                </a:lnTo>
                <a:close/>
              </a:path>
              <a:path w="1282064" h="453389">
                <a:moveTo>
                  <a:pt x="52094" y="407797"/>
                </a:moveTo>
                <a:lnTo>
                  <a:pt x="26670" y="407797"/>
                </a:lnTo>
                <a:lnTo>
                  <a:pt x="47955" y="412436"/>
                </a:lnTo>
                <a:lnTo>
                  <a:pt x="52094" y="407797"/>
                </a:lnTo>
                <a:close/>
              </a:path>
            </a:pathLst>
          </a:custGeom>
          <a:solidFill>
            <a:srgbClr val="00B4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3"/>
          <p:cNvSpPr txBox="1"/>
          <p:nvPr/>
        </p:nvSpPr>
        <p:spPr>
          <a:xfrm>
            <a:off x="4352925" y="4980051"/>
            <a:ext cx="1045844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chemeClr val="accent4"/>
                </a:solidFill>
                <a:latin typeface="Arial"/>
                <a:cs typeface="Arial"/>
              </a:rPr>
              <a:t>Min</a:t>
            </a:r>
            <a:r>
              <a:rPr sz="2000" spc="-80" dirty="0">
                <a:solidFill>
                  <a:schemeClr val="accent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chemeClr val="accent4"/>
                </a:solidFill>
                <a:latin typeface="Arial"/>
                <a:cs typeface="Arial"/>
              </a:rPr>
              <a:t>50%</a:t>
            </a:r>
            <a:endParaRPr sz="2000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39" name="object 34"/>
          <p:cNvSpPr txBox="1"/>
          <p:nvPr/>
        </p:nvSpPr>
        <p:spPr>
          <a:xfrm>
            <a:off x="7742935" y="4980051"/>
            <a:ext cx="1078230" cy="31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chemeClr val="accent4"/>
                </a:solidFill>
                <a:latin typeface="Arial"/>
                <a:cs typeface="Arial"/>
              </a:rPr>
              <a:t>Max</a:t>
            </a:r>
            <a:r>
              <a:rPr sz="2000" spc="-80" dirty="0">
                <a:solidFill>
                  <a:schemeClr val="accent4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chemeClr val="accent4"/>
                </a:solidFill>
                <a:latin typeface="Arial"/>
                <a:cs typeface="Arial"/>
              </a:rPr>
              <a:t>50%</a:t>
            </a:r>
            <a:endParaRPr sz="2000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sp>
        <p:nvSpPr>
          <p:cNvPr id="40" name="object 35"/>
          <p:cNvSpPr/>
          <p:nvPr/>
        </p:nvSpPr>
        <p:spPr>
          <a:xfrm>
            <a:off x="2289048" y="5109971"/>
            <a:ext cx="675132" cy="6035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36"/>
          <p:cNvSpPr/>
          <p:nvPr/>
        </p:nvSpPr>
        <p:spPr>
          <a:xfrm>
            <a:off x="2331720" y="5132196"/>
            <a:ext cx="476884" cy="405130"/>
          </a:xfrm>
          <a:custGeom>
            <a:avLst/>
            <a:gdLst/>
            <a:ahLst/>
            <a:cxnLst/>
            <a:rect l="l" t="t" r="r" b="b"/>
            <a:pathLst>
              <a:path w="476885" h="405129">
                <a:moveTo>
                  <a:pt x="365760" y="359917"/>
                </a:moveTo>
                <a:lnTo>
                  <a:pt x="359156" y="364489"/>
                </a:lnTo>
                <a:lnTo>
                  <a:pt x="357886" y="371474"/>
                </a:lnTo>
                <a:lnTo>
                  <a:pt x="356743" y="378332"/>
                </a:lnTo>
                <a:lnTo>
                  <a:pt x="361315" y="384936"/>
                </a:lnTo>
                <a:lnTo>
                  <a:pt x="368300" y="386079"/>
                </a:lnTo>
                <a:lnTo>
                  <a:pt x="476631" y="405002"/>
                </a:lnTo>
                <a:lnTo>
                  <a:pt x="474329" y="398525"/>
                </a:lnTo>
                <a:lnTo>
                  <a:pt x="449199" y="398525"/>
                </a:lnTo>
                <a:lnTo>
                  <a:pt x="413253" y="368189"/>
                </a:lnTo>
                <a:lnTo>
                  <a:pt x="365760" y="359917"/>
                </a:lnTo>
                <a:close/>
              </a:path>
              <a:path w="476885" h="405129">
                <a:moveTo>
                  <a:pt x="413253" y="368189"/>
                </a:moveTo>
                <a:lnTo>
                  <a:pt x="449199" y="398525"/>
                </a:lnTo>
                <a:lnTo>
                  <a:pt x="453803" y="393064"/>
                </a:lnTo>
                <a:lnTo>
                  <a:pt x="445388" y="393064"/>
                </a:lnTo>
                <a:lnTo>
                  <a:pt x="438090" y="372547"/>
                </a:lnTo>
                <a:lnTo>
                  <a:pt x="413253" y="368189"/>
                </a:lnTo>
                <a:close/>
              </a:path>
              <a:path w="476885" h="405129">
                <a:moveTo>
                  <a:pt x="430149" y="291337"/>
                </a:moveTo>
                <a:lnTo>
                  <a:pt x="423544" y="293750"/>
                </a:lnTo>
                <a:lnTo>
                  <a:pt x="416941" y="296036"/>
                </a:lnTo>
                <a:lnTo>
                  <a:pt x="413512" y="303275"/>
                </a:lnTo>
                <a:lnTo>
                  <a:pt x="415798" y="309879"/>
                </a:lnTo>
                <a:lnTo>
                  <a:pt x="429624" y="348749"/>
                </a:lnTo>
                <a:lnTo>
                  <a:pt x="465581" y="379094"/>
                </a:lnTo>
                <a:lnTo>
                  <a:pt x="449199" y="398525"/>
                </a:lnTo>
                <a:lnTo>
                  <a:pt x="474329" y="398525"/>
                </a:lnTo>
                <a:lnTo>
                  <a:pt x="439800" y="301370"/>
                </a:lnTo>
                <a:lnTo>
                  <a:pt x="437388" y="294766"/>
                </a:lnTo>
                <a:lnTo>
                  <a:pt x="430149" y="291337"/>
                </a:lnTo>
                <a:close/>
              </a:path>
              <a:path w="476885" h="405129">
                <a:moveTo>
                  <a:pt x="438090" y="372547"/>
                </a:moveTo>
                <a:lnTo>
                  <a:pt x="445388" y="393064"/>
                </a:lnTo>
                <a:lnTo>
                  <a:pt x="459486" y="376300"/>
                </a:lnTo>
                <a:lnTo>
                  <a:pt x="438090" y="372547"/>
                </a:lnTo>
                <a:close/>
              </a:path>
              <a:path w="476885" h="405129">
                <a:moveTo>
                  <a:pt x="429624" y="348749"/>
                </a:moveTo>
                <a:lnTo>
                  <a:pt x="438090" y="372547"/>
                </a:lnTo>
                <a:lnTo>
                  <a:pt x="459486" y="376300"/>
                </a:lnTo>
                <a:lnTo>
                  <a:pt x="445388" y="393064"/>
                </a:lnTo>
                <a:lnTo>
                  <a:pt x="453803" y="393064"/>
                </a:lnTo>
                <a:lnTo>
                  <a:pt x="465581" y="379094"/>
                </a:lnTo>
                <a:lnTo>
                  <a:pt x="429624" y="348749"/>
                </a:lnTo>
                <a:close/>
              </a:path>
              <a:path w="476885" h="405129">
                <a:moveTo>
                  <a:pt x="16382" y="0"/>
                </a:moveTo>
                <a:lnTo>
                  <a:pt x="0" y="19430"/>
                </a:lnTo>
                <a:lnTo>
                  <a:pt x="413253" y="368189"/>
                </a:lnTo>
                <a:lnTo>
                  <a:pt x="438090" y="372547"/>
                </a:lnTo>
                <a:lnTo>
                  <a:pt x="429624" y="348749"/>
                </a:lnTo>
                <a:lnTo>
                  <a:pt x="16382" y="0"/>
                </a:lnTo>
                <a:close/>
              </a:path>
            </a:pathLst>
          </a:custGeom>
          <a:solidFill>
            <a:srgbClr val="00B4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TekstSylinder 42"/>
          <p:cNvSpPr txBox="1"/>
          <p:nvPr/>
        </p:nvSpPr>
        <p:spPr>
          <a:xfrm>
            <a:off x="8077200" y="6400801"/>
            <a:ext cx="762000" cy="6055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n-NO" dirty="0"/>
          </a:p>
        </p:txBody>
      </p:sp>
    </p:spTree>
  </p:cSld>
  <p:clrMapOvr>
    <a:masterClrMapping/>
  </p:clrMapOvr>
  <p:transition spd="med"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kstSylinder 7"/>
          <p:cNvSpPr txBox="1"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54275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>
                <a:latin typeface="Arial Narrow" charset="0"/>
                <a:ea typeface="Arial Narrow" charset="0"/>
                <a:cs typeface="Arial Narrow" charset="0"/>
              </a:rPr>
              <a:t>NASJONALT OG INTERNASJONALT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4572000" cy="4419600"/>
          </a:xfr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nb-NO" sz="1800" dirty="0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Global Grant </a:t>
            </a:r>
            <a:r>
              <a:rPr lang="nb-NO" sz="1800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må brukes internasjonalt, </a:t>
            </a:r>
            <a:r>
              <a:rPr lang="nb-NO" sz="1800" dirty="0" err="1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dvs</a:t>
            </a:r>
            <a:r>
              <a:rPr lang="nb-NO" sz="1800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 klubb/distrikt i to land.</a:t>
            </a:r>
          </a:p>
          <a:p>
            <a:pPr eaLnBrk="1" hangingPunct="1"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nb-NO" sz="1800" dirty="0" err="1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District</a:t>
            </a:r>
            <a:r>
              <a:rPr lang="nb-NO" sz="1800" dirty="0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 Grant </a:t>
            </a:r>
            <a:r>
              <a:rPr lang="nb-NO" sz="1800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krever ikke «motpart» og kan brukes både lokalt, nasjonalt og internasjonalt. Det er ingen matching for </a:t>
            </a:r>
            <a:r>
              <a:rPr lang="nb-NO" sz="1800" dirty="0" err="1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District</a:t>
            </a:r>
            <a:r>
              <a:rPr lang="nb-NO" sz="1800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 Grants.</a:t>
            </a:r>
          </a:p>
          <a:p>
            <a:pPr eaLnBrk="1" hangingPunct="1">
              <a:buClr>
                <a:schemeClr val="accent1"/>
              </a:buClr>
              <a:buFont typeface="Wingdings" charset="2"/>
              <a:buChar char="ü"/>
              <a:defRPr/>
            </a:pPr>
            <a:endParaRPr lang="nb-NO" sz="1800" dirty="0">
              <a:solidFill>
                <a:srgbClr val="090807"/>
              </a:solidFill>
              <a:latin typeface="Arial"/>
              <a:ea typeface="Georgia" charset="0"/>
              <a:cs typeface="Arial"/>
            </a:endParaRPr>
          </a:p>
          <a:p>
            <a:pPr eaLnBrk="1" hangingPunct="1">
              <a:buClr>
                <a:schemeClr val="accent1"/>
              </a:buClr>
              <a:buFont typeface="Arial" charset="0"/>
              <a:buNone/>
              <a:defRPr/>
            </a:pPr>
            <a:r>
              <a:rPr lang="nb-NO" sz="1800" dirty="0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Felles for begge Grants:</a:t>
            </a:r>
          </a:p>
          <a:p>
            <a:pPr eaLnBrk="1" hangingPunct="1"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nb-NO" sz="1800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Alle klubber må være </a:t>
            </a:r>
            <a:r>
              <a:rPr lang="nb-NO" sz="1800" dirty="0">
                <a:solidFill>
                  <a:srgbClr val="FEBD11"/>
                </a:solidFill>
                <a:latin typeface="Arial"/>
                <a:ea typeface="Georgia" charset="0"/>
                <a:cs typeface="Arial"/>
              </a:rPr>
              <a:t>kvalifisert</a:t>
            </a:r>
          </a:p>
          <a:p>
            <a:pPr eaLnBrk="1" hangingPunct="1"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nb-NO" sz="1800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Alle klubber som har bidratt til </a:t>
            </a:r>
            <a:r>
              <a:rPr lang="nb-NO" sz="1800" dirty="0" err="1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A</a:t>
            </a:r>
            <a:r>
              <a:rPr lang="nb-NO" sz="1800" i="1" dirty="0" err="1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PF-Annual</a:t>
            </a:r>
            <a:r>
              <a:rPr lang="nb-NO" sz="1800" i="1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 Programs Fund </a:t>
            </a:r>
            <a:r>
              <a:rPr lang="nb-NO" sz="1800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de siste 12 måneder kan søke </a:t>
            </a:r>
          </a:p>
          <a:p>
            <a:pPr eaLnBrk="1" hangingPunct="1"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nb-NO" sz="1800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Klubbenes/distriktets egne prosjekter prioriteres</a:t>
            </a:r>
          </a:p>
          <a:p>
            <a:pPr eaLnBrk="1" hangingPunct="1">
              <a:buClr>
                <a:schemeClr val="accent1"/>
              </a:buClr>
              <a:buFont typeface="Arial" charset="0"/>
              <a:buNone/>
              <a:defRPr/>
            </a:pPr>
            <a:endParaRPr lang="en-US" altLang="zh-CN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eaLnBrk="1" hangingPunct="1">
              <a:buClr>
                <a:schemeClr val="accent1"/>
              </a:buClr>
              <a:buFont typeface="Wingdings" charset="2"/>
              <a:buChar char="ü"/>
              <a:defRPr/>
            </a:pPr>
            <a:endParaRPr lang="en-US" altLang="zh-CN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defRPr/>
            </a:pPr>
            <a:endParaRPr lang="nb-NO" sz="1800" dirty="0">
              <a:latin typeface="Arial"/>
              <a:cs typeface="Arial"/>
            </a:endParaRPr>
          </a:p>
        </p:txBody>
      </p:sp>
      <p:pic>
        <p:nvPicPr>
          <p:cNvPr id="9" name="Bilde 8" descr="Poli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659188"/>
            <a:ext cx="3598863" cy="2395537"/>
          </a:xfrm>
          <a:prstGeom prst="rect">
            <a:avLst/>
          </a:prstGeom>
          <a:ln w="6350" cap="flat" cmpd="sng" algn="ctr">
            <a:solidFill>
              <a:srgbClr val="01B4E7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kstSylinder 7"/>
          <p:cNvSpPr txBox="1"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54275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latin typeface="Arial Narrow" charset="0"/>
                <a:ea typeface="Arial Narrow" charset="0"/>
                <a:cs typeface="Arial Narrow" charset="0"/>
              </a:rPr>
              <a:t>GLOBAL GRANT-PROSJEKTER I D2250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143000"/>
            <a:ext cx="8305800" cy="4419600"/>
          </a:xfr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nb-NO" sz="1800" dirty="0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IT-opplæring i Brasil </a:t>
            </a:r>
            <a:r>
              <a:rPr lang="nb-NO" sz="1800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Karmøy Vest RK	</a:t>
            </a:r>
            <a:r>
              <a:rPr lang="nb-NO" sz="1800" dirty="0">
                <a:solidFill>
                  <a:schemeClr val="accent6"/>
                </a:solidFill>
                <a:latin typeface="Arial"/>
                <a:ea typeface="Georgia" charset="0"/>
                <a:cs typeface="Arial"/>
              </a:rPr>
              <a:t>USD 6.000 	</a:t>
            </a:r>
            <a:r>
              <a:rPr lang="nb-NO" sz="1400" dirty="0" err="1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District</a:t>
            </a:r>
            <a:r>
              <a:rPr lang="nb-NO" sz="1400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 </a:t>
            </a:r>
            <a:r>
              <a:rPr lang="nb-NO" sz="1400" dirty="0" err="1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Designated</a:t>
            </a:r>
            <a:r>
              <a:rPr lang="nb-NO" sz="1400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 Fund</a:t>
            </a:r>
          </a:p>
          <a:p>
            <a:pPr eaLnBrk="1" hangingPunct="1">
              <a:buClr>
                <a:schemeClr val="accent1"/>
              </a:buClr>
              <a:buNone/>
              <a:defRPr/>
            </a:pPr>
            <a:r>
              <a:rPr lang="nb-NO" sz="1800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											USD 17.044	</a:t>
            </a:r>
            <a:r>
              <a:rPr lang="nb-NO" sz="1400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World Fund </a:t>
            </a:r>
            <a:r>
              <a:rPr lang="nb-NO" sz="1800" dirty="0">
                <a:solidFill>
                  <a:schemeClr val="accent6"/>
                </a:solidFill>
                <a:latin typeface="Arial"/>
                <a:ea typeface="Georgia" charset="0"/>
                <a:cs typeface="Arial"/>
              </a:rPr>
              <a:t>										</a:t>
            </a:r>
            <a:r>
              <a:rPr lang="nb-NO" sz="1800" u="sng" dirty="0">
                <a:solidFill>
                  <a:schemeClr val="accent1"/>
                </a:solidFill>
                <a:latin typeface="Arial"/>
                <a:ea typeface="Georgia" charset="0"/>
                <a:cs typeface="Arial"/>
              </a:rPr>
              <a:t>USD 36.958 Totalbudsjett</a:t>
            </a:r>
          </a:p>
          <a:p>
            <a:pPr eaLnBrk="1" hangingPunct="1">
              <a:buClr>
                <a:schemeClr val="accent1"/>
              </a:buClr>
              <a:buNone/>
              <a:defRPr/>
            </a:pPr>
            <a:endParaRPr lang="nb-NO" sz="1800" u="sng" dirty="0">
              <a:solidFill>
                <a:schemeClr val="accent4"/>
              </a:solidFill>
              <a:latin typeface="Arial"/>
              <a:ea typeface="Georgia" charset="0"/>
              <a:cs typeface="Arial"/>
            </a:endParaRPr>
          </a:p>
          <a:p>
            <a:pPr eaLnBrk="1" hangingPunct="1"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nb-NO" sz="1800" dirty="0">
                <a:solidFill>
                  <a:schemeClr val="accent1"/>
                </a:solidFill>
                <a:latin typeface="Arial"/>
                <a:ea typeface="Georgia" charset="0"/>
                <a:cs typeface="Arial"/>
              </a:rPr>
              <a:t>10.000 </a:t>
            </a:r>
            <a:r>
              <a:rPr lang="nb-NO" sz="1800" dirty="0" err="1">
                <a:solidFill>
                  <a:schemeClr val="accent1"/>
                </a:solidFill>
                <a:latin typeface="Arial"/>
                <a:ea typeface="Georgia" charset="0"/>
                <a:cs typeface="Arial"/>
              </a:rPr>
              <a:t>Happy</a:t>
            </a:r>
            <a:r>
              <a:rPr lang="nb-NO" sz="1800" dirty="0">
                <a:solidFill>
                  <a:schemeClr val="accent1"/>
                </a:solidFill>
                <a:latin typeface="Arial"/>
                <a:ea typeface="Georgia" charset="0"/>
                <a:cs typeface="Arial"/>
              </a:rPr>
              <a:t> </a:t>
            </a:r>
            <a:r>
              <a:rPr lang="nb-NO" sz="1800" dirty="0" err="1">
                <a:solidFill>
                  <a:schemeClr val="accent1"/>
                </a:solidFill>
                <a:latin typeface="Arial"/>
                <a:ea typeface="Georgia" charset="0"/>
                <a:cs typeface="Arial"/>
              </a:rPr>
              <a:t>Birthdays</a:t>
            </a:r>
            <a:r>
              <a:rPr lang="nb-NO" sz="1800" dirty="0">
                <a:solidFill>
                  <a:schemeClr val="accent1"/>
                </a:solidFill>
                <a:latin typeface="Arial"/>
                <a:ea typeface="Georgia" charset="0"/>
                <a:cs typeface="Arial"/>
              </a:rPr>
              <a:t> by </a:t>
            </a:r>
            <a:r>
              <a:rPr lang="nb-NO" sz="1800" dirty="0" err="1">
                <a:solidFill>
                  <a:schemeClr val="accent1"/>
                </a:solidFill>
                <a:latin typeface="Arial"/>
                <a:ea typeface="Georgia" charset="0"/>
                <a:cs typeface="Arial"/>
              </a:rPr>
              <a:t>Rotary</a:t>
            </a:r>
            <a:r>
              <a:rPr lang="nb-NO" sz="1800" dirty="0">
                <a:solidFill>
                  <a:schemeClr val="accent1"/>
                </a:solidFill>
                <a:latin typeface="Arial"/>
                <a:ea typeface="Georgia" charset="0"/>
                <a:cs typeface="Arial"/>
              </a:rPr>
              <a:t> in Malawi </a:t>
            </a:r>
            <a:r>
              <a:rPr lang="nb-NO" sz="1800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D2250	</a:t>
            </a:r>
          </a:p>
          <a:p>
            <a:pPr eaLnBrk="1" hangingPunct="1">
              <a:buClr>
                <a:schemeClr val="accent1"/>
              </a:buClr>
              <a:buNone/>
              <a:defRPr/>
            </a:pPr>
            <a:r>
              <a:rPr lang="nb-NO" sz="1800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											</a:t>
            </a:r>
            <a:r>
              <a:rPr lang="nb-NO" sz="1800" dirty="0">
                <a:solidFill>
                  <a:srgbClr val="FF7600"/>
                </a:solidFill>
                <a:latin typeface="Arial"/>
                <a:ea typeface="Georgia" charset="0"/>
                <a:cs typeface="Arial"/>
              </a:rPr>
              <a:t>USD 8.117	</a:t>
            </a:r>
            <a:r>
              <a:rPr lang="nb-NO" sz="1400" dirty="0" err="1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District</a:t>
            </a:r>
            <a:r>
              <a:rPr lang="nb-NO" sz="1400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 </a:t>
            </a:r>
            <a:r>
              <a:rPr lang="nb-NO" sz="1400" dirty="0" err="1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Designated</a:t>
            </a:r>
            <a:r>
              <a:rPr lang="nb-NO" sz="1400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 Fund</a:t>
            </a:r>
          </a:p>
          <a:p>
            <a:pPr eaLnBrk="1" hangingPunct="1">
              <a:buClr>
                <a:schemeClr val="accent1"/>
              </a:buClr>
              <a:buNone/>
              <a:defRPr/>
            </a:pPr>
            <a:r>
              <a:rPr lang="nb-NO" sz="1800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											USD 32.244	</a:t>
            </a:r>
            <a:r>
              <a:rPr lang="nb-NO" sz="1400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Lærdal Global Health</a:t>
            </a:r>
          </a:p>
          <a:p>
            <a:pPr eaLnBrk="1" hangingPunct="1">
              <a:buClr>
                <a:schemeClr val="accent1"/>
              </a:buClr>
              <a:buNone/>
              <a:defRPr/>
            </a:pPr>
            <a:r>
              <a:rPr lang="nb-NO" sz="1800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											USD 40.315	</a:t>
            </a:r>
            <a:r>
              <a:rPr lang="nb-NO" sz="1400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World Fund </a:t>
            </a:r>
            <a:r>
              <a:rPr lang="nb-NO" sz="1800" dirty="0">
                <a:solidFill>
                  <a:schemeClr val="accent6"/>
                </a:solidFill>
                <a:latin typeface="Arial"/>
                <a:ea typeface="Georgia" charset="0"/>
                <a:cs typeface="Arial"/>
              </a:rPr>
              <a:t>	</a:t>
            </a:r>
          </a:p>
          <a:p>
            <a:pPr eaLnBrk="1" hangingPunct="1">
              <a:buClr>
                <a:schemeClr val="accent1"/>
              </a:buClr>
              <a:buNone/>
              <a:defRPr/>
            </a:pPr>
            <a:r>
              <a:rPr lang="nb-NO" sz="1800" dirty="0">
                <a:solidFill>
                  <a:schemeClr val="accent1"/>
                </a:solidFill>
                <a:latin typeface="Arial"/>
                <a:ea typeface="Georgia" charset="0"/>
                <a:cs typeface="Arial"/>
              </a:rPr>
              <a:t>											</a:t>
            </a:r>
            <a:r>
              <a:rPr lang="nb-NO" sz="1800" u="sng" dirty="0">
                <a:solidFill>
                  <a:schemeClr val="accent1"/>
                </a:solidFill>
                <a:latin typeface="Arial"/>
                <a:ea typeface="Georgia" charset="0"/>
                <a:cs typeface="Arial"/>
              </a:rPr>
              <a:t>USD 112.882 Totalbudsjett</a:t>
            </a:r>
            <a:endParaRPr lang="nb-NO" sz="1800" u="sng" dirty="0">
              <a:solidFill>
                <a:srgbClr val="000100"/>
              </a:solidFill>
              <a:latin typeface="Arial"/>
              <a:ea typeface="Georgia" charset="0"/>
              <a:cs typeface="Arial"/>
            </a:endParaRPr>
          </a:p>
          <a:p>
            <a:pPr eaLnBrk="1" hangingPunct="1">
              <a:buClr>
                <a:schemeClr val="accent1"/>
              </a:buClr>
              <a:buNone/>
              <a:defRPr/>
            </a:pPr>
            <a:endParaRPr lang="nb-NO" sz="1800" dirty="0">
              <a:solidFill>
                <a:srgbClr val="FF7600"/>
              </a:solidFill>
              <a:latin typeface="Arial"/>
              <a:ea typeface="Georgia" charset="0"/>
              <a:cs typeface="Arial"/>
            </a:endParaRPr>
          </a:p>
          <a:p>
            <a:pPr eaLnBrk="1" hangingPunct="1"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nb-NO" sz="1800" dirty="0">
                <a:solidFill>
                  <a:schemeClr val="accent1"/>
                </a:solidFill>
                <a:latin typeface="Arial"/>
                <a:ea typeface="Georgia" charset="0"/>
                <a:cs typeface="Arial"/>
              </a:rPr>
              <a:t>Sykehusprosjekt i Armenia</a:t>
            </a:r>
            <a:r>
              <a:rPr lang="nb-NO" sz="1800" dirty="0">
                <a:solidFill>
                  <a:srgbClr val="FF7600"/>
                </a:solidFill>
                <a:latin typeface="Arial"/>
                <a:ea typeface="Georgia" charset="0"/>
                <a:cs typeface="Arial"/>
              </a:rPr>
              <a:t> </a:t>
            </a:r>
            <a:r>
              <a:rPr lang="nb-NO" sz="1800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D2305</a:t>
            </a:r>
            <a:r>
              <a:rPr lang="nb-NO" sz="1800" dirty="0">
                <a:solidFill>
                  <a:srgbClr val="FF7600"/>
                </a:solidFill>
                <a:latin typeface="Arial"/>
                <a:ea typeface="Georgia" charset="0"/>
                <a:cs typeface="Arial"/>
              </a:rPr>
              <a:t>		</a:t>
            </a:r>
            <a:r>
              <a:rPr lang="nb-NO" sz="1800" dirty="0">
                <a:solidFill>
                  <a:schemeClr val="accent6"/>
                </a:solidFill>
                <a:latin typeface="Arial"/>
                <a:ea typeface="Georgia" charset="0"/>
                <a:cs typeface="Arial"/>
              </a:rPr>
              <a:t>USD 4.000 	</a:t>
            </a:r>
            <a:r>
              <a:rPr lang="nb-NO" sz="1400" dirty="0" err="1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District</a:t>
            </a:r>
            <a:r>
              <a:rPr lang="nb-NO" sz="1400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 </a:t>
            </a:r>
            <a:r>
              <a:rPr lang="nb-NO" sz="1400" dirty="0" err="1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Designated</a:t>
            </a:r>
            <a:r>
              <a:rPr lang="nb-NO" sz="1400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 Fund</a:t>
            </a:r>
          </a:p>
          <a:p>
            <a:pPr eaLnBrk="1" hangingPunct="1">
              <a:buClr>
                <a:schemeClr val="accent1"/>
              </a:buClr>
              <a:buNone/>
              <a:defRPr/>
            </a:pPr>
            <a:r>
              <a:rPr lang="nb-NO" sz="1800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											USD 27.490	</a:t>
            </a:r>
            <a:r>
              <a:rPr lang="nb-NO" sz="1400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World Fund </a:t>
            </a:r>
            <a:r>
              <a:rPr lang="nb-NO" sz="1800" dirty="0">
                <a:solidFill>
                  <a:schemeClr val="accent6"/>
                </a:solidFill>
                <a:latin typeface="Arial"/>
                <a:ea typeface="Georgia" charset="0"/>
                <a:cs typeface="Arial"/>
              </a:rPr>
              <a:t>										</a:t>
            </a:r>
            <a:r>
              <a:rPr lang="nb-NO" sz="1800" u="sng" dirty="0">
                <a:solidFill>
                  <a:schemeClr val="accent1"/>
                </a:solidFill>
                <a:latin typeface="Arial"/>
                <a:ea typeface="Georgia" charset="0"/>
                <a:cs typeface="Arial"/>
              </a:rPr>
              <a:t>USD 55.480 Totalbudsjett</a:t>
            </a:r>
          </a:p>
          <a:p>
            <a:pPr eaLnBrk="1" hangingPunct="1">
              <a:buClr>
                <a:schemeClr val="accent1"/>
              </a:buClr>
              <a:buFont typeface="Wingdings" charset="2"/>
              <a:buChar char="ü"/>
              <a:defRPr/>
            </a:pPr>
            <a:endParaRPr lang="nb-NO" sz="1800" dirty="0">
              <a:solidFill>
                <a:srgbClr val="090807"/>
              </a:solidFill>
              <a:latin typeface="Arial"/>
              <a:ea typeface="Georgia" charset="0"/>
              <a:cs typeface="Arial"/>
            </a:endParaRPr>
          </a:p>
          <a:p>
            <a:pPr eaLnBrk="1" hangingPunct="1">
              <a:buClr>
                <a:schemeClr val="accent1"/>
              </a:buClr>
              <a:buFont typeface="Arial" charset="0"/>
              <a:buNone/>
              <a:defRPr/>
            </a:pPr>
            <a:endParaRPr lang="en-US" altLang="zh-CN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eaLnBrk="1" hangingPunct="1">
              <a:buClr>
                <a:schemeClr val="accent1"/>
              </a:buClr>
              <a:buFont typeface="Wingdings" charset="2"/>
              <a:buChar char="ü"/>
              <a:defRPr/>
            </a:pPr>
            <a:endParaRPr lang="en-US" altLang="zh-CN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defRPr/>
            </a:pPr>
            <a:endParaRPr lang="nb-NO" sz="18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kstSylinder 7"/>
          <p:cNvSpPr txBox="1"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54275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latin typeface="Arial Narrow" charset="0"/>
                <a:ea typeface="Arial Narrow" charset="0"/>
                <a:cs typeface="Arial Narrow" charset="0"/>
              </a:rPr>
              <a:t>DISTRICT GRANTS I D2250</a:t>
            </a:r>
            <a:endParaRPr lang="en-US" sz="2800" dirty="0">
              <a:solidFill>
                <a:schemeClr val="accent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143000"/>
            <a:ext cx="8305800" cy="2743200"/>
          </a:xfr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chemeClr val="accent1"/>
              </a:buClr>
              <a:buNone/>
              <a:defRPr/>
            </a:pPr>
            <a:endParaRPr lang="nb-NO" sz="1800" dirty="0">
              <a:solidFill>
                <a:srgbClr val="090807"/>
              </a:solidFill>
              <a:latin typeface="Arial"/>
              <a:ea typeface="Georgia" charset="0"/>
              <a:cs typeface="Arial"/>
            </a:endParaRPr>
          </a:p>
          <a:p>
            <a:pPr eaLnBrk="1" hangingPunct="1"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nb-NO" sz="1800" dirty="0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Skolen </a:t>
            </a:r>
            <a:r>
              <a:rPr lang="nb-NO" sz="1800" dirty="0" err="1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Good</a:t>
            </a:r>
            <a:r>
              <a:rPr lang="nb-NO" sz="1800" dirty="0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 Hope i Kenya</a:t>
            </a:r>
            <a:r>
              <a:rPr lang="nb-NO" sz="1800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 Bryne RK				</a:t>
            </a:r>
            <a:r>
              <a:rPr lang="nb-NO" sz="1800" dirty="0">
                <a:solidFill>
                  <a:schemeClr val="accent6"/>
                </a:solidFill>
                <a:latin typeface="Arial"/>
                <a:ea typeface="Georgia" charset="0"/>
                <a:cs typeface="Arial"/>
              </a:rPr>
              <a:t>NOK 20.000	</a:t>
            </a:r>
            <a:r>
              <a:rPr lang="nb-NO" sz="1400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2016/17</a:t>
            </a:r>
          </a:p>
          <a:p>
            <a:pPr eaLnBrk="1" hangingPunct="1"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nb-NO" sz="1800" dirty="0">
                <a:solidFill>
                  <a:schemeClr val="accent1"/>
                </a:solidFill>
                <a:latin typeface="Arial"/>
                <a:ea typeface="Georgia" charset="0"/>
                <a:cs typeface="Arial"/>
              </a:rPr>
              <a:t>Blodbank på </a:t>
            </a:r>
            <a:r>
              <a:rPr lang="nb-NO" sz="1800" dirty="0" err="1">
                <a:solidFill>
                  <a:schemeClr val="accent1"/>
                </a:solidFill>
                <a:latin typeface="Arial"/>
                <a:ea typeface="Georgia" charset="0"/>
                <a:cs typeface="Arial"/>
              </a:rPr>
              <a:t>Pemba</a:t>
            </a:r>
            <a:r>
              <a:rPr lang="nb-NO" sz="1800" dirty="0">
                <a:solidFill>
                  <a:schemeClr val="accent1"/>
                </a:solidFill>
                <a:latin typeface="Arial"/>
                <a:ea typeface="Georgia" charset="0"/>
                <a:cs typeface="Arial"/>
              </a:rPr>
              <a:t> i Tanzania </a:t>
            </a:r>
            <a:r>
              <a:rPr lang="nb-NO" sz="1800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Åsane RK</a:t>
            </a:r>
            <a:r>
              <a:rPr lang="nb-NO" sz="1800" dirty="0">
                <a:solidFill>
                  <a:schemeClr val="accent6"/>
                </a:solidFill>
                <a:latin typeface="Arial"/>
                <a:ea typeface="Georgia" charset="0"/>
                <a:cs typeface="Arial"/>
              </a:rPr>
              <a:t>			NOK 50.000	</a:t>
            </a:r>
            <a:r>
              <a:rPr lang="nb-NO" sz="1400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2016/17</a:t>
            </a:r>
            <a:endParaRPr lang="nb-NO" sz="1400" dirty="0">
              <a:solidFill>
                <a:schemeClr val="accent6"/>
              </a:solidFill>
              <a:latin typeface="Arial"/>
              <a:ea typeface="Georgia" charset="0"/>
              <a:cs typeface="Arial"/>
            </a:endParaRPr>
          </a:p>
          <a:p>
            <a:pPr eaLnBrk="1" hangingPunct="1"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nb-NO" sz="1800" dirty="0">
                <a:solidFill>
                  <a:schemeClr val="accent1"/>
                </a:solidFill>
                <a:latin typeface="Arial"/>
                <a:ea typeface="Georgia" charset="0"/>
                <a:cs typeface="Arial"/>
              </a:rPr>
              <a:t>Proteser på Sri Lanka </a:t>
            </a:r>
            <a:r>
              <a:rPr lang="nb-NO" sz="1800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SIRC</a:t>
            </a:r>
            <a:r>
              <a:rPr lang="nb-NO" sz="1800" dirty="0">
                <a:solidFill>
                  <a:schemeClr val="accent6"/>
                </a:solidFill>
                <a:latin typeface="Arial"/>
                <a:ea typeface="Georgia" charset="0"/>
                <a:cs typeface="Arial"/>
              </a:rPr>
              <a:t>							NOK 19.000	</a:t>
            </a:r>
            <a:r>
              <a:rPr lang="nb-NO" sz="1400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2017/18</a:t>
            </a:r>
            <a:endParaRPr lang="nb-NO" sz="1400" dirty="0">
              <a:solidFill>
                <a:schemeClr val="accent6"/>
              </a:solidFill>
              <a:latin typeface="Arial"/>
              <a:ea typeface="Georgia" charset="0"/>
              <a:cs typeface="Arial"/>
            </a:endParaRPr>
          </a:p>
          <a:p>
            <a:pPr eaLnBrk="1" hangingPunct="1"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nb-NO" sz="1800" dirty="0">
                <a:solidFill>
                  <a:schemeClr val="accent1"/>
                </a:solidFill>
                <a:latin typeface="Arial"/>
                <a:ea typeface="Georgia" charset="0"/>
                <a:cs typeface="Arial"/>
              </a:rPr>
              <a:t>Barnehjem i Sierra Leone</a:t>
            </a:r>
            <a:r>
              <a:rPr lang="nb-NO" sz="1800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 SIRC						</a:t>
            </a:r>
            <a:r>
              <a:rPr lang="nb-NO" sz="1800" dirty="0">
                <a:solidFill>
                  <a:schemeClr val="accent6"/>
                </a:solidFill>
                <a:latin typeface="Arial"/>
                <a:ea typeface="Georgia" charset="0"/>
                <a:cs typeface="Arial"/>
              </a:rPr>
              <a:t>NOK 10.000	</a:t>
            </a:r>
            <a:r>
              <a:rPr lang="nb-NO" sz="1400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2017/18</a:t>
            </a:r>
            <a:endParaRPr lang="nb-NO" sz="1400" dirty="0">
              <a:solidFill>
                <a:schemeClr val="accent6"/>
              </a:solidFill>
              <a:latin typeface="Arial"/>
              <a:ea typeface="Georgia" charset="0"/>
              <a:cs typeface="Arial"/>
            </a:endParaRPr>
          </a:p>
          <a:p>
            <a:pPr eaLnBrk="1" hangingPunct="1"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nb-NO" sz="1800" dirty="0">
                <a:solidFill>
                  <a:schemeClr val="accent1"/>
                </a:solidFill>
                <a:latin typeface="Arial"/>
                <a:ea typeface="Georgia" charset="0"/>
                <a:cs typeface="Arial"/>
              </a:rPr>
              <a:t>Ungdomshjemmet Håpet i Brasil</a:t>
            </a:r>
            <a:r>
              <a:rPr lang="nb-NO" sz="1800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 Arna RK				</a:t>
            </a:r>
            <a:r>
              <a:rPr lang="nb-NO" sz="1800" dirty="0">
                <a:solidFill>
                  <a:schemeClr val="accent6"/>
                </a:solidFill>
                <a:latin typeface="Arial"/>
                <a:ea typeface="Georgia" charset="0"/>
                <a:cs typeface="Arial"/>
              </a:rPr>
              <a:t>NOK 12.400	</a:t>
            </a:r>
            <a:r>
              <a:rPr lang="nb-NO" sz="1400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2017/18</a:t>
            </a:r>
            <a:endParaRPr lang="nb-NO" sz="1400" dirty="0">
              <a:solidFill>
                <a:schemeClr val="accent6"/>
              </a:solidFill>
              <a:latin typeface="Arial"/>
              <a:ea typeface="Georgia" charset="0"/>
              <a:cs typeface="Arial"/>
            </a:endParaRPr>
          </a:p>
          <a:p>
            <a:pPr eaLnBrk="1" hangingPunct="1"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nb-NO" sz="1800" dirty="0" err="1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Motiview</a:t>
            </a:r>
            <a:r>
              <a:rPr lang="nb-NO" sz="1800" dirty="0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 virtuell mosjon i Haugesund</a:t>
            </a:r>
            <a:r>
              <a:rPr lang="nb-NO" sz="1800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 Karmsund RK	</a:t>
            </a:r>
            <a:r>
              <a:rPr lang="nb-NO" sz="1800" dirty="0">
                <a:solidFill>
                  <a:schemeClr val="accent6"/>
                </a:solidFill>
                <a:latin typeface="Arial"/>
                <a:ea typeface="Georgia" charset="0"/>
                <a:cs typeface="Arial"/>
              </a:rPr>
              <a:t>NOK 30.000	</a:t>
            </a:r>
            <a:r>
              <a:rPr lang="nb-NO" sz="1400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2017/18</a:t>
            </a:r>
            <a:r>
              <a:rPr lang="nb-NO" sz="1800" dirty="0">
                <a:solidFill>
                  <a:schemeClr val="accent6"/>
                </a:solidFill>
                <a:latin typeface="Arial"/>
                <a:ea typeface="Georgia" charset="0"/>
                <a:cs typeface="Arial"/>
              </a:rPr>
              <a:t>	</a:t>
            </a:r>
          </a:p>
          <a:p>
            <a:pPr eaLnBrk="1" hangingPunct="1"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nb-NO" sz="1800" dirty="0">
                <a:solidFill>
                  <a:schemeClr val="accent1"/>
                </a:solidFill>
                <a:latin typeface="Arial"/>
                <a:ea typeface="Georgia" charset="0"/>
                <a:cs typeface="Arial"/>
              </a:rPr>
              <a:t>Leseprosjektet Bokhjørner i Sør-Afrika </a:t>
            </a:r>
            <a:r>
              <a:rPr lang="nb-NO" sz="1800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Karmøy RK		</a:t>
            </a:r>
            <a:r>
              <a:rPr lang="nb-NO" sz="1800" dirty="0">
                <a:solidFill>
                  <a:schemeClr val="accent6"/>
                </a:solidFill>
                <a:latin typeface="Arial"/>
                <a:ea typeface="Georgia" charset="0"/>
                <a:cs typeface="Arial"/>
              </a:rPr>
              <a:t>NOK 6.000	</a:t>
            </a:r>
            <a:r>
              <a:rPr lang="nb-NO" sz="1400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2017/18</a:t>
            </a:r>
            <a:endParaRPr lang="nb-NO" sz="1400" dirty="0">
              <a:solidFill>
                <a:schemeClr val="accent6"/>
              </a:solidFill>
              <a:latin typeface="Arial"/>
              <a:ea typeface="Georgia" charset="0"/>
              <a:cs typeface="Arial"/>
            </a:endParaRPr>
          </a:p>
          <a:p>
            <a:pPr eaLnBrk="1" hangingPunct="1">
              <a:buClr>
                <a:schemeClr val="accent1"/>
              </a:buClr>
              <a:buNone/>
              <a:defRPr/>
            </a:pPr>
            <a:endParaRPr lang="en-US" altLang="zh-CN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defRPr/>
            </a:pPr>
            <a:endParaRPr lang="nb-NO" sz="18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kstSylinder 7"/>
          <p:cNvSpPr txBox="1"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n-NO" dirty="0"/>
          </a:p>
        </p:txBody>
      </p:sp>
      <p:sp>
        <p:nvSpPr>
          <p:cNvPr id="54275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71628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latin typeface="Arial Narrow" charset="0"/>
                <a:ea typeface="Arial Narrow" charset="0"/>
                <a:cs typeface="Arial Narrow" charset="0"/>
              </a:rPr>
              <a:t>PROSJEKTFINANSIERING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  <a:ea typeface="Arial Narrow" charset="0"/>
                <a:cs typeface="Arial Narrow" charset="0"/>
              </a:rPr>
              <a:t>GLOBAL GRANT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143000"/>
            <a:ext cx="8305800" cy="762000"/>
          </a:xfr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chemeClr val="accent1"/>
              </a:buClr>
              <a:buNone/>
              <a:defRPr/>
            </a:pPr>
            <a:endParaRPr lang="nb-NO" sz="1800" dirty="0">
              <a:solidFill>
                <a:srgbClr val="090807"/>
              </a:solidFill>
              <a:latin typeface="Arial"/>
              <a:ea typeface="Georgia" charset="0"/>
              <a:cs typeface="Arial"/>
            </a:endParaRPr>
          </a:p>
          <a:p>
            <a:pPr eaLnBrk="1" hangingPunct="1"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nb-NO" sz="1800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Prosjektene må ha et minimumsbudsjett på </a:t>
            </a:r>
            <a:r>
              <a:rPr lang="nb-NO" sz="1800" dirty="0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USD 30.000</a:t>
            </a:r>
            <a:endParaRPr lang="en-US" altLang="zh-CN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defRPr/>
            </a:pPr>
            <a:endParaRPr lang="nb-NO" sz="1800" dirty="0">
              <a:latin typeface="Arial"/>
              <a:cs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828800"/>
            <a:ext cx="8305800" cy="1981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90807"/>
              </a:solidFill>
              <a:effectLst/>
              <a:uLnTx/>
              <a:uFillTx/>
              <a:latin typeface="Arial"/>
              <a:ea typeface="Georgia" charset="0"/>
              <a:cs typeface="Arial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Char char="ü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Georgia" charset="0"/>
                <a:cs typeface="Arial"/>
              </a:rPr>
              <a:t>Alternativ 1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Arial"/>
                <a:ea typeface="Georgia" charset="0"/>
                <a:cs typeface="Arial"/>
              </a:rPr>
              <a:t>: Liten egenkapital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lang="nb-NO" altLang="zh-CN" sz="1800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	Kontanter</a:t>
            </a:r>
            <a:r>
              <a:rPr lang="en-US" altLang="zh-CN" sz="1800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 </a:t>
            </a:r>
            <a:r>
              <a:rPr lang="en-US" altLang="zh-CN" sz="1800" dirty="0" err="1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fra</a:t>
            </a:r>
            <a:r>
              <a:rPr lang="en-US" altLang="zh-CN" sz="1800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 </a:t>
            </a:r>
            <a:r>
              <a:rPr lang="en-US" altLang="zh-CN" sz="1800" dirty="0" err="1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klubb(er</a:t>
            </a:r>
            <a:r>
              <a:rPr lang="en-US" altLang="zh-CN" sz="1800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)			USD 5.000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altLang="zh-CN" sz="1800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	</a:t>
            </a:r>
            <a:r>
              <a:rPr lang="en-US" altLang="zh-CN" sz="1800" dirty="0" err="1">
                <a:solidFill>
                  <a:schemeClr val="accent2"/>
                </a:solidFill>
                <a:latin typeface="Arial"/>
                <a:ea typeface="Georgia" charset="0"/>
                <a:cs typeface="Arial"/>
              </a:rPr>
              <a:t>Støtte</a:t>
            </a:r>
            <a:r>
              <a:rPr lang="en-US" altLang="zh-CN" sz="1800" dirty="0">
                <a:solidFill>
                  <a:schemeClr val="accent2"/>
                </a:solidFill>
                <a:latin typeface="Arial"/>
                <a:ea typeface="Georgia" charset="0"/>
                <a:cs typeface="Arial"/>
              </a:rPr>
              <a:t> </a:t>
            </a:r>
            <a:r>
              <a:rPr lang="en-US" altLang="zh-CN" sz="1800" dirty="0" err="1">
                <a:solidFill>
                  <a:schemeClr val="accent2"/>
                </a:solidFill>
                <a:latin typeface="Arial"/>
                <a:ea typeface="Georgia" charset="0"/>
                <a:cs typeface="Arial"/>
              </a:rPr>
              <a:t>fra</a:t>
            </a:r>
            <a:r>
              <a:rPr lang="en-US" altLang="zh-CN" sz="1800" dirty="0">
                <a:solidFill>
                  <a:schemeClr val="accent2"/>
                </a:solidFill>
                <a:latin typeface="Arial"/>
                <a:ea typeface="Georgia" charset="0"/>
                <a:cs typeface="Arial"/>
              </a:rPr>
              <a:t> World Fund (50%)		USD 2.500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altLang="zh-CN" sz="1800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	District Designated Fund		USD 11.250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altLang="zh-CN" sz="1800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	</a:t>
            </a:r>
            <a:r>
              <a:rPr lang="en-US" altLang="zh-CN" sz="1800" dirty="0" err="1">
                <a:solidFill>
                  <a:srgbClr val="FEBD11"/>
                </a:solidFill>
                <a:latin typeface="Arial"/>
                <a:ea typeface="Georgia" charset="0"/>
                <a:cs typeface="Arial"/>
              </a:rPr>
              <a:t>Støtte</a:t>
            </a:r>
            <a:r>
              <a:rPr lang="en-US" altLang="zh-CN" sz="1800" dirty="0">
                <a:solidFill>
                  <a:srgbClr val="FEBD11"/>
                </a:solidFill>
                <a:latin typeface="Arial"/>
                <a:ea typeface="Georgia" charset="0"/>
                <a:cs typeface="Arial"/>
              </a:rPr>
              <a:t> </a:t>
            </a:r>
            <a:r>
              <a:rPr lang="en-US" altLang="zh-CN" sz="1800" dirty="0" err="1">
                <a:solidFill>
                  <a:srgbClr val="FEBD11"/>
                </a:solidFill>
                <a:latin typeface="Arial"/>
                <a:ea typeface="Georgia" charset="0"/>
                <a:cs typeface="Arial"/>
              </a:rPr>
              <a:t>fra</a:t>
            </a:r>
            <a:r>
              <a:rPr lang="en-US" altLang="zh-CN" sz="1800" dirty="0">
                <a:solidFill>
                  <a:srgbClr val="FEBD11"/>
                </a:solidFill>
                <a:latin typeface="Arial"/>
                <a:ea typeface="Georgia" charset="0"/>
                <a:cs typeface="Arial"/>
              </a:rPr>
              <a:t> World Fund (100%)	USD 11.250</a:t>
            </a:r>
            <a:r>
              <a:rPr lang="en-US" altLang="zh-CN" sz="1800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		</a:t>
            </a:r>
            <a:r>
              <a:rPr lang="en-US" altLang="zh-CN" sz="1800" u="sng" dirty="0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Sum USD 30.000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endParaRPr lang="en-US" altLang="zh-CN" sz="1800" dirty="0">
              <a:solidFill>
                <a:srgbClr val="000100"/>
              </a:solidFill>
              <a:latin typeface="Arial"/>
              <a:ea typeface="Georgia" charset="0"/>
              <a:cs typeface="Arial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altLang="zh-CN" sz="1800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	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0" marR="0" lvl="0" indent="-342900" algn="just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Tx/>
              <a:buFont typeface="Wingdings" charset="2"/>
              <a:buChar char="ü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3810000"/>
            <a:ext cx="8305800" cy="1981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090807"/>
              </a:solidFill>
              <a:effectLst/>
              <a:uLnTx/>
              <a:uFillTx/>
              <a:latin typeface="Arial"/>
              <a:ea typeface="Georgia" charset="0"/>
              <a:cs typeface="Arial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charset="2"/>
              <a:buChar char="ü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Georgia" charset="0"/>
                <a:cs typeface="Arial"/>
              </a:rPr>
              <a:t>Alternativ 2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Arial"/>
                <a:ea typeface="Georgia" charset="0"/>
                <a:cs typeface="Arial"/>
              </a:rPr>
              <a:t>: Stor egenkapital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lang="nb-NO" altLang="zh-CN" sz="1800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	Kontanter</a:t>
            </a:r>
            <a:r>
              <a:rPr lang="en-US" altLang="zh-CN" sz="1800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 </a:t>
            </a:r>
            <a:r>
              <a:rPr lang="en-US" altLang="zh-CN" sz="1800" dirty="0" err="1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fra</a:t>
            </a:r>
            <a:r>
              <a:rPr lang="en-US" altLang="zh-CN" sz="1800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 </a:t>
            </a:r>
            <a:r>
              <a:rPr lang="en-US" altLang="zh-CN" sz="1800" dirty="0" err="1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klubb(er</a:t>
            </a:r>
            <a:r>
              <a:rPr lang="en-US" altLang="zh-CN" sz="1800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)			USD 32.000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altLang="zh-CN" sz="1800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	</a:t>
            </a:r>
            <a:r>
              <a:rPr lang="en-US" altLang="zh-CN" sz="1800" dirty="0" err="1">
                <a:solidFill>
                  <a:srgbClr val="FEBD11"/>
                </a:solidFill>
                <a:latin typeface="Arial"/>
                <a:ea typeface="Georgia" charset="0"/>
                <a:cs typeface="Arial"/>
              </a:rPr>
              <a:t>Støtte</a:t>
            </a:r>
            <a:r>
              <a:rPr lang="en-US" altLang="zh-CN" sz="1800" dirty="0">
                <a:solidFill>
                  <a:srgbClr val="FEBD11"/>
                </a:solidFill>
                <a:latin typeface="Arial"/>
                <a:ea typeface="Georgia" charset="0"/>
                <a:cs typeface="Arial"/>
              </a:rPr>
              <a:t> </a:t>
            </a:r>
            <a:r>
              <a:rPr lang="en-US" altLang="zh-CN" sz="1800" dirty="0" err="1">
                <a:solidFill>
                  <a:srgbClr val="FEBD11"/>
                </a:solidFill>
                <a:latin typeface="Arial"/>
                <a:ea typeface="Georgia" charset="0"/>
                <a:cs typeface="Arial"/>
              </a:rPr>
              <a:t>fra</a:t>
            </a:r>
            <a:r>
              <a:rPr lang="en-US" altLang="zh-CN" sz="1800" dirty="0">
                <a:solidFill>
                  <a:srgbClr val="FEBD11"/>
                </a:solidFill>
                <a:latin typeface="Arial"/>
                <a:ea typeface="Georgia" charset="0"/>
                <a:cs typeface="Arial"/>
              </a:rPr>
              <a:t> World Fund (50%)		USD 16.000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altLang="zh-CN" sz="1800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	District Designated Fund		USD 30.000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altLang="zh-CN" sz="1800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	</a:t>
            </a:r>
            <a:r>
              <a:rPr lang="en-US" altLang="zh-CN" sz="1800" dirty="0" err="1">
                <a:solidFill>
                  <a:srgbClr val="FEBD11"/>
                </a:solidFill>
                <a:latin typeface="Arial"/>
                <a:ea typeface="Georgia" charset="0"/>
                <a:cs typeface="Arial"/>
              </a:rPr>
              <a:t>Støtte</a:t>
            </a:r>
            <a:r>
              <a:rPr lang="en-US" altLang="zh-CN" sz="1800" dirty="0">
                <a:solidFill>
                  <a:srgbClr val="FEBD11"/>
                </a:solidFill>
                <a:latin typeface="Arial"/>
                <a:ea typeface="Georgia" charset="0"/>
                <a:cs typeface="Arial"/>
              </a:rPr>
              <a:t> </a:t>
            </a:r>
            <a:r>
              <a:rPr lang="en-US" altLang="zh-CN" sz="1800" dirty="0" err="1">
                <a:solidFill>
                  <a:srgbClr val="FEBD11"/>
                </a:solidFill>
                <a:latin typeface="Arial"/>
                <a:ea typeface="Georgia" charset="0"/>
                <a:cs typeface="Arial"/>
              </a:rPr>
              <a:t>fra</a:t>
            </a:r>
            <a:r>
              <a:rPr lang="en-US" altLang="zh-CN" sz="1800" dirty="0">
                <a:solidFill>
                  <a:srgbClr val="FEBD11"/>
                </a:solidFill>
                <a:latin typeface="Arial"/>
                <a:ea typeface="Georgia" charset="0"/>
                <a:cs typeface="Arial"/>
              </a:rPr>
              <a:t> World Fund (100%)	USD 30.000</a:t>
            </a:r>
            <a:r>
              <a:rPr lang="en-US" altLang="zh-CN" sz="1800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		</a:t>
            </a:r>
            <a:r>
              <a:rPr lang="en-US" altLang="zh-CN" sz="1800" u="sng" dirty="0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Sum USD 108.000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endParaRPr lang="en-US" altLang="zh-CN" sz="1800" dirty="0">
              <a:solidFill>
                <a:srgbClr val="000100"/>
              </a:solidFill>
              <a:latin typeface="Arial"/>
              <a:ea typeface="Georgia" charset="0"/>
              <a:cs typeface="Arial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tabLst/>
              <a:defRPr/>
            </a:pPr>
            <a:r>
              <a:rPr lang="en-US" altLang="zh-CN" sz="1800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	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0" marR="0" lvl="0" indent="-342900" algn="just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Tx/>
              <a:buFont typeface="Wingdings" charset="2"/>
              <a:buChar char="ü"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  <p:transition spd="med"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kstSylinder 7"/>
          <p:cNvSpPr txBox="1"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54275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latin typeface="Arial Narrow" charset="0"/>
                <a:ea typeface="Arial Narrow" charset="0"/>
                <a:cs typeface="Arial Narrow" charset="0"/>
              </a:rPr>
              <a:t>TAKK FOR MEG!</a:t>
            </a:r>
          </a:p>
        </p:txBody>
      </p:sp>
      <p:pic>
        <p:nvPicPr>
          <p:cNvPr id="8" name="Bilde 7" descr="DoingGood_1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4204138"/>
          </a:xfrm>
          <a:prstGeom prst="rect">
            <a:avLst/>
          </a:prstGeom>
        </p:spPr>
      </p:pic>
      <p:pic>
        <p:nvPicPr>
          <p:cNvPr id="11" name="Bilde 10" descr="EveryRotari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5715000"/>
            <a:ext cx="1354899" cy="838200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0" y="5486401"/>
            <a:ext cx="3657600" cy="1371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n-NO" dirty="0">
              <a:solidFill>
                <a:schemeClr val="bg1"/>
              </a:solidFill>
            </a:endParaRPr>
          </a:p>
        </p:txBody>
      </p:sp>
      <p:pic>
        <p:nvPicPr>
          <p:cNvPr id="9" name="Bilde 8" descr="Johannes_polio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23918">
            <a:off x="481902" y="3165138"/>
            <a:ext cx="2558668" cy="3280270"/>
          </a:xfrm>
          <a:prstGeom prst="rect">
            <a:avLst/>
          </a:prstGeom>
          <a:effectLst>
            <a:outerShdw blurRad="101600" dist="101600" dir="2700000">
              <a:schemeClr val="tx1">
                <a:alpha val="43000"/>
              </a:schemeClr>
            </a:outerShdw>
          </a:effectLst>
        </p:spPr>
      </p:pic>
      <p:pic>
        <p:nvPicPr>
          <p:cNvPr id="13" name="Bilde 12" descr="LOGO_TRF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5638800"/>
            <a:ext cx="2362200" cy="890276"/>
          </a:xfrm>
          <a:prstGeom prst="rect">
            <a:avLst/>
          </a:prstGeom>
        </p:spPr>
      </p:pic>
    </p:spTree>
  </p:cSld>
  <p:clrMapOvr>
    <a:masterClrMapping/>
  </p:clrMapOvr>
  <p:transition spd="med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kstSylinder 7"/>
          <p:cNvSpPr txBox="1"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n-NO" dirty="0"/>
          </a:p>
        </p:txBody>
      </p:sp>
      <p:sp>
        <p:nvSpPr>
          <p:cNvPr id="62467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7056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latin typeface="Arial Narrow" charset="0"/>
                <a:ea typeface="Arial Narrow" charset="0"/>
                <a:cs typeface="Arial Narrow" charset="0"/>
              </a:rPr>
              <a:t>TRF-KOMITÈEN I D2250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71600"/>
            <a:ext cx="4953000" cy="2895600"/>
          </a:xfr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-27000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nb-NO" sz="1800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DRFCC – </a:t>
            </a:r>
            <a:r>
              <a:rPr lang="nb-NO" sz="1800" dirty="0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Johannes Hausken</a:t>
            </a:r>
            <a:r>
              <a:rPr lang="nb-NO" sz="1800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, </a:t>
            </a:r>
            <a:r>
              <a:rPr lang="nb-NO" sz="1800" i="1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Sola RK</a:t>
            </a:r>
            <a:endParaRPr lang="nb-NO" sz="1800" dirty="0">
              <a:solidFill>
                <a:srgbClr val="090807"/>
              </a:solidFill>
              <a:latin typeface="Arial"/>
              <a:ea typeface="Georgia" charset="0"/>
              <a:cs typeface="Arial"/>
            </a:endParaRPr>
          </a:p>
          <a:p>
            <a:pPr marL="0" indent="-27000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nb-NO" sz="1800" dirty="0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Bjarne </a:t>
            </a:r>
            <a:r>
              <a:rPr lang="nb-NO" sz="1800" dirty="0" err="1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Sælensminde</a:t>
            </a:r>
            <a:r>
              <a:rPr lang="nb-NO" sz="1800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, </a:t>
            </a:r>
            <a:r>
              <a:rPr lang="nb-NO" sz="1800" i="1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Bergen Syd RK</a:t>
            </a:r>
          </a:p>
          <a:p>
            <a:pPr marL="0" indent="-27000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nb-NO" sz="1800" dirty="0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Bernt </a:t>
            </a:r>
            <a:r>
              <a:rPr lang="nb-NO" sz="1800" dirty="0" err="1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Sommersten</a:t>
            </a:r>
            <a:r>
              <a:rPr lang="nb-NO" sz="1800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, </a:t>
            </a:r>
            <a:r>
              <a:rPr lang="nb-NO" sz="1800" i="1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Bergen Syd RK</a:t>
            </a:r>
          </a:p>
          <a:p>
            <a:pPr marL="0" indent="-27000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nb-NO" sz="1800" dirty="0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Petter Andreas </a:t>
            </a:r>
            <a:r>
              <a:rPr lang="nb-NO" sz="1800" dirty="0" err="1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Visted</a:t>
            </a:r>
            <a:r>
              <a:rPr lang="nb-NO" sz="1800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, </a:t>
            </a:r>
            <a:r>
              <a:rPr lang="nb-NO" sz="1800" i="1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Åsane RK</a:t>
            </a:r>
          </a:p>
          <a:p>
            <a:pPr marL="0" indent="-27000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nb-NO" sz="1800" dirty="0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Wibecke Natås</a:t>
            </a:r>
            <a:r>
              <a:rPr lang="nb-NO" sz="1800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, </a:t>
            </a:r>
            <a:r>
              <a:rPr lang="nb-NO" sz="1800" i="1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Bryne RK</a:t>
            </a:r>
          </a:p>
          <a:p>
            <a:pPr marL="0" indent="-27000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nb-NO" sz="1800" i="1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DGN </a:t>
            </a:r>
            <a:r>
              <a:rPr lang="nb-NO" sz="1800" i="1" dirty="0">
                <a:solidFill>
                  <a:schemeClr val="accent1"/>
                </a:solidFill>
                <a:latin typeface="Arial"/>
                <a:ea typeface="Georgia" charset="0"/>
                <a:cs typeface="Arial"/>
              </a:rPr>
              <a:t>Odd Henning Johannessen</a:t>
            </a:r>
            <a:r>
              <a:rPr lang="nb-NO" sz="1800" i="1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, Karmøy RK</a:t>
            </a:r>
          </a:p>
          <a:p>
            <a:pPr marL="0" indent="-270000">
              <a:spcBef>
                <a:spcPts val="400"/>
              </a:spcBef>
              <a:spcAft>
                <a:spcPts val="1600"/>
              </a:spcAft>
              <a:buClr>
                <a:schemeClr val="accent1"/>
              </a:buClr>
              <a:buFont typeface="Wingdings" charset="2"/>
              <a:buChar char="ü"/>
              <a:defRPr/>
            </a:pPr>
            <a:r>
              <a:rPr lang="nb-NO" sz="1800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DG </a:t>
            </a:r>
            <a:r>
              <a:rPr lang="nb-NO" sz="1800" dirty="0">
                <a:solidFill>
                  <a:srgbClr val="01B4E7"/>
                </a:solidFill>
                <a:latin typeface="Arial"/>
                <a:ea typeface="Georgia" charset="0"/>
                <a:cs typeface="Arial"/>
              </a:rPr>
              <a:t>Christin Sagen Landmark</a:t>
            </a:r>
            <a:r>
              <a:rPr lang="nb-NO" sz="1800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, </a:t>
            </a:r>
            <a:r>
              <a:rPr lang="nb-NO" sz="1800" i="1" dirty="0">
                <a:solidFill>
                  <a:srgbClr val="090807"/>
                </a:solidFill>
                <a:latin typeface="Arial"/>
                <a:ea typeface="Georgia" charset="0"/>
                <a:cs typeface="Arial"/>
              </a:rPr>
              <a:t>Gandsfjord RK</a:t>
            </a:r>
          </a:p>
          <a:p>
            <a:pPr marL="0" indent="-270000">
              <a:spcBef>
                <a:spcPts val="400"/>
              </a:spcBef>
              <a:spcAft>
                <a:spcPts val="1600"/>
              </a:spcAft>
              <a:buClr>
                <a:schemeClr val="accent1"/>
              </a:buClr>
              <a:buFont typeface="Wingdings" charset="2"/>
              <a:buChar char="ü"/>
              <a:defRPr/>
            </a:pPr>
            <a:endParaRPr lang="nb-NO" sz="1800" i="1" dirty="0">
              <a:solidFill>
                <a:srgbClr val="090807"/>
              </a:solidFill>
              <a:latin typeface="Arial"/>
              <a:ea typeface="Georgia" charset="0"/>
              <a:cs typeface="Arial"/>
            </a:endParaRPr>
          </a:p>
          <a:p>
            <a:pPr eaLnBrk="1" hangingPunct="1">
              <a:buClr>
                <a:schemeClr val="accent1"/>
              </a:buClr>
              <a:buFont typeface="Arial" charset="0"/>
              <a:buNone/>
              <a:defRPr/>
            </a:pPr>
            <a:endParaRPr lang="en-US" altLang="zh-CN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eaLnBrk="1" hangingPunct="1">
              <a:buClr>
                <a:schemeClr val="accent1"/>
              </a:buClr>
              <a:buFont typeface="Wingdings" charset="2"/>
              <a:buChar char="ü"/>
              <a:defRPr/>
            </a:pPr>
            <a:endParaRPr lang="en-US" altLang="zh-CN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defRPr/>
            </a:pPr>
            <a:endParaRPr lang="nb-NO" sz="1800" dirty="0">
              <a:latin typeface="Arial"/>
              <a:cs typeface="Arial"/>
            </a:endParaRPr>
          </a:p>
        </p:txBody>
      </p:sp>
      <p:pic>
        <p:nvPicPr>
          <p:cNvPr id="14" name="Bilde 13" descr="Poli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144" y="1371604"/>
            <a:ext cx="3094856" cy="2060049"/>
          </a:xfrm>
          <a:prstGeom prst="rect">
            <a:avLst/>
          </a:prstGeom>
          <a:ln w="6350" cap="flat" cmpd="sng" algn="ctr">
            <a:solidFill>
              <a:srgbClr val="01B4E7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1600" dist="101600" dir="2700000">
              <a:srgbClr val="000000">
                <a:alpha val="43000"/>
              </a:srgbClr>
            </a:outerShdw>
          </a:effectLst>
        </p:spPr>
      </p:pic>
      <p:pic>
        <p:nvPicPr>
          <p:cNvPr id="62471" name="Bilde 7" descr="piggybank-with-dollars-223x30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4114800"/>
            <a:ext cx="1676400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57200" y="4191000"/>
            <a:ext cx="7010400" cy="2362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 eaLnBrk="0" hangingPunct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tabLst>
                <a:tab pos="1549400" algn="l"/>
              </a:tabLst>
              <a:defRPr/>
            </a:pPr>
            <a:r>
              <a:rPr lang="nb-NO" sz="1800" i="1" dirty="0" err="1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Komitèen</a:t>
            </a:r>
            <a:r>
              <a:rPr lang="nb-NO" sz="1800" i="1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 er forbindelsen mellom The </a:t>
            </a:r>
            <a:r>
              <a:rPr lang="nb-NO" sz="1800" i="1" dirty="0" err="1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Rotary</a:t>
            </a:r>
            <a:r>
              <a:rPr lang="nb-NO" sz="1800" i="1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 Foundation og klubbmedlemmene. </a:t>
            </a:r>
          </a:p>
          <a:p>
            <a:pPr defTabSz="457200" eaLnBrk="0" hangingPunct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tabLst>
                <a:tab pos="1549400" algn="l"/>
              </a:tabLst>
              <a:defRPr/>
            </a:pPr>
            <a:r>
              <a:rPr lang="nb-NO" sz="1800" i="1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Den skal avgjøre hvordan distriktsmidlene skal benyttes i samråd med DG og DGE. </a:t>
            </a:r>
          </a:p>
          <a:p>
            <a:pPr defTabSz="457200" eaLnBrk="0" hangingPunct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tabLst>
                <a:tab pos="1549400" algn="l"/>
              </a:tabLst>
              <a:defRPr/>
            </a:pPr>
            <a:r>
              <a:rPr lang="nb-NO" sz="1800" i="1" dirty="0" err="1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Komitèen</a:t>
            </a:r>
            <a:r>
              <a:rPr lang="nb-NO" sz="1800" i="1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 skal avholde </a:t>
            </a:r>
            <a:r>
              <a:rPr lang="nb-NO" sz="1800" i="1" dirty="0" err="1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TRF-seminar</a:t>
            </a:r>
            <a:r>
              <a:rPr lang="nb-NO" sz="1800" i="1" dirty="0">
                <a:solidFill>
                  <a:srgbClr val="000100"/>
                </a:solidFill>
                <a:latin typeface="Arial"/>
                <a:ea typeface="Georgia" charset="0"/>
                <a:cs typeface="Arial"/>
              </a:rPr>
              <a:t> for klubbene og påse at klubbene er kvalifiserte for å kunne søke om midler.</a:t>
            </a:r>
          </a:p>
          <a:p>
            <a:pPr indent="-270000" defTabSz="457200" eaLnBrk="0" hangingPunct="0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defRPr/>
            </a:pPr>
            <a:endParaRPr lang="nb-NO" sz="1800" i="1" dirty="0">
              <a:solidFill>
                <a:schemeClr val="accent2"/>
              </a:solidFill>
              <a:latin typeface="Arial"/>
              <a:ea typeface="Georgia" charset="0"/>
              <a:cs typeface="Arial"/>
            </a:endParaRPr>
          </a:p>
        </p:txBody>
      </p:sp>
    </p:spTree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kstSylinder 7"/>
          <p:cNvSpPr txBox="1"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35843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latin typeface="Arial Narrow" charset="0"/>
                <a:ea typeface="Arial Narrow" charset="0"/>
                <a:cs typeface="Arial Narrow" charset="0"/>
              </a:rPr>
              <a:t>ROTARYFONDETS FORMÅL OG MOTTO</a:t>
            </a:r>
          </a:p>
        </p:txBody>
      </p:sp>
      <p:pic>
        <p:nvPicPr>
          <p:cNvPr id="9" name="Bilde 8" descr="Polio.jpg"/>
          <p:cNvPicPr>
            <a:picLocks noChangeAspect="1"/>
          </p:cNvPicPr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>
            <a:off x="533400" y="1295400"/>
            <a:ext cx="7162800" cy="4767263"/>
          </a:xfrm>
          <a:prstGeom prst="rect">
            <a:avLst/>
          </a:prstGeom>
          <a:ln w="6350" cap="flat" cmpd="sng" algn="ctr">
            <a:solidFill>
              <a:srgbClr val="01B4E7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7" name="TekstSylinder 6"/>
          <p:cNvSpPr txBox="1"/>
          <p:nvPr/>
        </p:nvSpPr>
        <p:spPr>
          <a:xfrm>
            <a:off x="1905000" y="6103203"/>
            <a:ext cx="691652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b="1" dirty="0">
                <a:solidFill>
                  <a:schemeClr val="accent2"/>
                </a:solidFill>
                <a:effectLst>
                  <a:reflection stA="50000" endPos="75000" dist="12700" dir="5400000" sy="-100000" algn="bl" rotWithShape="0"/>
                </a:effectLst>
                <a:latin typeface="Arial"/>
                <a:cs typeface="Arial"/>
              </a:rPr>
              <a:t>101 YEARS OF </a:t>
            </a:r>
            <a:r>
              <a:rPr lang="en-US" altLang="zh-CN" b="1" dirty="0">
                <a:solidFill>
                  <a:schemeClr val="accent1"/>
                </a:solidFill>
                <a:effectLst>
                  <a:reflection stA="50000" endPos="75000" dist="12700" dir="5400000" sy="-100000" algn="bl" rotWithShape="0"/>
                </a:effectLst>
                <a:latin typeface="Arial"/>
                <a:cs typeface="Arial"/>
              </a:rPr>
              <a:t>DOING GOOD IN THE WORLD!</a:t>
            </a:r>
          </a:p>
          <a:p>
            <a:pPr>
              <a:defRPr/>
            </a:pPr>
            <a:endParaRPr lang="nn-NO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 bwMode="auto">
          <a:xfrm>
            <a:off x="4419600" y="3200400"/>
            <a:ext cx="4419600" cy="2743200"/>
          </a:xfrm>
          <a:solidFill>
            <a:schemeClr val="accent1">
              <a:lumMod val="75000"/>
              <a:alpha val="70000"/>
            </a:schemeClr>
          </a:solidFill>
          <a:ln>
            <a:miter lim="800000"/>
            <a:headEnd/>
            <a:tailEnd/>
          </a:ln>
        </p:spPr>
        <p:txBody>
          <a:bodyPr vert="horz" wrap="square" lIns="180000" tIns="144000" rIns="180000" bIns="14400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None/>
              <a:tabLst>
                <a:tab pos="1549400" algn="l"/>
              </a:tabLst>
              <a:defRPr/>
            </a:pPr>
            <a:r>
              <a:rPr lang="nb-NO" sz="2000" dirty="0">
                <a:solidFill>
                  <a:schemeClr val="bg1"/>
                </a:solidFill>
                <a:latin typeface="Arial"/>
                <a:cs typeface="Arial"/>
              </a:rPr>
              <a:t>Målet for </a:t>
            </a:r>
            <a:r>
              <a:rPr lang="nb-NO" sz="2000" dirty="0" err="1">
                <a:solidFill>
                  <a:schemeClr val="bg1"/>
                </a:solidFill>
                <a:latin typeface="Arial"/>
                <a:cs typeface="Arial"/>
              </a:rPr>
              <a:t>Rotaryfondet</a:t>
            </a:r>
            <a:r>
              <a:rPr lang="nb-NO" sz="2000" dirty="0">
                <a:solidFill>
                  <a:schemeClr val="bg1"/>
                </a:solidFill>
                <a:latin typeface="Arial"/>
                <a:cs typeface="Arial"/>
              </a:rPr>
              <a:t> er å støtte </a:t>
            </a:r>
            <a:r>
              <a:rPr lang="nb-NO" sz="2000" dirty="0" err="1">
                <a:solidFill>
                  <a:schemeClr val="bg1"/>
                </a:solidFill>
                <a:latin typeface="Arial"/>
                <a:cs typeface="Arial"/>
              </a:rPr>
              <a:t>Rotary</a:t>
            </a:r>
            <a:r>
              <a:rPr lang="nb-NO" sz="2000" dirty="0">
                <a:solidFill>
                  <a:schemeClr val="bg1"/>
                </a:solidFill>
                <a:latin typeface="Arial"/>
                <a:cs typeface="Arial"/>
              </a:rPr>
              <a:t> Internasjonals bestrebelser på å nå </a:t>
            </a:r>
            <a:r>
              <a:rPr lang="nb-NO" sz="2000" dirty="0" err="1">
                <a:solidFill>
                  <a:schemeClr val="bg1"/>
                </a:solidFill>
                <a:latin typeface="Arial"/>
                <a:cs typeface="Arial"/>
              </a:rPr>
              <a:t>Rotarys</a:t>
            </a:r>
            <a:r>
              <a:rPr lang="nb-NO" sz="2000" dirty="0">
                <a:solidFill>
                  <a:schemeClr val="bg1"/>
                </a:solidFill>
                <a:latin typeface="Arial"/>
                <a:cs typeface="Arial"/>
              </a:rPr>
              <a:t> mål om </a:t>
            </a:r>
            <a:r>
              <a:rPr lang="nb-NO" sz="2400" dirty="0">
                <a:solidFill>
                  <a:schemeClr val="accent2"/>
                </a:solidFill>
                <a:latin typeface="Arial"/>
                <a:cs typeface="Arial"/>
              </a:rPr>
              <a:t>verdensforståelse</a:t>
            </a:r>
            <a:r>
              <a:rPr lang="nb-NO" sz="2000" dirty="0">
                <a:solidFill>
                  <a:schemeClr val="bg1"/>
                </a:solidFill>
                <a:latin typeface="Arial"/>
                <a:cs typeface="Arial"/>
              </a:rPr>
              <a:t> og </a:t>
            </a:r>
            <a:r>
              <a:rPr lang="nb-NO" sz="2400" dirty="0">
                <a:solidFill>
                  <a:srgbClr val="FEBD11"/>
                </a:solidFill>
                <a:latin typeface="Arial"/>
                <a:cs typeface="Arial"/>
              </a:rPr>
              <a:t>fred</a:t>
            </a:r>
            <a:r>
              <a:rPr lang="nb-NO" sz="2000" dirty="0">
                <a:solidFill>
                  <a:schemeClr val="bg1"/>
                </a:solidFill>
                <a:latin typeface="Arial"/>
                <a:cs typeface="Arial"/>
              </a:rPr>
              <a:t> gjennom </a:t>
            </a:r>
            <a:r>
              <a:rPr lang="nb-NO" sz="2400" dirty="0">
                <a:solidFill>
                  <a:srgbClr val="FEBD11"/>
                </a:solidFill>
                <a:latin typeface="Arial"/>
                <a:cs typeface="Arial"/>
              </a:rPr>
              <a:t>lokale</a:t>
            </a:r>
            <a:r>
              <a:rPr lang="nb-NO" sz="20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nb-NO" sz="2400" dirty="0">
                <a:solidFill>
                  <a:srgbClr val="FEBD11"/>
                </a:solidFill>
                <a:latin typeface="Arial"/>
                <a:cs typeface="Arial"/>
              </a:rPr>
              <a:t>nasjonale </a:t>
            </a:r>
            <a:r>
              <a:rPr lang="nb-NO" sz="2000" dirty="0">
                <a:solidFill>
                  <a:schemeClr val="bg1"/>
                </a:solidFill>
                <a:latin typeface="Arial"/>
                <a:cs typeface="Arial"/>
              </a:rPr>
              <a:t>og </a:t>
            </a:r>
            <a:r>
              <a:rPr lang="nb-NO" sz="2400" dirty="0">
                <a:solidFill>
                  <a:srgbClr val="FEBD11"/>
                </a:solidFill>
                <a:latin typeface="Arial"/>
                <a:cs typeface="Arial"/>
              </a:rPr>
              <a:t>internasjonale</a:t>
            </a:r>
            <a:r>
              <a:rPr lang="nb-NO" sz="2000" dirty="0">
                <a:solidFill>
                  <a:schemeClr val="bg1"/>
                </a:solidFill>
                <a:latin typeface="Arial"/>
                <a:cs typeface="Arial"/>
              </a:rPr>
              <a:t> humanitære, opplærings- og kulturelle </a:t>
            </a:r>
            <a:r>
              <a:rPr lang="nb-NO" sz="2400" dirty="0">
                <a:solidFill>
                  <a:srgbClr val="FEBD11"/>
                </a:solidFill>
                <a:latin typeface="Arial"/>
                <a:cs typeface="Arial"/>
              </a:rPr>
              <a:t>program</a:t>
            </a:r>
            <a:r>
              <a:rPr lang="nb-NO" sz="20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en-US" altLang="zh-CN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kstSylinder 7"/>
          <p:cNvSpPr txBox="1"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37891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>
                <a:latin typeface="Arial Narrow" charset="0"/>
                <a:ea typeface="Arial Narrow" charset="0"/>
                <a:cs typeface="Arial Narrow" charset="0"/>
              </a:rPr>
              <a:t>Rotarys seks fokusområder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 bwMode="auto">
          <a:xfrm>
            <a:off x="1447800" y="1295400"/>
            <a:ext cx="7010400" cy="4800600"/>
          </a:xfr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400"/>
              </a:spcBef>
              <a:spcAft>
                <a:spcPts val="3400"/>
              </a:spcAft>
              <a:buFont typeface="Arial" charset="0"/>
              <a:buNone/>
              <a:tabLst>
                <a:tab pos="965200" algn="l"/>
                <a:tab pos="1143000" algn="l"/>
              </a:tabLst>
              <a:defRPr/>
            </a:pPr>
            <a:r>
              <a:rPr lang="en-US" altLang="zh-CN" sz="2400" dirty="0" err="1">
                <a:solidFill>
                  <a:srgbClr val="000000"/>
                </a:solidFill>
                <a:latin typeface="Arial"/>
                <a:cs typeface="Arial"/>
              </a:rPr>
              <a:t>Fredsarbeid</a:t>
            </a:r>
            <a:r>
              <a:rPr lang="en-US" altLang="zh-CN" sz="2400" dirty="0">
                <a:latin typeface="Arial"/>
                <a:cs typeface="Arial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/>
                <a:cs typeface="Arial"/>
              </a:rPr>
              <a:t>og</a:t>
            </a:r>
            <a:r>
              <a:rPr lang="en-US" altLang="zh-CN" sz="2400" dirty="0">
                <a:latin typeface="Arial"/>
                <a:cs typeface="Arial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/>
                <a:cs typeface="Arial"/>
              </a:rPr>
              <a:t>konfliktforebygging/-løsning</a:t>
            </a:r>
            <a:endParaRPr lang="en-US" altLang="zh-CN" sz="2400" dirty="0">
              <a:latin typeface="Arial"/>
              <a:cs typeface="Arial"/>
            </a:endParaRPr>
          </a:p>
          <a:p>
            <a:pPr marL="0" indent="0">
              <a:spcBef>
                <a:spcPts val="400"/>
              </a:spcBef>
              <a:spcAft>
                <a:spcPts val="3400"/>
              </a:spcAft>
              <a:buFont typeface="Arial" charset="0"/>
              <a:buNone/>
              <a:tabLst>
                <a:tab pos="965200" algn="l"/>
                <a:tab pos="1143000" algn="l"/>
              </a:tabLst>
              <a:defRPr/>
            </a:pPr>
            <a:r>
              <a:rPr lang="en-US" altLang="zh-CN" sz="2400" dirty="0" err="1">
                <a:solidFill>
                  <a:srgbClr val="000000"/>
                </a:solidFill>
                <a:latin typeface="Arial"/>
                <a:cs typeface="Arial"/>
              </a:rPr>
              <a:t>Sykdomsforebygging</a:t>
            </a:r>
            <a:r>
              <a:rPr lang="en-US" altLang="zh-CN" sz="2400" dirty="0">
                <a:latin typeface="Arial"/>
                <a:cs typeface="Arial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/>
                <a:cs typeface="Arial"/>
              </a:rPr>
              <a:t>og</a:t>
            </a:r>
            <a:r>
              <a:rPr lang="en-US" altLang="zh-CN" sz="2400" dirty="0"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US" altLang="zh-CN" sz="2400" dirty="0" err="1">
                <a:solidFill>
                  <a:srgbClr val="000000"/>
                </a:solidFill>
                <a:latin typeface="Arial"/>
                <a:cs typeface="Arial"/>
              </a:rPr>
              <a:t>behandling</a:t>
            </a:r>
            <a:endParaRPr lang="en-US" altLang="zh-CN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400"/>
              </a:spcBef>
              <a:spcAft>
                <a:spcPts val="3400"/>
              </a:spcAft>
              <a:buFont typeface="Arial" charset="0"/>
              <a:buNone/>
              <a:tabLst>
                <a:tab pos="965200" algn="l"/>
                <a:tab pos="1143000" algn="l"/>
              </a:tabLst>
              <a:defRPr/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Vann</a:t>
            </a:r>
            <a:r>
              <a:rPr lang="en-US" altLang="zh-CN" sz="2400" dirty="0">
                <a:latin typeface="Arial"/>
                <a:cs typeface="Arial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/>
                <a:cs typeface="Arial"/>
              </a:rPr>
              <a:t>og</a:t>
            </a:r>
            <a:r>
              <a:rPr lang="en-US" altLang="zh-CN" sz="2400" dirty="0">
                <a:latin typeface="Arial"/>
                <a:cs typeface="Arial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/>
                <a:cs typeface="Arial"/>
              </a:rPr>
              <a:t>sanitær</a:t>
            </a:r>
            <a:endParaRPr lang="en-US" altLang="zh-CN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400"/>
              </a:spcBef>
              <a:spcAft>
                <a:spcPts val="3400"/>
              </a:spcAft>
              <a:buFont typeface="Arial" charset="0"/>
              <a:buNone/>
              <a:tabLst>
                <a:tab pos="965200" algn="l"/>
                <a:tab pos="1143000" algn="l"/>
              </a:tabLst>
              <a:defRPr/>
            </a:pPr>
            <a:r>
              <a:rPr lang="en-US" altLang="zh-CN" sz="2400" dirty="0" err="1">
                <a:solidFill>
                  <a:srgbClr val="000000"/>
                </a:solidFill>
                <a:latin typeface="Arial"/>
                <a:cs typeface="Arial"/>
              </a:rPr>
              <a:t>Barne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US" altLang="zh-CN" sz="2400" dirty="0">
                <a:latin typeface="Arial"/>
                <a:cs typeface="Arial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/>
                <a:cs typeface="Arial"/>
              </a:rPr>
              <a:t>og</a:t>
            </a:r>
            <a:r>
              <a:rPr lang="en-US" altLang="zh-CN" sz="2400" dirty="0">
                <a:latin typeface="Arial"/>
                <a:cs typeface="Arial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/>
                <a:cs typeface="Arial"/>
              </a:rPr>
              <a:t>mødrehelse</a:t>
            </a:r>
            <a:endParaRPr lang="en-US" altLang="zh-CN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400"/>
              </a:spcBef>
              <a:spcAft>
                <a:spcPts val="3400"/>
              </a:spcAft>
              <a:buFont typeface="Arial" charset="0"/>
              <a:buNone/>
              <a:tabLst>
                <a:tab pos="965200" algn="l"/>
                <a:tab pos="1143000" algn="l"/>
              </a:tabLst>
              <a:defRPr/>
            </a:pPr>
            <a:r>
              <a:rPr lang="en-US" altLang="zh-CN" sz="2400" dirty="0" err="1">
                <a:solidFill>
                  <a:srgbClr val="000000"/>
                </a:solidFill>
                <a:latin typeface="Arial"/>
                <a:cs typeface="Arial"/>
              </a:rPr>
              <a:t>Grunnutdanning</a:t>
            </a:r>
            <a:r>
              <a:rPr lang="en-US" altLang="zh-CN" sz="2400" dirty="0">
                <a:latin typeface="Arial"/>
                <a:cs typeface="Arial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/>
                <a:cs typeface="Arial"/>
              </a:rPr>
              <a:t>og</a:t>
            </a:r>
            <a:r>
              <a:rPr lang="en-US" altLang="zh-CN" sz="2400" dirty="0">
                <a:latin typeface="Arial"/>
                <a:cs typeface="Arial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/>
                <a:cs typeface="Arial"/>
              </a:rPr>
              <a:t>leseferdighet</a:t>
            </a:r>
            <a:endParaRPr lang="en-US" altLang="zh-CN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spcBef>
                <a:spcPts val="400"/>
              </a:spcBef>
              <a:spcAft>
                <a:spcPts val="3400"/>
              </a:spcAft>
              <a:buFont typeface="Arial" charset="0"/>
              <a:buNone/>
              <a:tabLst>
                <a:tab pos="965200" algn="l"/>
                <a:tab pos="1143000" algn="l"/>
              </a:tabLst>
              <a:defRPr/>
            </a:pPr>
            <a:r>
              <a:rPr lang="en-US" altLang="zh-CN" sz="2400" dirty="0" err="1">
                <a:solidFill>
                  <a:srgbClr val="000000"/>
                </a:solidFill>
                <a:latin typeface="Arial"/>
                <a:cs typeface="Arial"/>
              </a:rPr>
              <a:t>Økonomi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US" altLang="zh-CN" sz="2400" dirty="0">
                <a:latin typeface="Arial"/>
                <a:cs typeface="Arial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/>
                <a:cs typeface="Arial"/>
              </a:rPr>
              <a:t>og</a:t>
            </a:r>
            <a:r>
              <a:rPr lang="en-US" altLang="zh-CN" sz="2400" dirty="0">
                <a:latin typeface="Arial"/>
                <a:cs typeface="Arial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/>
                <a:cs typeface="Arial"/>
              </a:rPr>
              <a:t>samfunnsutvikling</a:t>
            </a:r>
            <a:endParaRPr lang="nb-NO" sz="2400" dirty="0">
              <a:solidFill>
                <a:srgbClr val="090807"/>
              </a:solidFill>
              <a:latin typeface="Arial"/>
              <a:ea typeface="Georgia" charset="0"/>
              <a:cs typeface="Arial"/>
            </a:endParaRPr>
          </a:p>
          <a:p>
            <a:pPr marL="0" algn="just" eaLnBrk="1" hangingPunct="1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defRPr/>
            </a:pPr>
            <a:endParaRPr lang="nb-NO" sz="1800" dirty="0">
              <a:latin typeface="Arial"/>
              <a:cs typeface="Arial"/>
            </a:endParaRPr>
          </a:p>
        </p:txBody>
      </p:sp>
      <p:pic>
        <p:nvPicPr>
          <p:cNvPr id="37893" name="Bilde 5" descr="Area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1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kstSylinder 7"/>
          <p:cNvSpPr txBox="1"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41988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8580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>
                <a:latin typeface="Arial Narrow" charset="0"/>
                <a:ea typeface="Arial Narrow" charset="0"/>
                <a:cs typeface="Arial Narrow" charset="0"/>
              </a:rPr>
              <a:t>HVORDAN ER ROTARYFONDET BYGGET OPP?</a:t>
            </a:r>
          </a:p>
        </p:txBody>
      </p:sp>
      <p:sp>
        <p:nvSpPr>
          <p:cNvPr id="4198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5867400" cy="381000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tabLst>
                <a:tab pos="1549400" algn="l"/>
              </a:tabLst>
            </a:pPr>
            <a:r>
              <a:rPr lang="nb-NO" sz="180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Bidrag til Rotaryfondet kan avsettes til </a:t>
            </a:r>
            <a:r>
              <a:rPr lang="nb-NO" sz="180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fire ulike fond</a:t>
            </a:r>
            <a:r>
              <a:rPr lang="nb-NO" sz="1800">
                <a:solidFill>
                  <a:srgbClr val="00010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nb-NO" sz="1600" i="1">
              <a:solidFill>
                <a:srgbClr val="01B4E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991" name="Content Placeholder 2"/>
          <p:cNvSpPr txBox="1">
            <a:spLocks/>
          </p:cNvSpPr>
          <p:nvPr/>
        </p:nvSpPr>
        <p:spPr bwMode="auto">
          <a:xfrm>
            <a:off x="457200" y="1676400"/>
            <a:ext cx="5562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42900" indent="-342900" defTabSz="457200" eaLnBrk="0" hangingPunct="0">
              <a:spcBef>
                <a:spcPts val="400"/>
              </a:spcBef>
              <a:buClr>
                <a:schemeClr val="accent1"/>
              </a:buClr>
              <a:buFont typeface="Arial" charset="0"/>
              <a:buAutoNum type="arabicParenR"/>
              <a:tabLst>
                <a:tab pos="1549400" algn="l"/>
              </a:tabLst>
            </a:pPr>
            <a:r>
              <a:rPr lang="nb-NO" sz="2000" dirty="0" err="1">
                <a:solidFill>
                  <a:srgbClr val="01B4E7"/>
                </a:solidFill>
                <a:ea typeface="Arial" charset="0"/>
                <a:cs typeface="Arial" charset="0"/>
              </a:rPr>
              <a:t>Annual</a:t>
            </a:r>
            <a:r>
              <a:rPr lang="nb-NO" sz="2000" dirty="0">
                <a:solidFill>
                  <a:srgbClr val="01B4E7"/>
                </a:solidFill>
                <a:ea typeface="Arial" charset="0"/>
                <a:cs typeface="Arial" charset="0"/>
              </a:rPr>
              <a:t> Programs Fund</a:t>
            </a:r>
            <a:endParaRPr lang="nb-NO" sz="2000" i="1" dirty="0">
              <a:solidFill>
                <a:srgbClr val="01B4E7"/>
              </a:solidFill>
              <a:ea typeface="Arial" charset="0"/>
              <a:cs typeface="Arial" charset="0"/>
            </a:endParaRPr>
          </a:p>
          <a:p>
            <a:pPr marL="342900" indent="-342900" defTabSz="457200" eaLnBrk="0" hangingPunct="0">
              <a:spcAft>
                <a:spcPts val="400"/>
              </a:spcAft>
              <a:buClr>
                <a:schemeClr val="accent1"/>
              </a:buClr>
              <a:buFont typeface="Arial" charset="0"/>
              <a:buNone/>
              <a:tabLst>
                <a:tab pos="1549400" algn="l"/>
              </a:tabLst>
            </a:pPr>
            <a:r>
              <a:rPr lang="nb-NO" sz="1800" i="1" dirty="0">
                <a:solidFill>
                  <a:srgbClr val="01B4E7"/>
                </a:solidFill>
                <a:ea typeface="Arial" charset="0"/>
                <a:cs typeface="Arial" charset="0"/>
              </a:rPr>
              <a:t>	</a:t>
            </a:r>
            <a:r>
              <a:rPr lang="nb-NO" sz="1600" i="1" dirty="0">
                <a:solidFill>
                  <a:srgbClr val="000100"/>
                </a:solidFill>
                <a:ea typeface="Arial" charset="0"/>
                <a:cs typeface="Arial" charset="0"/>
              </a:rPr>
              <a:t>Pengene brukes til ulike program tre år etter at de er kommet inn. </a:t>
            </a:r>
          </a:p>
          <a:p>
            <a:pPr marL="342900" indent="-342900" defTabSz="457200" eaLnBrk="0" hangingPunct="0">
              <a:buClr>
                <a:schemeClr val="accent1"/>
              </a:buClr>
              <a:buFont typeface="Arial" charset="0"/>
              <a:buNone/>
              <a:tabLst>
                <a:tab pos="1549400" algn="l"/>
              </a:tabLst>
            </a:pPr>
            <a:r>
              <a:rPr lang="nb-NO" sz="1600" i="1" dirty="0">
                <a:solidFill>
                  <a:srgbClr val="000100"/>
                </a:solidFill>
                <a:ea typeface="Arial" charset="0"/>
                <a:cs typeface="Arial" charset="0"/>
              </a:rPr>
              <a:t>	3 års forrentning gir renteinntekter som blir benyttet bl.a. til å administrere dagens program og til å utvikle nye program.</a:t>
            </a:r>
            <a:endParaRPr lang="nb-NO" sz="1600" i="1" dirty="0">
              <a:solidFill>
                <a:srgbClr val="01B4E7"/>
              </a:solidFill>
              <a:ea typeface="Arial" charset="0"/>
              <a:cs typeface="Arial" charset="0"/>
            </a:endParaRPr>
          </a:p>
          <a:p>
            <a:pPr marL="342900" indent="-342900" defTabSz="457200" eaLnBrk="0" hangingPunct="0">
              <a:spcBef>
                <a:spcPts val="400"/>
              </a:spcBef>
              <a:buClr>
                <a:schemeClr val="accent1"/>
              </a:buClr>
              <a:buFont typeface="Arial" charset="0"/>
              <a:buNone/>
              <a:tabLst>
                <a:tab pos="1549400" algn="l"/>
              </a:tabLst>
            </a:pPr>
            <a:r>
              <a:rPr lang="nb-NO" sz="1800" dirty="0">
                <a:solidFill>
                  <a:srgbClr val="01B4E7"/>
                </a:solidFill>
                <a:ea typeface="Arial" charset="0"/>
                <a:cs typeface="Arial" charset="0"/>
              </a:rPr>
              <a:t>2)	</a:t>
            </a:r>
            <a:r>
              <a:rPr lang="nb-NO" sz="2000" dirty="0" err="1">
                <a:solidFill>
                  <a:srgbClr val="01B4E7"/>
                </a:solidFill>
                <a:ea typeface="Arial" charset="0"/>
                <a:cs typeface="Arial" charset="0"/>
              </a:rPr>
              <a:t>Endowment</a:t>
            </a:r>
            <a:r>
              <a:rPr lang="nb-NO" sz="2000" dirty="0">
                <a:solidFill>
                  <a:srgbClr val="01B4E7"/>
                </a:solidFill>
                <a:ea typeface="Arial" charset="0"/>
                <a:cs typeface="Arial" charset="0"/>
              </a:rPr>
              <a:t> Fund </a:t>
            </a:r>
            <a:r>
              <a:rPr lang="nb-NO" sz="1600" dirty="0">
                <a:solidFill>
                  <a:srgbClr val="000100"/>
                </a:solidFill>
                <a:ea typeface="Arial" charset="0"/>
                <a:cs typeface="Arial" charset="0"/>
              </a:rPr>
              <a:t>(tidligere Permanent Fund)</a:t>
            </a:r>
          </a:p>
          <a:p>
            <a:pPr marL="342900" indent="-342900" defTabSz="457200" eaLnBrk="0" hangingPunct="0">
              <a:spcAft>
                <a:spcPts val="400"/>
              </a:spcAft>
              <a:buClr>
                <a:schemeClr val="accent1"/>
              </a:buClr>
              <a:buFont typeface="Arial" charset="0"/>
              <a:buNone/>
              <a:tabLst>
                <a:tab pos="1549400" algn="l"/>
              </a:tabLst>
            </a:pPr>
            <a:r>
              <a:rPr lang="nb-NO" sz="1600" i="1" dirty="0">
                <a:solidFill>
                  <a:srgbClr val="000100"/>
                </a:solidFill>
                <a:ea typeface="Arial" charset="0"/>
                <a:cs typeface="Arial" charset="0"/>
              </a:rPr>
              <a:t>	Dette fondet sikrer fremtiden og kontinuiteten i programtilbudet. </a:t>
            </a:r>
          </a:p>
          <a:p>
            <a:pPr marL="342900" indent="-342900" defTabSz="457200" eaLnBrk="0" hangingPunct="0">
              <a:buClr>
                <a:schemeClr val="accent1"/>
              </a:buClr>
              <a:buFont typeface="Arial" charset="0"/>
              <a:buNone/>
              <a:tabLst>
                <a:tab pos="1549400" algn="l"/>
              </a:tabLst>
            </a:pPr>
            <a:r>
              <a:rPr lang="nb-NO" sz="1600" i="1" dirty="0">
                <a:solidFill>
                  <a:srgbClr val="000100"/>
                </a:solidFill>
                <a:ea typeface="Arial" charset="0"/>
                <a:cs typeface="Arial" charset="0"/>
              </a:rPr>
              <a:t>	Bare rentene av dette fondet kan brukes til program.</a:t>
            </a:r>
          </a:p>
          <a:p>
            <a:pPr marL="342900" indent="-342900" defTabSz="457200" eaLnBrk="0" hangingPunct="0">
              <a:spcBef>
                <a:spcPts val="400"/>
              </a:spcBef>
              <a:buClr>
                <a:schemeClr val="accent1"/>
              </a:buClr>
              <a:buFont typeface="Arial" charset="0"/>
              <a:buNone/>
              <a:tabLst>
                <a:tab pos="1549400" algn="l"/>
              </a:tabLst>
            </a:pPr>
            <a:r>
              <a:rPr lang="nb-NO" sz="1800" dirty="0">
                <a:solidFill>
                  <a:srgbClr val="01B4E7"/>
                </a:solidFill>
                <a:ea typeface="Arial" charset="0"/>
                <a:cs typeface="Arial" charset="0"/>
              </a:rPr>
              <a:t>3)	</a:t>
            </a:r>
            <a:r>
              <a:rPr lang="nb-NO" sz="2000" dirty="0" err="1">
                <a:solidFill>
                  <a:srgbClr val="01B4E7"/>
                </a:solidFill>
                <a:ea typeface="Arial" charset="0"/>
                <a:cs typeface="Arial" charset="0"/>
              </a:rPr>
              <a:t>PolioPlus</a:t>
            </a:r>
            <a:endParaRPr lang="nb-NO" sz="2000" dirty="0">
              <a:solidFill>
                <a:srgbClr val="01B4E7"/>
              </a:solidFill>
              <a:ea typeface="Arial" charset="0"/>
              <a:cs typeface="Arial" charset="0"/>
            </a:endParaRPr>
          </a:p>
          <a:p>
            <a:pPr marL="342900" indent="-342900" defTabSz="457200" eaLnBrk="0" hangingPunct="0">
              <a:spcBef>
                <a:spcPts val="400"/>
              </a:spcBef>
              <a:buClr>
                <a:schemeClr val="accent1"/>
              </a:buClr>
              <a:buFont typeface="Arial" charset="0"/>
              <a:buNone/>
              <a:tabLst>
                <a:tab pos="1549400" algn="l"/>
              </a:tabLst>
            </a:pPr>
            <a:r>
              <a:rPr lang="nb-NO" sz="1800" dirty="0">
                <a:solidFill>
                  <a:srgbClr val="01B4E7"/>
                </a:solidFill>
                <a:ea typeface="Arial" charset="0"/>
                <a:cs typeface="Arial" charset="0"/>
              </a:rPr>
              <a:t>4)	</a:t>
            </a:r>
            <a:r>
              <a:rPr lang="nb-NO" sz="2000" dirty="0" err="1">
                <a:solidFill>
                  <a:srgbClr val="01B4E7"/>
                </a:solidFill>
                <a:ea typeface="Arial" charset="0"/>
                <a:cs typeface="Arial" charset="0"/>
              </a:rPr>
              <a:t>Rotary</a:t>
            </a:r>
            <a:r>
              <a:rPr lang="nb-NO" sz="2000" dirty="0">
                <a:solidFill>
                  <a:srgbClr val="01B4E7"/>
                </a:solidFill>
                <a:ea typeface="Arial" charset="0"/>
                <a:cs typeface="Arial" charset="0"/>
              </a:rPr>
              <a:t> Peace Centers</a:t>
            </a:r>
          </a:p>
          <a:p>
            <a:pPr marL="342900" indent="-342900" defTabSz="457200" eaLnBrk="0" hangingPunct="0">
              <a:buClr>
                <a:schemeClr val="accent1"/>
              </a:buClr>
              <a:buFont typeface="Arial" charset="0"/>
              <a:buNone/>
              <a:tabLst>
                <a:tab pos="1549400" algn="l"/>
              </a:tabLst>
            </a:pPr>
            <a:r>
              <a:rPr lang="nb-NO" sz="1800" dirty="0">
                <a:solidFill>
                  <a:srgbClr val="000100"/>
                </a:solidFill>
                <a:ea typeface="Arial" charset="0"/>
                <a:cs typeface="Arial" charset="0"/>
              </a:rPr>
              <a:t>	</a:t>
            </a:r>
            <a:r>
              <a:rPr lang="nb-NO" sz="1600" i="1" dirty="0">
                <a:solidFill>
                  <a:srgbClr val="000100"/>
                </a:solidFill>
                <a:ea typeface="Arial" charset="0"/>
                <a:cs typeface="Arial" charset="0"/>
              </a:rPr>
              <a:t>Et studie som omfatter internasjonale relasjoner, konfliktløsning og fredsstudier.</a:t>
            </a:r>
            <a:endParaRPr lang="nb-NO" sz="1600" i="1" dirty="0">
              <a:solidFill>
                <a:srgbClr val="01B4E7"/>
              </a:solidFill>
              <a:ea typeface="Arial" charset="0"/>
              <a:cs typeface="Arial" charset="0"/>
            </a:endParaRPr>
          </a:p>
        </p:txBody>
      </p:sp>
      <p:pic>
        <p:nvPicPr>
          <p:cNvPr id="8" name="Bilde 7" descr="EndPolioKids.jpg"/>
          <p:cNvPicPr>
            <a:picLocks noChangeAspect="1"/>
          </p:cNvPicPr>
          <p:nvPr/>
        </p:nvPicPr>
        <p:blipFill>
          <a:blip r:embed="rId3"/>
          <a:srcRect l="27091" r="32545"/>
          <a:stretch>
            <a:fillRect/>
          </a:stretch>
        </p:blipFill>
        <p:spPr>
          <a:xfrm>
            <a:off x="6128981" y="1676400"/>
            <a:ext cx="2710219" cy="4468199"/>
          </a:xfrm>
          <a:prstGeom prst="rect">
            <a:avLst/>
          </a:prstGeom>
          <a:effectLst>
            <a:outerShdw blurRad="101600" dist="101600" dir="2700000">
              <a:srgbClr val="000000">
                <a:alpha val="43000"/>
              </a:srgbClr>
            </a:outerShdw>
          </a:effectLst>
        </p:spPr>
      </p:pic>
      <p:pic>
        <p:nvPicPr>
          <p:cNvPr id="9" name="Bilde 8" descr="end-polio-no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304800"/>
            <a:ext cx="691040" cy="893601"/>
          </a:xfrm>
          <a:prstGeom prst="rect">
            <a:avLst/>
          </a:prstGeom>
        </p:spPr>
      </p:pic>
      <p:pic>
        <p:nvPicPr>
          <p:cNvPr id="11" name="Bilde 10" descr="Dove_of_Peac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0" y="319200"/>
            <a:ext cx="900000" cy="900000"/>
          </a:xfrm>
          <a:prstGeom prst="rect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med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kstSylinder 7"/>
          <p:cNvSpPr txBox="1"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41988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8580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latin typeface="Arial Narrow" charset="0"/>
                <a:ea typeface="Arial Narrow" charset="0"/>
                <a:cs typeface="Arial Narrow" charset="0"/>
              </a:rPr>
              <a:t>POLIO-SITUASJONEN I VERDEN (pr 26. </a:t>
            </a:r>
            <a:r>
              <a:rPr lang="en-US" sz="2800" dirty="0" err="1">
                <a:latin typeface="Arial Narrow" charset="0"/>
                <a:ea typeface="Arial Narrow" charset="0"/>
                <a:cs typeface="Arial Narrow" charset="0"/>
              </a:rPr>
              <a:t>feb</a:t>
            </a:r>
            <a:r>
              <a:rPr lang="en-US" sz="2800" dirty="0">
                <a:latin typeface="Arial Narrow" charset="0"/>
                <a:ea typeface="Arial Narrow" charset="0"/>
                <a:cs typeface="Arial Narrow" charset="0"/>
              </a:rPr>
              <a:t> 2018)</a:t>
            </a:r>
          </a:p>
        </p:txBody>
      </p:sp>
      <p:pic>
        <p:nvPicPr>
          <p:cNvPr id="9" name="Bilde 8" descr="end-polio-n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160" y="304800"/>
            <a:ext cx="691040" cy="893601"/>
          </a:xfrm>
          <a:prstGeom prst="rect">
            <a:avLst/>
          </a:prstGeom>
        </p:spPr>
      </p:pic>
      <p:pic>
        <p:nvPicPr>
          <p:cNvPr id="14" name="Bilde 13" descr="EveryLastChil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57407"/>
            <a:ext cx="9144000" cy="1400593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371600"/>
            <a:ext cx="8515350" cy="2591628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4114800"/>
            <a:ext cx="8318500" cy="533400"/>
          </a:xfrm>
          <a:prstGeom prst="rect">
            <a:avLst/>
          </a:prstGeom>
        </p:spPr>
      </p:pic>
    </p:spTree>
  </p:cSld>
  <p:clrMapOvr>
    <a:masterClrMapping/>
  </p:clrMapOvr>
  <p:transition spd="med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/>
          <p:cNvPicPr>
            <a:picLocks noChangeAspect="1"/>
          </p:cNvPicPr>
          <p:nvPr/>
        </p:nvPicPr>
        <p:blipFill>
          <a:blip r:embed="rId3"/>
          <a:srcRect t="45042"/>
          <a:stretch>
            <a:fillRect/>
          </a:stretch>
        </p:blipFill>
        <p:spPr>
          <a:xfrm>
            <a:off x="838200" y="4419600"/>
            <a:ext cx="8100000" cy="929772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/>
          <a:srcRect t="15971"/>
          <a:stretch>
            <a:fillRect/>
          </a:stretch>
        </p:blipFill>
        <p:spPr>
          <a:xfrm>
            <a:off x="838200" y="1368107"/>
            <a:ext cx="8100000" cy="1603693"/>
          </a:xfrm>
          <a:prstGeom prst="rect">
            <a:avLst/>
          </a:prstGeom>
        </p:spPr>
      </p:pic>
      <p:sp>
        <p:nvSpPr>
          <p:cNvPr id="41987" name="TekstSylinder 7"/>
          <p:cNvSpPr txBox="1"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41988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8580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latin typeface="Arial Narrow" charset="0"/>
                <a:ea typeface="Arial Narrow" charset="0"/>
                <a:cs typeface="Arial Narrow" charset="0"/>
              </a:rPr>
              <a:t>POLIO-SITUASJONEN I VERDEN (pr 26. </a:t>
            </a:r>
            <a:r>
              <a:rPr lang="en-US" sz="2800" dirty="0" err="1">
                <a:latin typeface="Arial Narrow" charset="0"/>
                <a:ea typeface="Arial Narrow" charset="0"/>
                <a:cs typeface="Arial Narrow" charset="0"/>
              </a:rPr>
              <a:t>feb</a:t>
            </a:r>
            <a:r>
              <a:rPr lang="en-US" sz="2800" dirty="0">
                <a:latin typeface="Arial Narrow" charset="0"/>
                <a:ea typeface="Arial Narrow" charset="0"/>
                <a:cs typeface="Arial Narrow" charset="0"/>
              </a:rPr>
              <a:t> 2018)</a:t>
            </a:r>
          </a:p>
        </p:txBody>
      </p:sp>
      <p:pic>
        <p:nvPicPr>
          <p:cNvPr id="9" name="Bilde 8" descr="end-polio-no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8160" y="304800"/>
            <a:ext cx="691040" cy="893601"/>
          </a:xfrm>
          <a:prstGeom prst="rect">
            <a:avLst/>
          </a:prstGeom>
        </p:spPr>
      </p:pic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457200" y="1066800"/>
            <a:ext cx="594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tabLst>
                <a:tab pos="1549400" algn="l"/>
              </a:tabLst>
            </a:pPr>
            <a:r>
              <a:rPr lang="nb-NO" sz="1800" dirty="0" err="1">
                <a:solidFill>
                  <a:srgbClr val="01B4E7"/>
                </a:solidFill>
                <a:ea typeface="Arial" charset="0"/>
                <a:cs typeface="Arial" charset="0"/>
              </a:rPr>
              <a:t>Afganistan</a:t>
            </a:r>
            <a:endParaRPr lang="nb-NO" sz="1800" dirty="0">
              <a:solidFill>
                <a:srgbClr val="000100"/>
              </a:solidFill>
              <a:ea typeface="Arial" charset="0"/>
              <a:cs typeface="Arial" charset="0"/>
            </a:endParaRPr>
          </a:p>
        </p:txBody>
      </p:sp>
      <p:sp>
        <p:nvSpPr>
          <p:cNvPr id="14" name="Rektangel 13"/>
          <p:cNvSpPr>
            <a:spLocks noChangeArrowheads="1"/>
          </p:cNvSpPr>
          <p:nvPr/>
        </p:nvSpPr>
        <p:spPr bwMode="auto">
          <a:xfrm>
            <a:off x="457200" y="4126468"/>
            <a:ext cx="594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tabLst>
                <a:tab pos="1549400" algn="l"/>
              </a:tabLst>
            </a:pPr>
            <a:r>
              <a:rPr lang="nb-NO" sz="1800" dirty="0">
                <a:solidFill>
                  <a:srgbClr val="01B4E7"/>
                </a:solidFill>
                <a:ea typeface="Arial" charset="0"/>
                <a:cs typeface="Arial" charset="0"/>
              </a:rPr>
              <a:t>Nigeria</a:t>
            </a:r>
            <a:endParaRPr lang="nb-NO" sz="1800" dirty="0">
              <a:solidFill>
                <a:srgbClr val="000100"/>
              </a:solidFill>
              <a:ea typeface="Arial" charset="0"/>
              <a:cs typeface="Arial" charset="0"/>
            </a:endParaRPr>
          </a:p>
        </p:txBody>
      </p:sp>
      <p:pic>
        <p:nvPicPr>
          <p:cNvPr id="16" name="Bilde 15" descr="EveryLastChil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457407"/>
            <a:ext cx="9144000" cy="1400593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3276600"/>
            <a:ext cx="8100000" cy="870806"/>
          </a:xfrm>
          <a:prstGeom prst="rect">
            <a:avLst/>
          </a:prstGeom>
        </p:spPr>
      </p:pic>
      <p:sp>
        <p:nvSpPr>
          <p:cNvPr id="10" name="Rektangel 9"/>
          <p:cNvSpPr>
            <a:spLocks noChangeArrowheads="1"/>
          </p:cNvSpPr>
          <p:nvPr/>
        </p:nvSpPr>
        <p:spPr bwMode="auto">
          <a:xfrm>
            <a:off x="457200" y="2971800"/>
            <a:ext cx="594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ü"/>
              <a:tabLst>
                <a:tab pos="1549400" algn="l"/>
              </a:tabLst>
            </a:pPr>
            <a:r>
              <a:rPr lang="nb-NO" sz="1800" dirty="0">
                <a:solidFill>
                  <a:srgbClr val="01B4E7"/>
                </a:solidFill>
                <a:ea typeface="Arial" charset="0"/>
                <a:cs typeface="Arial" charset="0"/>
              </a:rPr>
              <a:t>Pakistan</a:t>
            </a:r>
            <a:endParaRPr lang="nb-NO" sz="1800" dirty="0">
              <a:solidFill>
                <a:srgbClr val="000100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 spd="med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 descr="Map_peace_centers.jpg"/>
          <p:cNvPicPr>
            <a:picLocks noChangeAspect="1"/>
          </p:cNvPicPr>
          <p:nvPr/>
        </p:nvPicPr>
        <p:blipFill>
          <a:blip r:embed="rId3"/>
          <a:srcRect t="19937" b="7411"/>
          <a:stretch>
            <a:fillRect/>
          </a:stretch>
        </p:blipFill>
        <p:spPr>
          <a:xfrm>
            <a:off x="1295400" y="1371600"/>
            <a:ext cx="7467600" cy="4073236"/>
          </a:xfrm>
          <a:prstGeom prst="rect">
            <a:avLst/>
          </a:prstGeom>
          <a:effectLst>
            <a:outerShdw blurRad="101600" dist="101600" dir="2700000">
              <a:srgbClr val="000000">
                <a:alpha val="43000"/>
              </a:srgbClr>
            </a:outerShdw>
          </a:effectLst>
        </p:spPr>
      </p:pic>
      <p:sp>
        <p:nvSpPr>
          <p:cNvPr id="54274" name="TekstSylinder 7"/>
          <p:cNvSpPr txBox="1"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54275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34290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latin typeface="Arial Narrow" charset="0"/>
                <a:ea typeface="Arial Narrow" charset="0"/>
                <a:cs typeface="Arial Narrow" charset="0"/>
              </a:rPr>
              <a:t>FREDSARBEID</a:t>
            </a:r>
          </a:p>
        </p:txBody>
      </p:sp>
      <p:pic>
        <p:nvPicPr>
          <p:cNvPr id="6" name="Bilde 5" descr="Rotary_Peace_Fellowshi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68781">
            <a:off x="261807" y="4620195"/>
            <a:ext cx="4862519" cy="1798119"/>
          </a:xfrm>
          <a:prstGeom prst="rect">
            <a:avLst/>
          </a:prstGeom>
          <a:effectLst>
            <a:outerShdw blurRad="101600" dist="101600" dir="2700000">
              <a:srgbClr val="000000">
                <a:alpha val="43000"/>
              </a:srgbClr>
            </a:outerShdw>
          </a:effectLst>
        </p:spPr>
      </p:pic>
      <p:pic>
        <p:nvPicPr>
          <p:cNvPr id="7" name="Bilde 6" descr="Rotary-Peace-Fellowships.jpg"/>
          <p:cNvPicPr>
            <a:picLocks noChangeAspect="1"/>
          </p:cNvPicPr>
          <p:nvPr/>
        </p:nvPicPr>
        <p:blipFill>
          <a:blip r:embed="rId5"/>
          <a:srcRect t="15000" b="38333"/>
          <a:stretch>
            <a:fillRect/>
          </a:stretch>
        </p:blipFill>
        <p:spPr>
          <a:xfrm>
            <a:off x="5029200" y="304800"/>
            <a:ext cx="3766457" cy="878840"/>
          </a:xfrm>
          <a:prstGeom prst="rect">
            <a:avLst/>
          </a:prstGeom>
          <a:ln w="12700" cap="flat" cmpd="sng" algn="ctr">
            <a:solidFill>
              <a:srgbClr val="01B4E7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med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/>
        </p:nvPicPr>
        <p:blipFill>
          <a:blip r:embed="rId3"/>
          <a:srcRect l="2409"/>
          <a:stretch>
            <a:fillRect/>
          </a:stretch>
        </p:blipFill>
        <p:spPr>
          <a:xfrm>
            <a:off x="3048000" y="1600200"/>
            <a:ext cx="2438400" cy="3397250"/>
          </a:xfrm>
          <a:prstGeom prst="rect">
            <a:avLst/>
          </a:prstGeom>
        </p:spPr>
      </p:pic>
      <p:sp>
        <p:nvSpPr>
          <p:cNvPr id="41987" name="TekstSylinder 7"/>
          <p:cNvSpPr txBox="1">
            <a:spLocks noChangeArrowheads="1"/>
          </p:cNvSpPr>
          <p:nvPr/>
        </p:nvSpPr>
        <p:spPr bwMode="auto">
          <a:xfrm>
            <a:off x="8229600" y="63246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41988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858000" cy="48736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>
                <a:latin typeface="Arial Narrow" charset="0"/>
                <a:ea typeface="Arial Narrow" charset="0"/>
                <a:cs typeface="Arial Narrow" charset="0"/>
              </a:rPr>
              <a:t>HVORDAN BRUKES ROTARYFONDET?</a:t>
            </a:r>
          </a:p>
        </p:txBody>
      </p:sp>
      <p:pic>
        <p:nvPicPr>
          <p:cNvPr id="12" name="Bilde 11" descr="nid_08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295400"/>
            <a:ext cx="2672960" cy="1780234"/>
          </a:xfrm>
          <a:prstGeom prst="rect">
            <a:avLst/>
          </a:prstGeom>
          <a:effectLst>
            <a:outerShdw blurRad="101600" dist="101600" dir="2700000">
              <a:srgbClr val="000000">
                <a:alpha val="43000"/>
              </a:srgbClr>
            </a:outerShdw>
          </a:effectLst>
        </p:spPr>
      </p:pic>
      <p:pic>
        <p:nvPicPr>
          <p:cNvPr id="13" name="Bilde 12" descr="Fing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5181600"/>
            <a:ext cx="2675195" cy="1504795"/>
          </a:xfrm>
          <a:prstGeom prst="rect">
            <a:avLst/>
          </a:prstGeom>
          <a:effectLst>
            <a:outerShdw blurRad="101600" dist="101600" dir="2700000">
              <a:srgbClr val="000000">
                <a:alpha val="43000"/>
              </a:srgbClr>
            </a:outerShdw>
          </a:effectLst>
        </p:spPr>
      </p:pic>
      <p:pic>
        <p:nvPicPr>
          <p:cNvPr id="14" name="Bilde 13" descr="end_polio_now.jpg"/>
          <p:cNvPicPr>
            <a:picLocks noChangeAspect="1"/>
          </p:cNvPicPr>
          <p:nvPr/>
        </p:nvPicPr>
        <p:blipFill>
          <a:blip r:embed="rId6"/>
          <a:srcRect l="49275"/>
          <a:stretch>
            <a:fillRect/>
          </a:stretch>
        </p:blipFill>
        <p:spPr>
          <a:xfrm>
            <a:off x="228600" y="3581400"/>
            <a:ext cx="2703000" cy="926742"/>
          </a:xfrm>
          <a:prstGeom prst="rect">
            <a:avLst/>
          </a:prstGeom>
          <a:effectLst>
            <a:outerShdw blurRad="101600" dist="101600" dir="2700000">
              <a:srgbClr val="000000">
                <a:alpha val="43000"/>
              </a:srgbClr>
            </a:outerShdw>
          </a:effectLst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0" y="1143000"/>
            <a:ext cx="3657600" cy="42672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7979" y="5181600"/>
            <a:ext cx="5503621" cy="1506500"/>
          </a:xfrm>
          <a:prstGeom prst="rect">
            <a:avLst/>
          </a:prstGeom>
        </p:spPr>
      </p:pic>
    </p:spTree>
  </p:cSld>
  <p:clrMapOvr>
    <a:masterClrMapping/>
  </p:clrMapOvr>
  <p:transition spd="med" advClick="0"/>
</p:sld>
</file>

<file path=ppt/theme/theme1.xml><?xml version="1.0" encoding="utf-8"?>
<a:theme xmlns:a="http://schemas.openxmlformats.org/drawingml/2006/main" name="TRF-PowerpointDesignEN_Light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TRF-PowerpointDesignEN_Light.pot</Template>
  <TotalTime>83277</TotalTime>
  <Words>575</Words>
  <Application>Microsoft Office PowerPoint</Application>
  <PresentationFormat>Skjermfremvisning (4:3)</PresentationFormat>
  <Paragraphs>129</Paragraphs>
  <Slides>18</Slides>
  <Notes>18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18</vt:i4>
      </vt:variant>
    </vt:vector>
  </HeadingPairs>
  <TitlesOfParts>
    <vt:vector size="29" baseType="lpstr">
      <vt:lpstr>ＭＳ Ｐゴシック</vt:lpstr>
      <vt:lpstr>Arial</vt:lpstr>
      <vt:lpstr>Arial Narrow</vt:lpstr>
      <vt:lpstr>Arial Narrow Bold</vt:lpstr>
      <vt:lpstr>Calibri</vt:lpstr>
      <vt:lpstr>Georgia</vt:lpstr>
      <vt:lpstr>Wingdings</vt:lpstr>
      <vt:lpstr>ヒラギノ角ゴ Pro W3</vt:lpstr>
      <vt:lpstr>TRF-PowerpointDesignEN_Light</vt:lpstr>
      <vt:lpstr>Custom Design</vt:lpstr>
      <vt:lpstr>2_Custom Design</vt:lpstr>
      <vt:lpstr>PowerPoint-presentasjon</vt:lpstr>
      <vt:lpstr>TRF-KOMITÈEN I D2250</vt:lpstr>
      <vt:lpstr>ROTARYFONDETS FORMÅL OG MOTTO</vt:lpstr>
      <vt:lpstr>Rotarys seks fokusområder</vt:lpstr>
      <vt:lpstr>HVORDAN ER ROTARYFONDET BYGGET OPP?</vt:lpstr>
      <vt:lpstr>POLIO-SITUASJONEN I VERDEN (pr 26. feb 2018)</vt:lpstr>
      <vt:lpstr>POLIO-SITUASJONEN I VERDEN (pr 26. feb 2018)</vt:lpstr>
      <vt:lpstr>FREDSARBEID</vt:lpstr>
      <vt:lpstr>HVORDAN BRUKES ROTARYFONDET?</vt:lpstr>
      <vt:lpstr>BIDRAG TIL THE ROTARY FOUNDATION</vt:lpstr>
      <vt:lpstr>PENGER INN OG PENGER UT</vt:lpstr>
      <vt:lpstr>HVA ER SHARE ?</vt:lpstr>
      <vt:lpstr>THE ROTARY GRANT MODEL – litt forenklet</vt:lpstr>
      <vt:lpstr>NASJONALT OG INTERNASJONALT</vt:lpstr>
      <vt:lpstr>GLOBAL GRANT-PROSJEKTER I D2250</vt:lpstr>
      <vt:lpstr>DISTRICT GRANTS I D2250</vt:lpstr>
      <vt:lpstr>PROSJEKTFINANSIERING GLOBAL GRANT</vt:lpstr>
      <vt:lpstr>TAKK FOR MEG!</vt:lpstr>
    </vt:vector>
  </TitlesOfParts>
  <Company>Rotary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Arild Dale</cp:lastModifiedBy>
  <cp:revision>869</cp:revision>
  <cp:lastPrinted>2018-01-16T12:24:28Z</cp:lastPrinted>
  <dcterms:created xsi:type="dcterms:W3CDTF">2018-02-26T19:40:18Z</dcterms:created>
  <dcterms:modified xsi:type="dcterms:W3CDTF">2018-03-01T19:07:05Z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Bob Kiolbassa</vt:lpwstr>
  </property>
  <property fmtid="{D5CDD505-2E9C-101B-9397-08002B2CF9AE}" pid="3" name="WhenToUse">
    <vt:lpwstr>Powerpoint template using the new brand guidelines. This presentation has a cloud gray background on the cover and white background on other slides.</vt:lpwstr>
  </property>
  <property fmtid="{D5CDD505-2E9C-101B-9397-08002B2CF9AE}" pid="4" name="Description0">
    <vt:lpwstr>Powerpoint template using the new brand guidelines. This presentation has a cloud gray background on the cover and white background on other slides.</vt:lpwstr>
  </property>
  <property fmtid="{D5CDD505-2E9C-101B-9397-08002B2CF9AE}" pid="5" name="Status">
    <vt:lpwstr>In Review</vt:lpwstr>
  </property>
</Properties>
</file>