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91" r:id="rId4"/>
    <p:sldId id="286" r:id="rId5"/>
    <p:sldId id="288" r:id="rId6"/>
    <p:sldId id="290" r:id="rId7"/>
    <p:sldId id="292" r:id="rId8"/>
    <p:sldId id="293" r:id="rId9"/>
    <p:sldId id="294" r:id="rId10"/>
    <p:sldId id="278" r:id="rId11"/>
    <p:sldId id="295" r:id="rId12"/>
    <p:sldId id="258" r:id="rId13"/>
    <p:sldId id="268" r:id="rId14"/>
    <p:sldId id="257" r:id="rId15"/>
    <p:sldId id="259" r:id="rId16"/>
    <p:sldId id="269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77B1-3B88-4529-8CB4-41EF5EE4938D}" type="datetimeFigureOut">
              <a:rPr lang="nb-NO" smtClean="0"/>
              <a:t>02.03.2018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D3CC-177B-4D63-B19A-F8BF6B9FBF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317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77B1-3B88-4529-8CB4-41EF5EE4938D}" type="datetimeFigureOut">
              <a:rPr lang="nb-NO" smtClean="0"/>
              <a:t>02.03.2018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D3CC-177B-4D63-B19A-F8BF6B9FBF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827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77B1-3B88-4529-8CB4-41EF5EE4938D}" type="datetimeFigureOut">
              <a:rPr lang="nb-NO" smtClean="0"/>
              <a:t>02.03.2018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D3CC-177B-4D63-B19A-F8BF6B9FBF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457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77B1-3B88-4529-8CB4-41EF5EE4938D}" type="datetimeFigureOut">
              <a:rPr lang="nb-NO" smtClean="0"/>
              <a:t>02.03.2018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D3CC-177B-4D63-B19A-F8BF6B9FBF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835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77B1-3B88-4529-8CB4-41EF5EE4938D}" type="datetimeFigureOut">
              <a:rPr lang="nb-NO" smtClean="0"/>
              <a:t>02.03.2018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D3CC-177B-4D63-B19A-F8BF6B9FBF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139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77B1-3B88-4529-8CB4-41EF5EE4938D}" type="datetimeFigureOut">
              <a:rPr lang="nb-NO" smtClean="0"/>
              <a:t>02.03.2018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D3CC-177B-4D63-B19A-F8BF6B9FBF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048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77B1-3B88-4529-8CB4-41EF5EE4938D}" type="datetimeFigureOut">
              <a:rPr lang="nb-NO" smtClean="0"/>
              <a:t>02.03.2018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D3CC-177B-4D63-B19A-F8BF6B9FBF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75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77B1-3B88-4529-8CB4-41EF5EE4938D}" type="datetimeFigureOut">
              <a:rPr lang="nb-NO" smtClean="0"/>
              <a:t>02.03.2018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D3CC-177B-4D63-B19A-F8BF6B9FBF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305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77B1-3B88-4529-8CB4-41EF5EE4938D}" type="datetimeFigureOut">
              <a:rPr lang="nb-NO" smtClean="0"/>
              <a:t>02.03.2018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D3CC-177B-4D63-B19A-F8BF6B9FBF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986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77B1-3B88-4529-8CB4-41EF5EE4938D}" type="datetimeFigureOut">
              <a:rPr lang="nb-NO" smtClean="0"/>
              <a:t>02.03.2018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D3CC-177B-4D63-B19A-F8BF6B9FBF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023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77B1-3B88-4529-8CB4-41EF5EE4938D}" type="datetimeFigureOut">
              <a:rPr lang="nb-NO" smtClean="0"/>
              <a:t>02.03.2018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D3CC-177B-4D63-B19A-F8BF6B9FBF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193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D77B1-3B88-4529-8CB4-41EF5EE4938D}" type="datetimeFigureOut">
              <a:rPr lang="nb-NO" smtClean="0"/>
              <a:t>02.03.2018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7D3CC-177B-4D63-B19A-F8BF6B9FBF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86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489397"/>
            <a:ext cx="9144000" cy="2730322"/>
          </a:xfrm>
        </p:spPr>
        <p:txBody>
          <a:bodyPr>
            <a:normAutofit fontScale="90000"/>
          </a:bodyPr>
          <a:lstStyle/>
          <a:p>
            <a:br>
              <a:rPr lang="nb-NO" dirty="0">
                <a:solidFill>
                  <a:srgbClr val="00B050"/>
                </a:solidFill>
              </a:rPr>
            </a:br>
            <a:br>
              <a:rPr lang="nb-NO" dirty="0">
                <a:solidFill>
                  <a:srgbClr val="00B050"/>
                </a:solidFill>
              </a:rPr>
            </a:br>
            <a:br>
              <a:rPr lang="nb-NO" dirty="0">
                <a:solidFill>
                  <a:srgbClr val="00B050"/>
                </a:solidFill>
              </a:rPr>
            </a:br>
            <a:br>
              <a:rPr lang="nb-NO" dirty="0">
                <a:solidFill>
                  <a:srgbClr val="00B050"/>
                </a:solidFill>
              </a:rPr>
            </a:br>
            <a:br>
              <a:rPr lang="nb-NO" dirty="0">
                <a:solidFill>
                  <a:srgbClr val="00B050"/>
                </a:solidFill>
              </a:rPr>
            </a:br>
            <a:r>
              <a:rPr lang="nb-NO" dirty="0">
                <a:solidFill>
                  <a:srgbClr val="00B050"/>
                </a:solidFill>
              </a:rPr>
              <a:t>ROTARY</a:t>
            </a:r>
            <a:br>
              <a:rPr lang="nb-NO" dirty="0">
                <a:solidFill>
                  <a:srgbClr val="00B050"/>
                </a:solidFill>
              </a:rPr>
            </a:br>
            <a:r>
              <a:rPr lang="nb-NO" sz="4400" dirty="0">
                <a:solidFill>
                  <a:srgbClr val="00B050"/>
                </a:solidFill>
              </a:rPr>
              <a:t>-historie</a:t>
            </a:r>
            <a:br>
              <a:rPr lang="nb-NO" sz="4400" dirty="0">
                <a:solidFill>
                  <a:srgbClr val="00B050"/>
                </a:solidFill>
              </a:rPr>
            </a:br>
            <a:r>
              <a:rPr lang="nb-NO" sz="4400" dirty="0">
                <a:solidFill>
                  <a:srgbClr val="00B050"/>
                </a:solidFill>
              </a:rPr>
              <a:t>-verdier</a:t>
            </a:r>
            <a:br>
              <a:rPr lang="nb-NO" sz="4400" dirty="0">
                <a:solidFill>
                  <a:srgbClr val="00B050"/>
                </a:solidFill>
              </a:rPr>
            </a:br>
            <a:r>
              <a:rPr lang="nb-NO" sz="4400" dirty="0">
                <a:solidFill>
                  <a:srgbClr val="00B050"/>
                </a:solidFill>
              </a:rPr>
              <a:t>-klubbens plikter og friheter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nb-NO" dirty="0"/>
          </a:p>
          <a:p>
            <a:pPr algn="l"/>
            <a:endParaRPr lang="nb-NO" dirty="0"/>
          </a:p>
          <a:p>
            <a:pPr algn="l"/>
            <a:r>
              <a:rPr lang="nb-NO" dirty="0"/>
              <a:t>Voss 3.mars 2018</a:t>
            </a:r>
          </a:p>
          <a:p>
            <a:pPr algn="l"/>
            <a:r>
              <a:rPr lang="nb-NO" dirty="0"/>
              <a:t>PDG og DT Tove Kayser</a:t>
            </a:r>
          </a:p>
          <a:p>
            <a:pPr algn="l"/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747" y="5517219"/>
            <a:ext cx="2352381" cy="4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941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>
                <a:solidFill>
                  <a:schemeClr val="accent1"/>
                </a:solidFill>
              </a:rPr>
              <a:t>Rotarys «Flaggskip»: TRF (The Rotary Foundation)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Rotary-fondet har siden 1947 fordelt mer enn 3,4 milliarder dollar til sine lokale og internasjonale prosjekter. Rotary støtter humanitært og fredsskapende arbeid over hele verden, med spesielt fokus på:</a:t>
            </a:r>
          </a:p>
          <a:p>
            <a:pPr marL="0" indent="0" algn="ctr">
              <a:buNone/>
            </a:pPr>
            <a:r>
              <a:rPr lang="nb-NO" dirty="0">
                <a:solidFill>
                  <a:srgbClr val="7030A0"/>
                </a:solidFill>
              </a:rPr>
              <a:t>Fredsarbeid og konfliktløsning</a:t>
            </a:r>
          </a:p>
          <a:p>
            <a:pPr marL="0" indent="0" algn="ctr">
              <a:buNone/>
            </a:pPr>
            <a:r>
              <a:rPr lang="nb-NO" dirty="0">
                <a:solidFill>
                  <a:srgbClr val="00B050"/>
                </a:solidFill>
              </a:rPr>
              <a:t>Helseforebyggende tiltak / behandling</a:t>
            </a:r>
          </a:p>
          <a:p>
            <a:pPr marL="0" indent="0" algn="ctr">
              <a:buNone/>
            </a:pP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Rent vann og sanitærprosjekter</a:t>
            </a:r>
          </a:p>
          <a:p>
            <a:pPr marL="0" indent="0" algn="ctr">
              <a:buNone/>
            </a:pPr>
            <a:r>
              <a:rPr lang="nb-NO" dirty="0">
                <a:solidFill>
                  <a:srgbClr val="FF0000"/>
                </a:solidFill>
              </a:rPr>
              <a:t>Helsetiltak for mor og barn</a:t>
            </a:r>
          </a:p>
          <a:p>
            <a:pPr marL="0" indent="0" algn="ctr">
              <a:buNone/>
            </a:pPr>
            <a:r>
              <a:rPr lang="nb-NO" dirty="0">
                <a:solidFill>
                  <a:srgbClr val="FFC000"/>
                </a:solidFill>
              </a:rPr>
              <a:t>Grunnutdanning og leseferdighet</a:t>
            </a:r>
          </a:p>
          <a:p>
            <a:pPr marL="0" indent="0" algn="ctr">
              <a:buNone/>
            </a:pPr>
            <a:r>
              <a:rPr lang="nb-NO" dirty="0">
                <a:solidFill>
                  <a:srgbClr val="FFFF00"/>
                </a:solidFill>
              </a:rPr>
              <a:t>Økonomisk- og samfunnsmessig utvikling</a:t>
            </a:r>
          </a:p>
        </p:txBody>
      </p:sp>
    </p:spTree>
    <p:extLst>
      <p:ext uri="{BB962C8B-B14F-4D97-AF65-F5344CB8AC3E}">
        <p14:creationId xmlns:p14="http://schemas.microsoft.com/office/powerpoint/2010/main" val="2261412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>
                <a:solidFill>
                  <a:schemeClr val="accent6"/>
                </a:solidFill>
              </a:rPr>
              <a:t>KLUBBENS PLIKTER OG FRIHETER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Klubbens VEDTEKTER sier hvordan dere vil drive klubben. Her har dere «pliktene» og «frihetene». </a:t>
            </a:r>
          </a:p>
          <a:p>
            <a:endParaRPr lang="nb-NO" dirty="0"/>
          </a:p>
          <a:p>
            <a:r>
              <a:rPr lang="nb-NO" dirty="0"/>
              <a:t>Mitt råd:</a:t>
            </a:r>
          </a:p>
          <a:p>
            <a:pPr marL="0" indent="0">
              <a:buNone/>
            </a:pPr>
            <a:r>
              <a:rPr lang="nb-NO" dirty="0"/>
              <a:t>		Gjør en analyse av klubbens identitet – er dere der dere vil 		være?</a:t>
            </a:r>
          </a:p>
          <a:p>
            <a:pPr marL="0" indent="0">
              <a:buNone/>
            </a:pPr>
            <a:r>
              <a:rPr lang="nb-NO" dirty="0"/>
              <a:t>		Hva er bra – som bør forsterkes?</a:t>
            </a:r>
          </a:p>
          <a:p>
            <a:pPr marL="0" indent="0">
              <a:buNone/>
            </a:pPr>
            <a:r>
              <a:rPr lang="nb-NO" dirty="0"/>
              <a:t>		Hva er ikke bra – og hva gjør vi i så fall med det?</a:t>
            </a:r>
          </a:p>
          <a:p>
            <a:pPr marL="0" indent="0">
              <a:buNone/>
            </a:pPr>
            <a:r>
              <a:rPr lang="nb-NO" dirty="0"/>
              <a:t>		(Kalles også en strategisk plan)</a:t>
            </a:r>
          </a:p>
        </p:txBody>
      </p:sp>
    </p:spTree>
    <p:extLst>
      <p:ext uri="{BB962C8B-B14F-4D97-AF65-F5344CB8AC3E}">
        <p14:creationId xmlns:p14="http://schemas.microsoft.com/office/powerpoint/2010/main" val="3113038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6000" dirty="0">
                <a:solidFill>
                  <a:srgbClr val="FF0000"/>
                </a:solidFill>
              </a:rPr>
              <a:t>GLEDE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0" y="1985457"/>
            <a:ext cx="7137400" cy="3893127"/>
          </a:xfrm>
        </p:spPr>
      </p:pic>
    </p:spTree>
    <p:extLst>
      <p:ext uri="{BB962C8B-B14F-4D97-AF65-F5344CB8AC3E}">
        <p14:creationId xmlns:p14="http://schemas.microsoft.com/office/powerpoint/2010/main" val="4210204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6000" dirty="0">
                <a:solidFill>
                  <a:srgbClr val="FF0000"/>
                </a:solidFill>
              </a:rPr>
              <a:t>GLEDE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b-NO" sz="3200" dirty="0"/>
              <a:t>Gled deg over livet</a:t>
            </a:r>
          </a:p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sz="2000" dirty="0"/>
              <a:t>Dere må glede dere over livet hver</a:t>
            </a:r>
          </a:p>
          <a:p>
            <a:pPr marL="0" indent="0" algn="ctr">
              <a:buNone/>
            </a:pPr>
            <a:r>
              <a:rPr lang="nb-NO" sz="2000" dirty="0"/>
              <a:t>eneste dag, ikke vente til det hører</a:t>
            </a:r>
          </a:p>
          <a:p>
            <a:pPr marL="0" indent="0" algn="ctr">
              <a:buNone/>
            </a:pPr>
            <a:r>
              <a:rPr lang="nb-NO" sz="2000" dirty="0"/>
              <a:t>fortiden til med å oppdage at det var</a:t>
            </a:r>
          </a:p>
          <a:p>
            <a:pPr marL="0" indent="0" algn="ctr">
              <a:buNone/>
            </a:pPr>
            <a:r>
              <a:rPr lang="nb-NO" sz="2000" dirty="0"/>
              <a:t>en god tid! </a:t>
            </a:r>
          </a:p>
          <a:p>
            <a:pPr algn="ctr">
              <a:buFontTx/>
              <a:buChar char="-"/>
            </a:pPr>
            <a:r>
              <a:rPr lang="nb-NO" sz="2000" dirty="0"/>
              <a:t>Sette ikke deres lit til kommende </a:t>
            </a:r>
          </a:p>
          <a:p>
            <a:pPr marL="0" indent="0" algn="ctr">
              <a:buNone/>
            </a:pPr>
            <a:r>
              <a:rPr lang="nb-NO" sz="2000" dirty="0"/>
              <a:t>dagers lykke. Jo eldre man blir, jo mer </a:t>
            </a:r>
          </a:p>
          <a:p>
            <a:pPr marL="0" indent="0" algn="ctr">
              <a:buNone/>
            </a:pPr>
            <a:r>
              <a:rPr lang="nb-NO" sz="2000" dirty="0"/>
              <a:t>føler man at det å nyte øyeblikket er en</a:t>
            </a:r>
          </a:p>
          <a:p>
            <a:pPr marL="0" indent="0" algn="ctr">
              <a:buNone/>
            </a:pPr>
            <a:r>
              <a:rPr lang="nb-NO" sz="2000" dirty="0"/>
              <a:t>nådetilstand, en gyllen gave……..</a:t>
            </a:r>
          </a:p>
          <a:p>
            <a:pPr marL="0" indent="0" algn="ctr">
              <a:buNone/>
            </a:pPr>
            <a:r>
              <a:rPr lang="nb-NO" sz="900" dirty="0"/>
              <a:t>			MARIE CURIE</a:t>
            </a:r>
            <a:r>
              <a:rPr lang="nb-NO" sz="2000" dirty="0"/>
              <a:t> </a:t>
            </a:r>
          </a:p>
          <a:p>
            <a:pPr marL="0" indent="0" algn="ctr">
              <a:buNone/>
            </a:pP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98800"/>
            <a:ext cx="2759868" cy="1839912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650" y="3098800"/>
            <a:ext cx="20955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880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6000" dirty="0">
                <a:solidFill>
                  <a:srgbClr val="00B050"/>
                </a:solidFill>
              </a:rPr>
              <a:t>SAMHOLD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475" y="1939131"/>
            <a:ext cx="6877050" cy="4124325"/>
          </a:xfrm>
        </p:spPr>
      </p:pic>
    </p:spTree>
    <p:extLst>
      <p:ext uri="{BB962C8B-B14F-4D97-AF65-F5344CB8AC3E}">
        <p14:creationId xmlns:p14="http://schemas.microsoft.com/office/powerpoint/2010/main" val="1493828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52500" y="30594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r>
              <a:rPr lang="nb-NO" sz="6700" dirty="0">
                <a:solidFill>
                  <a:srgbClr val="00B050"/>
                </a:solidFill>
              </a:rPr>
              <a:t>INSPIRASJON</a:t>
            </a:r>
            <a:br>
              <a:rPr lang="nb-NO" dirty="0">
                <a:solidFill>
                  <a:srgbClr val="00B050"/>
                </a:solidFill>
              </a:rPr>
            </a:br>
            <a:br>
              <a:rPr lang="nb-NO" dirty="0"/>
            </a:br>
            <a:br>
              <a:rPr lang="nb-NO" dirty="0"/>
            </a:br>
            <a:r>
              <a:rPr lang="nb-NO" dirty="0"/>
              <a:t>LØFT</a:t>
            </a: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r>
              <a:rPr lang="nb-NO" dirty="0"/>
              <a:t>FLOKKEN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32358"/>
            <a:ext cx="3026371" cy="2018211"/>
          </a:xfr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251417"/>
            <a:ext cx="3026371" cy="1878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6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>
                <a:solidFill>
                  <a:srgbClr val="0070C0"/>
                </a:solidFill>
              </a:rPr>
              <a:t>SAMHOLD OG TOLERANSE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				</a:t>
            </a:r>
          </a:p>
          <a:p>
            <a:pPr marL="0" indent="0">
              <a:buNone/>
            </a:pPr>
            <a:r>
              <a:rPr lang="nb-NO" dirty="0"/>
              <a:t>				«</a:t>
            </a:r>
            <a:r>
              <a:rPr lang="nb-NO" dirty="0" err="1"/>
              <a:t>Friendship</a:t>
            </a:r>
            <a:r>
              <a:rPr lang="nb-NO" dirty="0"/>
              <a:t> </a:t>
            </a:r>
            <a:r>
              <a:rPr lang="nb-NO" dirty="0" err="1"/>
              <a:t>was</a:t>
            </a:r>
            <a:r>
              <a:rPr lang="nb-NO" dirty="0"/>
              <a:t> the </a:t>
            </a:r>
            <a:r>
              <a:rPr lang="nb-NO" dirty="0" err="1"/>
              <a:t>foundation</a:t>
            </a:r>
            <a:r>
              <a:rPr lang="nb-NO" dirty="0"/>
              <a:t> rock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which</a:t>
            </a:r>
            <a:r>
              <a:rPr lang="nb-NO" dirty="0"/>
              <a:t> 				Rotary </a:t>
            </a:r>
            <a:r>
              <a:rPr lang="nb-NO" dirty="0" err="1"/>
              <a:t>was</a:t>
            </a:r>
            <a:r>
              <a:rPr lang="nb-NO" dirty="0"/>
              <a:t> </a:t>
            </a:r>
            <a:r>
              <a:rPr lang="nb-NO" dirty="0" err="1"/>
              <a:t>built</a:t>
            </a:r>
            <a:r>
              <a:rPr lang="nb-NO" dirty="0"/>
              <a:t>, and </a:t>
            </a:r>
            <a:r>
              <a:rPr lang="nb-NO" dirty="0" err="1"/>
              <a:t>tolerance</a:t>
            </a:r>
            <a:r>
              <a:rPr lang="nb-NO" dirty="0"/>
              <a:t> is the 						element </a:t>
            </a:r>
            <a:r>
              <a:rPr lang="nb-NO" dirty="0" err="1"/>
              <a:t>which</a:t>
            </a:r>
            <a:r>
              <a:rPr lang="nb-NO" dirty="0"/>
              <a:t> holds it </a:t>
            </a:r>
            <a:r>
              <a:rPr lang="nb-NO" dirty="0" err="1"/>
              <a:t>together</a:t>
            </a:r>
            <a:r>
              <a:rPr lang="nb-NO" dirty="0"/>
              <a:t>.</a:t>
            </a:r>
          </a:p>
          <a:p>
            <a:pPr marL="0" indent="0">
              <a:buNone/>
            </a:pPr>
            <a:r>
              <a:rPr lang="nb-NO" dirty="0"/>
              <a:t>				</a:t>
            </a:r>
            <a:r>
              <a:rPr lang="nb-NO" dirty="0" err="1"/>
              <a:t>There</a:t>
            </a:r>
            <a:r>
              <a:rPr lang="nb-NO" dirty="0"/>
              <a:t> is </a:t>
            </a:r>
            <a:r>
              <a:rPr lang="nb-NO" dirty="0" err="1"/>
              <a:t>enough</a:t>
            </a:r>
            <a:r>
              <a:rPr lang="nb-NO" dirty="0"/>
              <a:t> </a:t>
            </a:r>
            <a:r>
              <a:rPr lang="nb-NO" dirty="0" err="1"/>
              <a:t>atomic</a:t>
            </a:r>
            <a:r>
              <a:rPr lang="nb-NO" dirty="0"/>
              <a:t> </a:t>
            </a:r>
            <a:r>
              <a:rPr lang="nb-NO" dirty="0" err="1"/>
              <a:t>energy</a:t>
            </a:r>
            <a:r>
              <a:rPr lang="nb-NO" dirty="0"/>
              <a:t> in </a:t>
            </a:r>
            <a:r>
              <a:rPr lang="nb-NO" dirty="0" err="1"/>
              <a:t>every</a:t>
            </a:r>
            <a:r>
              <a:rPr lang="nb-NO" dirty="0"/>
              <a:t> 					Rotary </a:t>
            </a:r>
            <a:r>
              <a:rPr lang="nb-NO" dirty="0" err="1"/>
              <a:t>club</a:t>
            </a:r>
            <a:r>
              <a:rPr lang="nb-NO" dirty="0"/>
              <a:t> to </a:t>
            </a:r>
            <a:r>
              <a:rPr lang="nb-NO" dirty="0" err="1"/>
              <a:t>blow</a:t>
            </a:r>
            <a:r>
              <a:rPr lang="nb-NO" dirty="0"/>
              <a:t> it </a:t>
            </a:r>
            <a:r>
              <a:rPr lang="nb-NO" dirty="0" err="1"/>
              <a:t>into</a:t>
            </a:r>
            <a:r>
              <a:rPr lang="nb-NO" dirty="0"/>
              <a:t> a </a:t>
            </a:r>
            <a:r>
              <a:rPr lang="nb-NO" dirty="0" err="1"/>
              <a:t>thousand</a:t>
            </a:r>
            <a:r>
              <a:rPr lang="nb-NO" dirty="0"/>
              <a:t> bits 					</a:t>
            </a:r>
            <a:r>
              <a:rPr lang="nb-NO" dirty="0" err="1"/>
              <a:t>were</a:t>
            </a:r>
            <a:r>
              <a:rPr lang="nb-NO" dirty="0"/>
              <a:t> it not for the spirit of </a:t>
            </a:r>
            <a:r>
              <a:rPr lang="nb-NO" dirty="0" err="1"/>
              <a:t>tolerance</a:t>
            </a:r>
            <a:r>
              <a:rPr lang="nb-NO" dirty="0"/>
              <a:t>»</a:t>
            </a:r>
          </a:p>
          <a:p>
            <a:pPr marL="0" indent="0">
              <a:buNone/>
            </a:pPr>
            <a:r>
              <a:rPr lang="nb-NO" dirty="0"/>
              <a:t>							</a:t>
            </a:r>
            <a:r>
              <a:rPr lang="nb-NO" sz="1400" i="1" dirty="0"/>
              <a:t>Paul Harris selvbiografi: My </a:t>
            </a:r>
            <a:r>
              <a:rPr lang="nb-NO" sz="1400" i="1" dirty="0" err="1"/>
              <a:t>road</a:t>
            </a:r>
            <a:r>
              <a:rPr lang="nb-NO" sz="1400" i="1" dirty="0"/>
              <a:t> to Rotary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								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00" y="1825625"/>
            <a:ext cx="279400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351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41714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>
                <a:solidFill>
                  <a:schemeClr val="accent6"/>
                </a:solidFill>
              </a:rPr>
              <a:t>HVA ER ROTARY?</a:t>
            </a:r>
            <a:br>
              <a:rPr lang="nb-NO" dirty="0">
                <a:solidFill>
                  <a:schemeClr val="accent6"/>
                </a:solidFill>
              </a:rPr>
            </a:br>
            <a:r>
              <a:rPr lang="nb-NO" dirty="0">
                <a:solidFill>
                  <a:schemeClr val="accent6"/>
                </a:solidFill>
              </a:rPr>
              <a:t>En verdensomspennende organisasjon med 1,2 millioner medlemmer i </a:t>
            </a:r>
            <a:r>
              <a:rPr lang="nb-NO" dirty="0" err="1">
                <a:solidFill>
                  <a:schemeClr val="accent6"/>
                </a:solidFill>
              </a:rPr>
              <a:t>ca</a:t>
            </a:r>
            <a:r>
              <a:rPr lang="nb-NO" dirty="0">
                <a:solidFill>
                  <a:schemeClr val="accent6"/>
                </a:solidFill>
              </a:rPr>
              <a:t> 34.000 klubber i mer enn 200 land</a:t>
            </a:r>
            <a:br>
              <a:rPr lang="nb-NO" dirty="0">
                <a:solidFill>
                  <a:schemeClr val="accent6"/>
                </a:solidFill>
              </a:rPr>
            </a:br>
            <a:endParaRPr lang="nb-NO" dirty="0">
              <a:solidFill>
                <a:schemeClr val="accent6"/>
              </a:solidFill>
            </a:endParaRP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806" y="2806083"/>
            <a:ext cx="5092700" cy="3918992"/>
          </a:xfrm>
        </p:spPr>
      </p:pic>
    </p:spTree>
    <p:extLst>
      <p:ext uri="{BB962C8B-B14F-4D97-AF65-F5344CB8AC3E}">
        <p14:creationId xmlns:p14="http://schemas.microsoft.com/office/powerpoint/2010/main" val="364798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>
                <a:solidFill>
                  <a:schemeClr val="accent6"/>
                </a:solidFill>
              </a:rPr>
              <a:t>HVORDAN I ALL VERDEN OPPSTO DENNE ORGANISASJONEN?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dirty="0"/>
              <a:t>JO:</a:t>
            </a:r>
          </a:p>
          <a:p>
            <a:pPr marL="0" indent="0" algn="ctr">
              <a:buNone/>
            </a:pPr>
            <a:r>
              <a:rPr lang="nb-NO" sz="4000" dirty="0">
                <a:solidFill>
                  <a:schemeClr val="accent2"/>
                </a:solidFill>
              </a:rPr>
              <a:t>Dette er historien om hva ett enkelt menneske kan utrette når nysgjerrighet og ønske om å bli kjent med nye mennesker preger ens liv.</a:t>
            </a:r>
          </a:p>
        </p:txBody>
      </p:sp>
    </p:spTree>
    <p:extLst>
      <p:ext uri="{BB962C8B-B14F-4D97-AF65-F5344CB8AC3E}">
        <p14:creationId xmlns:p14="http://schemas.microsoft.com/office/powerpoint/2010/main" val="431509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>
                <a:solidFill>
                  <a:schemeClr val="accent6"/>
                </a:solidFill>
              </a:rPr>
              <a:t>Paul </a:t>
            </a:r>
            <a:r>
              <a:rPr lang="nb-NO" dirty="0" err="1">
                <a:solidFill>
                  <a:schemeClr val="accent6"/>
                </a:solidFill>
              </a:rPr>
              <a:t>Percy</a:t>
            </a:r>
            <a:r>
              <a:rPr lang="nb-NO" dirty="0">
                <a:solidFill>
                  <a:schemeClr val="accent6"/>
                </a:solidFill>
              </a:rPr>
              <a:t> Harris 1868-1947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289738" y="1924844"/>
            <a:ext cx="7332419" cy="4351338"/>
          </a:xfrm>
        </p:spPr>
        <p:txBody>
          <a:bodyPr/>
          <a:lstStyle/>
          <a:p>
            <a:r>
              <a:rPr lang="nb-NO" dirty="0"/>
              <a:t>Lykkelig barndom – hos besteforeldrene</a:t>
            </a:r>
          </a:p>
          <a:p>
            <a:r>
              <a:rPr lang="nb-NO" dirty="0"/>
              <a:t>Hjemmet var preget av offervilje, hengivenhet, sannhet, oppriktighet og kjærlighet. </a:t>
            </a:r>
          </a:p>
          <a:p>
            <a:r>
              <a:rPr lang="nb-NO" dirty="0"/>
              <a:t>Arvet vidsyn og toleranse fra bestefar og menneskekjærlighet fra bestemor</a:t>
            </a:r>
          </a:p>
          <a:p>
            <a:endParaRPr lang="nb-NO" dirty="0"/>
          </a:p>
          <a:p>
            <a:r>
              <a:rPr lang="nb-NO" dirty="0"/>
              <a:t>Bestefaren snakket aldri nedsettende om noen person eller nasjon, men roste sine helter.</a:t>
            </a:r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06" y="1924844"/>
            <a:ext cx="279400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515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>
                <a:solidFill>
                  <a:schemeClr val="accent6"/>
                </a:solidFill>
              </a:rPr>
              <a:t>UTDANNING + 5 læreår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51857" y="1825625"/>
            <a:ext cx="7752008" cy="4351338"/>
          </a:xfrm>
        </p:spPr>
        <p:txBody>
          <a:bodyPr/>
          <a:lstStyle/>
          <a:p>
            <a:r>
              <a:rPr lang="nb-NO" dirty="0"/>
              <a:t>Tok sin juridikum ved State University of Iowa i 1881</a:t>
            </a:r>
          </a:p>
          <a:p>
            <a:r>
              <a:rPr lang="nb-NO" dirty="0"/>
              <a:t>Studentene ble anbefalt å arbeide i forskjellige bransjer før de begynte med juridisk arbeid!</a:t>
            </a:r>
          </a:p>
          <a:p>
            <a:r>
              <a:rPr lang="nb-NO" dirty="0"/>
              <a:t>Paul tok dette rådet til følge og reiste rundt i fem år i USA og Europa: </a:t>
            </a:r>
          </a:p>
          <a:p>
            <a:pPr marL="0" indent="0">
              <a:buNone/>
            </a:pPr>
            <a:r>
              <a:rPr lang="nb-NO" dirty="0"/>
              <a:t> - reporter i avisen Cronicle i  San Fransisco</a:t>
            </a:r>
          </a:p>
          <a:p>
            <a:pPr>
              <a:buFontTx/>
              <a:buChar char="-"/>
            </a:pPr>
            <a:r>
              <a:rPr lang="nb-NO" dirty="0"/>
              <a:t>fruktbonde i California</a:t>
            </a:r>
          </a:p>
          <a:p>
            <a:pPr>
              <a:buFontTx/>
              <a:buChar char="-"/>
            </a:pPr>
            <a:r>
              <a:rPr lang="nb-NO" dirty="0"/>
              <a:t>lærer ved en handelsskole i Los Angeles</a:t>
            </a:r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24844"/>
            <a:ext cx="279400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4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>
                <a:solidFill>
                  <a:schemeClr val="accent6"/>
                </a:solidFill>
              </a:rPr>
              <a:t>- fortsettelse UTDANNING + 5 år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13219" y="1924844"/>
            <a:ext cx="8112618" cy="4351338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nb-NO" dirty="0"/>
              <a:t>skuespiller i en teatergruppe i Denver i Colorado</a:t>
            </a:r>
          </a:p>
          <a:p>
            <a:pPr>
              <a:buFontTx/>
              <a:buChar char="-"/>
            </a:pPr>
            <a:r>
              <a:rPr lang="nb-NO" dirty="0"/>
              <a:t>reporter ved Rocky Mountains News</a:t>
            </a:r>
          </a:p>
          <a:p>
            <a:pPr>
              <a:buFontTx/>
              <a:buChar char="-"/>
            </a:pPr>
            <a:r>
              <a:rPr lang="nb-NO" dirty="0"/>
              <a:t>nattportier på hotell</a:t>
            </a:r>
          </a:p>
          <a:p>
            <a:pPr>
              <a:buFontTx/>
              <a:buChar char="-"/>
            </a:pPr>
            <a:r>
              <a:rPr lang="nb-NO" dirty="0"/>
              <a:t>salgsrepresentant for marmor- og granittbedrifter i to omganger</a:t>
            </a:r>
          </a:p>
          <a:p>
            <a:pPr>
              <a:buFontTx/>
              <a:buChar char="-"/>
            </a:pPr>
            <a:r>
              <a:rPr lang="nb-NO" dirty="0"/>
              <a:t>jobbene brakte han rundt i store deler av USA og flere reiser i Europa, særlig til England</a:t>
            </a:r>
          </a:p>
          <a:p>
            <a:pPr marL="0" indent="0">
              <a:buNone/>
            </a:pPr>
            <a:r>
              <a:rPr lang="nb-NO" dirty="0"/>
              <a:t>Etter 5 år flyttet han til Chicago hvor han ble boende resten av sitt liv. Her startet han sin egen advokatpraksis. 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24844"/>
            <a:ext cx="279400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122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>
                <a:solidFill>
                  <a:schemeClr val="accent6"/>
                </a:solidFill>
              </a:rPr>
              <a:t>IDEEN TIL ROTARY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Paul var aktiv med i organisasjonslivet i Chicago</a:t>
            </a:r>
          </a:p>
          <a:p>
            <a:r>
              <a:rPr lang="nb-NO" dirty="0"/>
              <a:t>Men savnet både de verdiene som preget hans oppvekstmiljø og nære venner i sin nye hjemby</a:t>
            </a:r>
          </a:p>
          <a:p>
            <a:r>
              <a:rPr lang="nb-NO" dirty="0"/>
              <a:t>Fikk ideen til en klubb for mennesker fra vidt forskjellige bransjer etter en søndagstur i nabolaget hvor han og en bekjent passerte mange forskjellige bedrifter. Dette var i 1900.</a:t>
            </a:r>
          </a:p>
          <a:p>
            <a:r>
              <a:rPr lang="nb-NO" dirty="0"/>
              <a:t>Det skulle gå 5 år før ideen ble en realitet. Det første møtet ble holdt 23.februar 1905. Tanken bak etableringen var at ledere for forskjellige foretak regelmessig skulle treffes i kameratslig ånd for å lære hverandre å kjenne, utveksle erfaringer og støtte hverandre i deres bestrebelse på å drive hederlige virksomheter.</a:t>
            </a:r>
          </a:p>
        </p:txBody>
      </p:sp>
    </p:spTree>
    <p:extLst>
      <p:ext uri="{BB962C8B-B14F-4D97-AF65-F5344CB8AC3E}">
        <p14:creationId xmlns:p14="http://schemas.microsoft.com/office/powerpoint/2010/main" val="2277074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>
                <a:solidFill>
                  <a:schemeClr val="accent6"/>
                </a:solidFill>
              </a:rPr>
              <a:t>HVEM DELTOK?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 SKREDDER – </a:t>
            </a:r>
            <a:r>
              <a:rPr lang="nb-NO" dirty="0" err="1"/>
              <a:t>Hiram</a:t>
            </a:r>
            <a:r>
              <a:rPr lang="nb-NO" dirty="0"/>
              <a:t> </a:t>
            </a:r>
            <a:r>
              <a:rPr lang="nb-NO" dirty="0" err="1"/>
              <a:t>Shorey</a:t>
            </a:r>
            <a:endParaRPr lang="nb-NO" dirty="0"/>
          </a:p>
          <a:p>
            <a:r>
              <a:rPr lang="nb-NO" dirty="0"/>
              <a:t>EN GRUVEINGENIØR – </a:t>
            </a:r>
            <a:r>
              <a:rPr lang="nb-NO" dirty="0" err="1"/>
              <a:t>Gustavres</a:t>
            </a:r>
            <a:r>
              <a:rPr lang="nb-NO" dirty="0"/>
              <a:t> </a:t>
            </a:r>
            <a:r>
              <a:rPr lang="nb-NO" dirty="0" err="1"/>
              <a:t>Loehr</a:t>
            </a:r>
            <a:endParaRPr lang="nb-NO" dirty="0"/>
          </a:p>
          <a:p>
            <a:r>
              <a:rPr lang="nb-NO" dirty="0"/>
              <a:t>EN KULLHANDLER – </a:t>
            </a:r>
            <a:r>
              <a:rPr lang="nb-NO" dirty="0" err="1"/>
              <a:t>Silvester</a:t>
            </a:r>
            <a:r>
              <a:rPr lang="nb-NO" dirty="0"/>
              <a:t> </a:t>
            </a:r>
            <a:r>
              <a:rPr lang="nb-NO" dirty="0" err="1"/>
              <a:t>Schiele</a:t>
            </a:r>
            <a:endParaRPr lang="nb-NO" dirty="0"/>
          </a:p>
          <a:p>
            <a:r>
              <a:rPr lang="nb-NO" dirty="0"/>
              <a:t>EN ADVOKAT – Paul P. Harris</a:t>
            </a:r>
          </a:p>
          <a:p>
            <a:endParaRPr lang="nb-NO" dirty="0"/>
          </a:p>
          <a:p>
            <a:r>
              <a:rPr lang="nb-NO" dirty="0"/>
              <a:t>Alle var innflyttere av nordamerikansk, tysk, svensk og </a:t>
            </a:r>
            <a:r>
              <a:rPr lang="nb-NO"/>
              <a:t>irsk opprinnelse og </a:t>
            </a:r>
            <a:r>
              <a:rPr lang="nb-NO" dirty="0"/>
              <a:t>de hadde protestantisk, romersk-katolsk og jødisk tro. Behovet var vennskapelig miljø, gjensidig inspirasjon og støtte.</a:t>
            </a:r>
          </a:p>
        </p:txBody>
      </p:sp>
    </p:spTree>
    <p:extLst>
      <p:ext uri="{BB962C8B-B14F-4D97-AF65-F5344CB8AC3E}">
        <p14:creationId xmlns:p14="http://schemas.microsoft.com/office/powerpoint/2010/main" val="1698948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>
                <a:solidFill>
                  <a:schemeClr val="accent6"/>
                </a:solidFill>
              </a:rPr>
              <a:t>FIRE BLE TIL MANGE FLER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1910		16 klubber i USA</a:t>
            </a:r>
          </a:p>
          <a:p>
            <a:r>
              <a:rPr lang="nb-NO" dirty="0"/>
              <a:t>1911		Klubber i London, Dublin og Belfast</a:t>
            </a:r>
          </a:p>
          <a:p>
            <a:r>
              <a:rPr lang="nb-NO" dirty="0"/>
              <a:t>1912		The International Association of Rotary Clubs</a:t>
            </a:r>
          </a:p>
          <a:p>
            <a:r>
              <a:rPr lang="nb-NO" dirty="0"/>
              <a:t>1917		The Rotary Foundation etabler under Convention i Atlanta</a:t>
            </a:r>
          </a:p>
          <a:p>
            <a:r>
              <a:rPr lang="nb-NO" dirty="0"/>
              <a:t>1922		Navnet endret til Rotary International (RI)</a:t>
            </a:r>
          </a:p>
          <a:p>
            <a:r>
              <a:rPr lang="nb-NO" dirty="0"/>
              <a:t>1921/22	Første Rotary klubb i Kristiania og København</a:t>
            </a:r>
          </a:p>
          <a:p>
            <a:r>
              <a:rPr lang="nb-NO" dirty="0"/>
              <a:t>1924		Rotary-klubb i Bergen og Stavanger</a:t>
            </a:r>
          </a:p>
          <a:p>
            <a:r>
              <a:rPr lang="nb-NO" dirty="0"/>
              <a:t>1926		Rotary-klubb i Trondheim</a:t>
            </a:r>
          </a:p>
          <a:p>
            <a:r>
              <a:rPr lang="nb-NO" dirty="0"/>
              <a:t>1927		Første Distrikt i Norge, D22310</a:t>
            </a:r>
          </a:p>
          <a:p>
            <a:r>
              <a:rPr lang="nb-NO" dirty="0"/>
              <a:t>1953		Norge delt i 7 distrikter, som nå er blitt til 6</a:t>
            </a:r>
          </a:p>
        </p:txBody>
      </p:sp>
    </p:spTree>
    <p:extLst>
      <p:ext uri="{BB962C8B-B14F-4D97-AF65-F5344CB8AC3E}">
        <p14:creationId xmlns:p14="http://schemas.microsoft.com/office/powerpoint/2010/main" val="3646113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3256</TotalTime>
  <Words>570</Words>
  <Application>Microsoft Office PowerPoint</Application>
  <PresentationFormat>Widescreen</PresentationFormat>
  <Paragraphs>90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Office-tema</vt:lpstr>
      <vt:lpstr>     ROTARY -historie -verdier -klubbens plikter og friheter</vt:lpstr>
      <vt:lpstr>HVA ER ROTARY? En verdensomspennende organisasjon med 1,2 millioner medlemmer i ca 34.000 klubber i mer enn 200 land </vt:lpstr>
      <vt:lpstr>HVORDAN I ALL VERDEN OPPSTO DENNE ORGANISASJONEN?</vt:lpstr>
      <vt:lpstr>Paul Percy Harris 1868-1947</vt:lpstr>
      <vt:lpstr>UTDANNING + 5 læreår</vt:lpstr>
      <vt:lpstr>- fortsettelse UTDANNING + 5 år</vt:lpstr>
      <vt:lpstr>IDEEN TIL ROTARY</vt:lpstr>
      <vt:lpstr>HVEM DELTOK?</vt:lpstr>
      <vt:lpstr>FIRE BLE TIL MANGE FLER</vt:lpstr>
      <vt:lpstr>Rotarys «Flaggskip»: TRF (The Rotary Foundation)</vt:lpstr>
      <vt:lpstr>KLUBBENS PLIKTER OG FRIHETER</vt:lpstr>
      <vt:lpstr>GLEDE</vt:lpstr>
      <vt:lpstr>GLEDE</vt:lpstr>
      <vt:lpstr>SAMHOLD</vt:lpstr>
      <vt:lpstr>        INSPIRASJON   LØFT    FLOKKEN</vt:lpstr>
      <vt:lpstr>SAMHOLD OG TOLERANSE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Kayser</dc:creator>
  <cp:lastModifiedBy>Arild Dale</cp:lastModifiedBy>
  <cp:revision>81</cp:revision>
  <dcterms:created xsi:type="dcterms:W3CDTF">2017-03-03T11:14:25Z</dcterms:created>
  <dcterms:modified xsi:type="dcterms:W3CDTF">2018-03-02T20:13:54Z</dcterms:modified>
</cp:coreProperties>
</file>