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7" r:id="rId3"/>
    <p:sldMasterId id="2147483704" r:id="rId4"/>
    <p:sldMasterId id="2147483713" r:id="rId5"/>
    <p:sldMasterId id="2147483729" r:id="rId6"/>
  </p:sldMasterIdLst>
  <p:notesMasterIdLst>
    <p:notesMasterId r:id="rId39"/>
  </p:notesMasterIdLst>
  <p:handoutMasterIdLst>
    <p:handoutMasterId r:id="rId40"/>
  </p:handoutMasterIdLst>
  <p:sldIdLst>
    <p:sldId id="331" r:id="rId7"/>
    <p:sldId id="333" r:id="rId8"/>
    <p:sldId id="385" r:id="rId9"/>
    <p:sldId id="390" r:id="rId10"/>
    <p:sldId id="332" r:id="rId11"/>
    <p:sldId id="374" r:id="rId12"/>
    <p:sldId id="375" r:id="rId13"/>
    <p:sldId id="358" r:id="rId14"/>
    <p:sldId id="335" r:id="rId15"/>
    <p:sldId id="367" r:id="rId16"/>
    <p:sldId id="392" r:id="rId17"/>
    <p:sldId id="393" r:id="rId18"/>
    <p:sldId id="353" r:id="rId19"/>
    <p:sldId id="368" r:id="rId20"/>
    <p:sldId id="378" r:id="rId21"/>
    <p:sldId id="369" r:id="rId22"/>
    <p:sldId id="370" r:id="rId23"/>
    <p:sldId id="387" r:id="rId24"/>
    <p:sldId id="298" r:id="rId25"/>
    <p:sldId id="380" r:id="rId26"/>
    <p:sldId id="381" r:id="rId27"/>
    <p:sldId id="382" r:id="rId28"/>
    <p:sldId id="383" r:id="rId29"/>
    <p:sldId id="371" r:id="rId30"/>
    <p:sldId id="372" r:id="rId31"/>
    <p:sldId id="386" r:id="rId32"/>
    <p:sldId id="376" r:id="rId33"/>
    <p:sldId id="395" r:id="rId34"/>
    <p:sldId id="394" r:id="rId35"/>
    <p:sldId id="397" r:id="rId36"/>
    <p:sldId id="398" r:id="rId37"/>
    <p:sldId id="396" r:id="rId38"/>
  </p:sldIdLst>
  <p:sldSz cx="9144000" cy="6858000" type="screen4x3"/>
  <p:notesSz cx="6819900" cy="99187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 autoAdjust="0"/>
    <p:restoredTop sz="96274" autoAdjust="0"/>
  </p:normalViewPr>
  <p:slideViewPr>
    <p:cSldViewPr snapToGrid="0">
      <p:cViewPr varScale="1">
        <p:scale>
          <a:sx n="163" d="100"/>
          <a:sy n="163" d="100"/>
        </p:scale>
        <p:origin x="-96" y="-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A587A-A19D-47B0-9405-E75206407B15}" type="datetimeFigureOut">
              <a:rPr lang="nb-NO" smtClean="0"/>
              <a:t>05.03.18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3475B-856E-4D4F-8B48-2B8AF8E40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784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AF066-8334-40E3-97CE-E91D2171309D}" type="datetimeFigureOut">
              <a:rPr lang="nb-NO" smtClean="0"/>
              <a:t>05.03.18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46BE5-3FE4-4F79-9E70-27CECDAEF6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68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6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7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5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4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6637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42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91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33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69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8693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53921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010286"/>
      </p:ext>
    </p:extLst>
  </p:cSld>
  <p:clrMapOvr>
    <a:masterClrMapping/>
  </p:clrMapOvr>
  <p:transition xmlns:p14="http://schemas.microsoft.com/office/powerpoint/2010/main"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35265"/>
      </p:ext>
    </p:extLst>
  </p:cSld>
  <p:clrMapOvr>
    <a:masterClrMapping/>
  </p:clrMapOvr>
  <p:transition xmlns:p14="http://schemas.microsoft.com/office/powerpoint/2010/main"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12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FA4A7-7AB2-40F8-9148-24EBE814B4D0}" type="datetimeFigureOut">
              <a:rPr lang="nb-NO" smtClean="0"/>
              <a:t>05.03.18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PETS D2250, Førde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1190046" cy="79896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92300"/>
            <a:ext cx="791629" cy="8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01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06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23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50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0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01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81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69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30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37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85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18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99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452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9C0793-78C0-4E36-A0CA-28E8F1D5BCD8}" type="datetimeFigureOut">
              <a:rPr lang="nb-NO" smtClean="0"/>
              <a:t>05.03.18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D1D36-322E-4CE4-9766-1B437021E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192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8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32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52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66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1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80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4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472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70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77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3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45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12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60148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4161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365796"/>
      </p:ext>
    </p:extLst>
  </p:cSld>
  <p:clrMapOvr>
    <a:masterClrMapping/>
  </p:clrMapOvr>
  <p:transition xmlns:p14="http://schemas.microsoft.com/office/powerpoint/2010/main"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37146"/>
      </p:ext>
    </p:extLst>
  </p:cSld>
  <p:clrMapOvr>
    <a:masterClrMapping/>
  </p:clrMapOvr>
  <p:transition xmlns:p14="http://schemas.microsoft.com/office/powerpoint/2010/main"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14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2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88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48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2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000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9C0793-78C0-4E36-A0CA-28E8F1D5BCD8}" type="datetimeFigureOut">
              <a:rPr lang="nb-NO" smtClean="0"/>
              <a:t>05.03.18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D1D36-322E-4CE4-9766-1B437021E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11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 dirty="0" err="1"/>
              <a:t>Light</a:t>
            </a:r>
            <a:r>
              <a:rPr lang="nb-NO" dirty="0"/>
              <a:t> up Rotary – hva betyr det for 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6827" y="457200"/>
            <a:ext cx="899973" cy="11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9100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theme" Target="../theme/theme4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theme" Target="../theme/theme6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91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E333E0AD-0D93-4BD0-8D2B-8C62F81888B3}" type="slidenum"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77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51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737" r:id="rId17"/>
    <p:sldLayoutId id="2147483752" r:id="rId1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A12FADA3-8358-4CBF-848F-44DDAC56A14C}" type="slidenum"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90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2" r:id="rId7"/>
    <p:sldLayoutId id="214748375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799CA252-3635-48E3-BB86-21EDF5FD2860}" type="slidenum"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6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9CF7A386-21E0-464B-9399-EBAF0CE47514}" type="slidenum"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56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8.jpe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rotaty.no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mailto:vjodalen@online.no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mailto:rolf.thingvold@evry.com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cid:9F0AF7597494443F87B4EC98AE5C6465@ELSA" TargetMode="External"/><Relationship Id="rId5" Type="http://schemas.openxmlformats.org/officeDocument/2006/relationships/image" Target="../media/image8.jpe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52680" y="109606"/>
            <a:ext cx="6874702" cy="789222"/>
          </a:xfrm>
        </p:spPr>
        <p:txBody>
          <a:bodyPr/>
          <a:lstStyle/>
          <a:p>
            <a:r>
              <a:rPr lang="en-GB" sz="4000" b="1" dirty="0">
                <a:solidFill>
                  <a:srgbClr val="0070C0"/>
                </a:solidFill>
              </a:rPr>
              <a:t>Rotary Youth Exchange </a:t>
            </a:r>
            <a:endParaRPr lang="nb-NO" sz="4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94503" y="925911"/>
            <a:ext cx="6007568" cy="99951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b-NO" sz="3100" b="1" dirty="0">
                <a:solidFill>
                  <a:schemeClr val="tx2">
                    <a:lumMod val="75000"/>
                  </a:schemeClr>
                </a:solidFill>
              </a:rPr>
              <a:t>Rolf Thingvold, Førde Rotaryklubb</a:t>
            </a:r>
          </a:p>
          <a:p>
            <a:pPr>
              <a:defRPr/>
            </a:pPr>
            <a:r>
              <a:rPr lang="nb-NO" sz="2400" b="1" dirty="0">
                <a:solidFill>
                  <a:schemeClr val="tx2">
                    <a:lumMod val="75000"/>
                  </a:schemeClr>
                </a:solidFill>
              </a:rPr>
              <a:t>Ansvarlig for ungdomsutvekslingen i D2250</a:t>
            </a:r>
          </a:p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12" y="2107217"/>
            <a:ext cx="2096243" cy="3515262"/>
          </a:xfrm>
          <a:prstGeom prst="rect">
            <a:avLst/>
          </a:prstGeom>
        </p:spPr>
      </p:pic>
      <p:pic>
        <p:nvPicPr>
          <p:cNvPr id="7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34" y="67318"/>
            <a:ext cx="1205545" cy="969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8DF72-C0AA-4CF2-B12B-0C82484C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636" y="4698846"/>
            <a:ext cx="3094181" cy="1111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96D734-C918-418B-ABB0-773B857C8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36" y="2116448"/>
            <a:ext cx="4860331" cy="255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44935" y="393748"/>
            <a:ext cx="7316834" cy="7014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3600" b="1" dirty="0">
                <a:solidFill>
                  <a:schemeClr val="tx2"/>
                </a:solidFill>
                <a:latin typeface="Georgia"/>
                <a:cs typeface="Georgia"/>
              </a:rPr>
              <a:t>Vår utfordring</a:t>
            </a: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0" y="-128587"/>
            <a:ext cx="1784350" cy="1316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0" y="1093074"/>
            <a:ext cx="4127315" cy="2754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30" y="1093074"/>
            <a:ext cx="4127082" cy="2754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0" y="3919621"/>
            <a:ext cx="4127315" cy="2776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730" y="3919621"/>
            <a:ext cx="4436699" cy="25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44935" y="393748"/>
            <a:ext cx="7316834" cy="7014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     Opplevelser - </a:t>
            </a:r>
            <a:r>
              <a:rPr lang="nb-NO" altLang="nb-NO" sz="2800" b="1" dirty="0" err="1">
                <a:solidFill>
                  <a:schemeClr val="tx2"/>
                </a:solidFill>
                <a:latin typeface="Georgia"/>
                <a:cs typeface="Georgia"/>
              </a:rPr>
              <a:t>WinterCamp</a:t>
            </a:r>
            <a:endParaRPr lang="nb-NO" altLang="nb-NO" sz="20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0" y="-128587"/>
            <a:ext cx="1784350" cy="1316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9FED2-37B7-4900-875E-ACB60515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9" y="1085925"/>
            <a:ext cx="4021076" cy="575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EB8E64-F03C-4797-A379-2FFA47E20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38" y="1093335"/>
            <a:ext cx="3852684" cy="2878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C1341A-2D29-4F0A-94A3-F759BA7A0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055" y="3978372"/>
            <a:ext cx="5624944" cy="28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44935" y="393748"/>
            <a:ext cx="7316834" cy="7014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Opplevelser - Norgestur</a:t>
            </a:r>
            <a:endParaRPr lang="nb-NO" altLang="nb-NO" sz="20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0" y="-128587"/>
            <a:ext cx="1784350" cy="1316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6A7B64-9F1A-4F12-A1B1-36FAF8C2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589" y="976113"/>
            <a:ext cx="6601097" cy="57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51203" y="1592987"/>
            <a:ext cx="9022080" cy="4929051"/>
          </a:xfrm>
        </p:spPr>
        <p:txBody>
          <a:bodyPr/>
          <a:lstStyle/>
          <a:p>
            <a:r>
              <a:rPr lang="nb-NO" sz="2400" dirty="0">
                <a:solidFill>
                  <a:schemeClr val="tx2"/>
                </a:solidFill>
              </a:rPr>
              <a:t>Vi har et veldig godt «produkt»</a:t>
            </a:r>
          </a:p>
          <a:p>
            <a:r>
              <a:rPr lang="nb-NO" sz="2400" dirty="0">
                <a:solidFill>
                  <a:schemeClr val="tx2"/>
                </a:solidFill>
              </a:rPr>
              <a:t>Lang erfaring – og en veldig god historikk</a:t>
            </a:r>
          </a:p>
          <a:p>
            <a:r>
              <a:rPr lang="nb-NO" sz="2400" dirty="0">
                <a:solidFill>
                  <a:schemeClr val="tx2"/>
                </a:solidFill>
              </a:rPr>
              <a:t>Nettverk (vertsfamilier, rådgiver, klubb, distrikt)</a:t>
            </a:r>
          </a:p>
          <a:p>
            <a:r>
              <a:rPr lang="nb-NO" sz="2400" dirty="0">
                <a:solidFill>
                  <a:schemeClr val="tx2"/>
                </a:solidFill>
              </a:rPr>
              <a:t>Trygghet både for student og foreldre</a:t>
            </a:r>
          </a:p>
          <a:p>
            <a:r>
              <a:rPr lang="nb-NO" sz="2400" dirty="0">
                <a:solidFill>
                  <a:schemeClr val="tx2"/>
                </a:solidFill>
              </a:rPr>
              <a:t>Økonomi (vi er en ikke kommersiell org.)</a:t>
            </a:r>
          </a:p>
          <a:p>
            <a:r>
              <a:rPr lang="nb-NO" sz="2400" dirty="0">
                <a:solidFill>
                  <a:schemeClr val="tx2"/>
                </a:solidFill>
              </a:rPr>
              <a:t>Stipendordninger</a:t>
            </a:r>
          </a:p>
          <a:p>
            <a:r>
              <a:rPr lang="nb-NO" sz="2400" dirty="0">
                <a:solidFill>
                  <a:schemeClr val="tx2"/>
                </a:solidFill>
              </a:rPr>
              <a:t>…</a:t>
            </a:r>
          </a:p>
          <a:p>
            <a:pPr marL="0" indent="0">
              <a:buNone/>
            </a:pPr>
            <a:endParaRPr lang="nb-NO" sz="3600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Hvorfor velge Rotary sin ungdomsutveksling?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3588" y="445989"/>
            <a:ext cx="1410387" cy="1230411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97835" y="457200"/>
            <a:ext cx="8763000" cy="533400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>Andre aktører…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51" y="2326294"/>
            <a:ext cx="3817761" cy="1404013"/>
          </a:xfrm>
          <a:prstGeom prst="rect">
            <a:avLst/>
          </a:prstGeom>
        </p:spPr>
      </p:pic>
      <p:sp>
        <p:nvSpPr>
          <p:cNvPr id="8" name="Plassholder for innhold 5"/>
          <p:cNvSpPr>
            <a:spLocks noGrp="1"/>
          </p:cNvSpPr>
          <p:nvPr>
            <p:ph idx="1"/>
          </p:nvPr>
        </p:nvSpPr>
        <p:spPr>
          <a:xfrm>
            <a:off x="331105" y="1346403"/>
            <a:ext cx="7402838" cy="558547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>
                <a:solidFill>
                  <a:schemeClr val="tx2"/>
                </a:solidFill>
              </a:rPr>
              <a:t>De mer kommersielle organisasjonene tenker litt annerledes</a:t>
            </a:r>
            <a:endParaRPr lang="nb-NO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39" y="3891594"/>
            <a:ext cx="4418093" cy="2129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13" y="2998159"/>
            <a:ext cx="4274292" cy="2195967"/>
          </a:xfrm>
          <a:prstGeom prst="rect">
            <a:avLst/>
          </a:prstGeom>
        </p:spPr>
      </p:pic>
      <p:pic>
        <p:nvPicPr>
          <p:cNvPr id="9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6892" y="378047"/>
            <a:ext cx="1448508" cy="1322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F35B55-A940-4005-B2DC-C0D212805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2" y="1855550"/>
            <a:ext cx="2008054" cy="10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06871" y="1452310"/>
            <a:ext cx="8557998" cy="4930905"/>
          </a:xfrm>
        </p:spPr>
        <p:txBody>
          <a:bodyPr/>
          <a:lstStyle/>
          <a:p>
            <a:r>
              <a:rPr lang="nb-NO" sz="2800" dirty="0">
                <a:solidFill>
                  <a:schemeClr val="tx2"/>
                </a:solidFill>
              </a:rPr>
              <a:t>Google</a:t>
            </a:r>
          </a:p>
          <a:p>
            <a:r>
              <a:rPr lang="nb-NO" sz="2800" dirty="0" err="1">
                <a:solidFill>
                  <a:schemeClr val="tx2"/>
                </a:solidFill>
              </a:rPr>
              <a:t>Facebook</a:t>
            </a:r>
            <a:endParaRPr lang="nb-NO" sz="2800" dirty="0">
              <a:solidFill>
                <a:schemeClr val="tx2"/>
              </a:solidFill>
            </a:endParaRPr>
          </a:p>
          <a:p>
            <a:r>
              <a:rPr lang="nb-NO" sz="2800" dirty="0" err="1">
                <a:solidFill>
                  <a:schemeClr val="tx2"/>
                </a:solidFill>
              </a:rPr>
              <a:t>Youtube</a:t>
            </a:r>
            <a:endParaRPr lang="nb-NO" sz="2800" dirty="0">
              <a:solidFill>
                <a:schemeClr val="tx2"/>
              </a:solidFill>
            </a:endParaRPr>
          </a:p>
          <a:p>
            <a:r>
              <a:rPr lang="nb-NO" sz="2800" dirty="0" err="1">
                <a:solidFill>
                  <a:schemeClr val="tx2"/>
                </a:solidFill>
              </a:rPr>
              <a:t>Instagram</a:t>
            </a:r>
            <a:endParaRPr lang="nb-NO" sz="2800" dirty="0">
              <a:solidFill>
                <a:schemeClr val="tx2"/>
              </a:solidFill>
            </a:endParaRPr>
          </a:p>
          <a:p>
            <a:r>
              <a:rPr lang="nb-NO" sz="2800" dirty="0" err="1">
                <a:solidFill>
                  <a:schemeClr val="tx2"/>
                </a:solidFill>
              </a:rPr>
              <a:t>Twitter</a:t>
            </a:r>
            <a:endParaRPr lang="nb-NO" sz="2800" dirty="0">
              <a:solidFill>
                <a:schemeClr val="tx2"/>
              </a:solidFill>
            </a:endParaRPr>
          </a:p>
          <a:p>
            <a:r>
              <a:rPr lang="nb-NO" sz="2600" b="1" dirty="0">
                <a:solidFill>
                  <a:schemeClr val="tx2"/>
                </a:solidFill>
              </a:rPr>
              <a:t>Skoler (både Ungd. skoler og Videregående)</a:t>
            </a:r>
          </a:p>
          <a:p>
            <a:r>
              <a:rPr lang="nb-NO" sz="2600" b="1" dirty="0">
                <a:solidFill>
                  <a:schemeClr val="tx2"/>
                </a:solidFill>
              </a:rPr>
              <a:t>PETS og Distriktskonferansen</a:t>
            </a:r>
          </a:p>
          <a:p>
            <a:r>
              <a:rPr lang="nb-NO" sz="2600" b="1" dirty="0">
                <a:solidFill>
                  <a:schemeClr val="tx2"/>
                </a:solidFill>
              </a:rPr>
              <a:t>Utdanningsmesser</a:t>
            </a:r>
          </a:p>
          <a:p>
            <a:r>
              <a:rPr lang="nb-NO" sz="2600" b="1" dirty="0">
                <a:solidFill>
                  <a:schemeClr val="tx2"/>
                </a:solidFill>
              </a:rPr>
              <a:t>Plakater og brosjyrer</a:t>
            </a:r>
          </a:p>
          <a:p>
            <a:pPr marL="0" indent="0">
              <a:buNone/>
            </a:pPr>
            <a:endParaRPr lang="nb-NO" sz="2800" dirty="0">
              <a:solidFill>
                <a:schemeClr val="tx2"/>
              </a:solidFill>
            </a:endParaRPr>
          </a:p>
        </p:txBody>
      </p:sp>
      <p:pic>
        <p:nvPicPr>
          <p:cNvPr id="1026" name="_image2" descr="CID-ff114674-113b-224e-5816-63dadde540f1@RD00155D3A31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3" y="1822590"/>
            <a:ext cx="3753811" cy="194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4"/>
          <p:cNvSpPr txBox="1">
            <a:spLocks/>
          </p:cNvSpPr>
          <p:nvPr/>
        </p:nvSpPr>
        <p:spPr>
          <a:xfrm>
            <a:off x="897835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Arenaer vi må være på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xmlns="" id="{37B1D77D-BC1D-4E6B-BE2B-DE3EFA1D4A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6892" y="378047"/>
            <a:ext cx="1448508" cy="13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    Litt statistikk: Distrikt 2250 vs. alle distriktene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CCC78D-4BFD-4AD3-B9AE-CBDE87413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27" y="1481990"/>
            <a:ext cx="7368261" cy="44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97835" y="457200"/>
            <a:ext cx="8763000" cy="533400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>Status siste årene</a:t>
            </a:r>
          </a:p>
        </p:txBody>
      </p:sp>
      <p:sp>
        <p:nvSpPr>
          <p:cNvPr id="8" name="Plassholder for innhold 5"/>
          <p:cNvSpPr>
            <a:spLocks noGrp="1"/>
          </p:cNvSpPr>
          <p:nvPr>
            <p:ph idx="1"/>
          </p:nvPr>
        </p:nvSpPr>
        <p:spPr>
          <a:xfrm>
            <a:off x="200297" y="1422069"/>
            <a:ext cx="8697327" cy="4064331"/>
          </a:xfrm>
        </p:spPr>
        <p:txBody>
          <a:bodyPr/>
          <a:lstStyle/>
          <a:p>
            <a:pPr marL="0" indent="0">
              <a:buNone/>
            </a:pPr>
            <a:r>
              <a:rPr lang="nb-NO" sz="2000" b="1" u="sng" dirty="0" err="1">
                <a:solidFill>
                  <a:schemeClr val="tx2"/>
                </a:solidFill>
              </a:rPr>
              <a:t>Outbounds</a:t>
            </a:r>
            <a:r>
              <a:rPr lang="nb-NO" sz="2000" b="1" u="sng" dirty="0">
                <a:solidFill>
                  <a:schemeClr val="tx2"/>
                </a:solidFill>
              </a:rPr>
              <a:t> fra Norge:</a:t>
            </a:r>
          </a:p>
          <a:p>
            <a:pPr marL="0" indent="0">
              <a:buNone/>
            </a:pPr>
            <a:endParaRPr lang="nb-NO" sz="105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2015-2016:		26 studenter ute (1 fra D2250)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accent5"/>
                </a:solidFill>
              </a:rPr>
              <a:t>2016-2017:		38 studenter ute (4 fra D2250)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2017-2018:		28 studenter ute	(2 fra D2250)</a:t>
            </a:r>
          </a:p>
          <a:p>
            <a:pPr marL="0" indent="0">
              <a:buNone/>
            </a:pPr>
            <a:r>
              <a:rPr lang="nb-NO" sz="2400" dirty="0">
                <a:solidFill>
                  <a:srgbClr val="FF0000"/>
                </a:solidFill>
              </a:rPr>
              <a:t>2018-2019:		40 studenter reiser ut (3 fra D2250)		</a:t>
            </a:r>
          </a:p>
          <a:p>
            <a:pPr marL="0" indent="0">
              <a:buNone/>
            </a:pPr>
            <a:r>
              <a:rPr lang="nb-NO" sz="2400" b="1" dirty="0">
                <a:solidFill>
                  <a:schemeClr val="tx2"/>
                </a:solidFill>
              </a:rPr>
              <a:t>2019-2020:		Mål om 5 studenter fra D2250</a:t>
            </a:r>
          </a:p>
          <a:p>
            <a:pPr marL="0" indent="0">
              <a:buNone/>
            </a:pPr>
            <a:endParaRPr lang="nb-NO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         Vi ønsker samarbeid mellom flere klubber</a:t>
            </a: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</a:endParaRPr>
          </a:p>
        </p:txBody>
      </p:sp>
      <p:pic>
        <p:nvPicPr>
          <p:cNvPr id="6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7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6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Status pr i dag i D2250 for utveksling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3588" y="445989"/>
            <a:ext cx="1410387" cy="1230411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6739D1A-FEBD-434A-B088-2240F97D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09249"/>
              </p:ext>
            </p:extLst>
          </p:nvPr>
        </p:nvGraphicFramePr>
        <p:xfrm>
          <a:off x="221557" y="1533524"/>
          <a:ext cx="8654587" cy="4247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6620">
                  <a:extLst>
                    <a:ext uri="{9D8B030D-6E8A-4147-A177-3AD203B41FA5}">
                      <a16:colId xmlns:a16="http://schemas.microsoft.com/office/drawing/2014/main" xmlns="" val="2808292229"/>
                    </a:ext>
                  </a:extLst>
                </a:gridCol>
                <a:gridCol w="1028996">
                  <a:extLst>
                    <a:ext uri="{9D8B030D-6E8A-4147-A177-3AD203B41FA5}">
                      <a16:colId xmlns:a16="http://schemas.microsoft.com/office/drawing/2014/main" xmlns="" val="4286461508"/>
                    </a:ext>
                  </a:extLst>
                </a:gridCol>
                <a:gridCol w="5058971">
                  <a:extLst>
                    <a:ext uri="{9D8B030D-6E8A-4147-A177-3AD203B41FA5}">
                      <a16:colId xmlns:a16="http://schemas.microsoft.com/office/drawing/2014/main" xmlns="" val="1652045441"/>
                    </a:ext>
                  </a:extLst>
                </a:gridCol>
              </a:tblGrid>
              <a:tr h="2946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>
                          <a:effectLst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4440937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Bergen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Positiv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Søker samarbeids-klubb fra 2019-2020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075495"/>
                  </a:ext>
                </a:extLst>
              </a:tr>
              <a:tr h="456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Åsane og Arna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Positiv</a:t>
                      </a:r>
                      <a:endParaRPr lang="nb-NO" sz="160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Mulig samarbeid mellom de to i 2019-2020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50305843"/>
                  </a:ext>
                </a:extLst>
              </a:tr>
              <a:tr h="453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Sotra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Positiv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Møte 28.11.17. Venter på søknader. 2019-2020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18559159"/>
                  </a:ext>
                </a:extLst>
              </a:tr>
              <a:tr h="288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Sokndal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Positiv 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Møte 09.0418. Leter etter kandidat, kanskje fra 2019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1159494"/>
                  </a:ext>
                </a:extLst>
              </a:tr>
              <a:tr h="753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Sandnes og Ålgård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Godkjent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Mottatt søknad fra gutt fra Stavanger.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Han skal til Canada. Alle vertsfamilier på plass.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4789683"/>
                  </a:ext>
                </a:extLst>
              </a:tr>
              <a:tr h="76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Gandsfjord, Stavanger og Sola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Godkjent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Mottatt søknad fra en jente fra Jæren (Kleppe)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Hun skal til Brasil. Alle vertsfamilier på plass.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6810714"/>
                  </a:ext>
                </a:extLst>
              </a:tr>
              <a:tr h="7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Bryne, Klepp og Nærbø RK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Godkjent</a:t>
                      </a: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chemeClr val="tx2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</a:rPr>
                        <a:t>Mottatt søknad fra en jente fra Jæren (Kleppe)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chemeClr val="tx2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</a:rPr>
                        <a:t>Hun skal til Florida. Alle vertsfamilier på plass.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1693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6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819500"/>
              </p:ext>
            </p:extLst>
          </p:nvPr>
        </p:nvGraphicFramePr>
        <p:xfrm>
          <a:off x="411808" y="1644511"/>
          <a:ext cx="8324785" cy="3970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56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0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73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Pliktig: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Bør: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Tilskudd til lommepenger </a:t>
                      </a:r>
                    </a:p>
                    <a:p>
                      <a:r>
                        <a:rPr lang="nb-NO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    (Kr. 800*11 mnd.)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9.000,-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Ungdomsbillett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4.000,-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Høstsamling </a:t>
                      </a:r>
                      <a:r>
                        <a:rPr lang="nb-NO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ifm</a:t>
                      </a:r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 felles DK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4.000,-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Gaver </a:t>
                      </a:r>
                      <a:r>
                        <a:rPr lang="nb-NO" sz="1400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(jul/ bursdag/ avreise)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1.000,-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Egen Distriktskonferanse</a:t>
                      </a:r>
                      <a:endParaRPr lang="nb-NO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2.000,-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Mobil 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rgbClr val="7030A0"/>
                          </a:solidFill>
                          <a:latin typeface="Georgia" panose="02040502050405020303" pitchFamily="18" charset="0"/>
                        </a:rPr>
                        <a:t>3.500,-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Holmenkollweekend i 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3.500,-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8.500,-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213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50% </a:t>
                      </a:r>
                      <a:r>
                        <a:rPr lang="nb-NO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Språk- og kulturkurs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2.500,-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Diverse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5.000,-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b="1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Frivillig:</a:t>
                      </a:r>
                      <a:endParaRPr lang="nb-N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Totalt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26.000,-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«Norges tur»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10.000,-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Tilskudd fra D-2250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anose="02040502050405020303" pitchFamily="18" charset="0"/>
                        </a:rPr>
                        <a:t>- 5.000,-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Winter Camp Nesbyen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5.000,-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43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Totalt for klubb/ klubbene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rPr>
                        <a:t>21.000,-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9958446"/>
                  </a:ext>
                </a:extLst>
              </a:tr>
            </a:tbl>
          </a:graphicData>
        </a:graphic>
      </p:graphicFrame>
      <p:sp>
        <p:nvSpPr>
          <p:cNvPr id="7" name="Tittel 4"/>
          <p:cNvSpPr txBox="1">
            <a:spLocks/>
          </p:cNvSpPr>
          <p:nvPr/>
        </p:nvSpPr>
        <p:spPr>
          <a:xfrm>
            <a:off x="897835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Kostnader for din klubb (som vertskap)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20597" y="755357"/>
            <a:ext cx="7896225" cy="400824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nb-NO" altLang="nb-NO" b="1" dirty="0">
              <a:latin typeface="Comic Sans MS" pitchFamily="66" charset="0"/>
            </a:endParaRPr>
          </a:p>
          <a:p>
            <a:pPr algn="l">
              <a:lnSpc>
                <a:spcPct val="80000"/>
              </a:lnSpc>
            </a:pPr>
            <a:r>
              <a:rPr lang="nb-NO" altLang="nb-NO" sz="3600" b="1" dirty="0">
                <a:solidFill>
                  <a:schemeClr val="tx2"/>
                </a:solidFill>
                <a:latin typeface="Georgia"/>
                <a:cs typeface="Georgia"/>
              </a:rPr>
              <a:t>       Program</a:t>
            </a: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:</a:t>
            </a: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 marL="914400" lvl="1" indent="-457200" algn="l">
              <a:lnSpc>
                <a:spcPct val="80000"/>
              </a:lnSpc>
              <a:buAutoNum type="arabicPeriod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Generell info om Rotary sin Ungdomsutveksling</a:t>
            </a:r>
          </a:p>
          <a:p>
            <a:pPr marL="914400" lvl="1" indent="-457200" algn="l">
              <a:lnSpc>
                <a:spcPct val="80000"/>
              </a:lnSpc>
              <a:buAutoNum type="arabicPeriod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Kort om organisering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rabicPeriod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Økonomi (kostnader for klubb og student)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rabicPeriod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Forventninger til student og mottagende klubber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rabicPeriod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Georgia stipendet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rabicPeriod"/>
            </a:pPr>
            <a:r>
              <a:rPr lang="en-US" altLang="nb-NO" sz="2400" dirty="0">
                <a:solidFill>
                  <a:schemeClr val="tx2"/>
                </a:solidFill>
                <a:latin typeface="Georgia"/>
                <a:cs typeface="Georgia"/>
              </a:rPr>
              <a:t>Roundtrips/ Summer Camps</a:t>
            </a:r>
          </a:p>
          <a:p>
            <a:pPr marL="914400" lvl="1" indent="-457200" algn="l">
              <a:lnSpc>
                <a:spcPct val="80000"/>
              </a:lnSpc>
              <a:buFont typeface="+mj-lt"/>
              <a:buAutoNum type="arabicPeriod"/>
            </a:pPr>
            <a:r>
              <a:rPr lang="en-US" altLang="nb-NO" sz="2400" i="1" dirty="0">
                <a:solidFill>
                  <a:schemeClr val="tx2"/>
                </a:solidFill>
                <a:latin typeface="Georgia"/>
                <a:cs typeface="Georgia"/>
              </a:rPr>
              <a:t>RYLA</a:t>
            </a:r>
          </a:p>
          <a:p>
            <a:endParaRPr lang="nb-NO" dirty="0"/>
          </a:p>
        </p:txBody>
      </p:sp>
      <p:pic>
        <p:nvPicPr>
          <p:cNvPr id="5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65583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34" y="67318"/>
            <a:ext cx="1205545" cy="9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897835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Kostnader for foreldrene/ student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186" y="1362446"/>
            <a:ext cx="88294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Totale kostnader for den utreisende:</a:t>
            </a:r>
          </a:p>
          <a:p>
            <a:pPr>
              <a:spcAft>
                <a:spcPts val="0"/>
              </a:spcAft>
            </a:pPr>
            <a:endParaRPr lang="nb-NO" sz="2400" dirty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 12.000,- er det eneste som blir fakturert fra Rotary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   9.000,- (estimert) Flybillett t/r til USA (blir fakturert fra Kilroy)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   1.000,- gaver til 3 vertsfamilier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   5.800,- Forsikring (blir fakturert fra Europeiske)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Kr. 15.000,- Evt. Lommepenger og aktiviteter gjennom året </a:t>
            </a:r>
          </a:p>
          <a:p>
            <a:pPr marL="449580"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(som ikke er Rotary-finansiert, turer, helgesamlinger etc.)</a:t>
            </a:r>
          </a:p>
          <a:p>
            <a:pPr>
              <a:spcAft>
                <a:spcPts val="0"/>
              </a:spcAft>
            </a:pPr>
            <a:endParaRPr lang="nb-NO" sz="2000" dirty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Totalt </a:t>
            </a:r>
            <a:r>
              <a:rPr lang="nb-NO" sz="2000" dirty="0" err="1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43.000,-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b-NO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HUSK å søk stipend i Lånekassen.</a:t>
            </a:r>
            <a:endParaRPr lang="nb-NO" sz="20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xmlns="" id="{5FD2F527-F22B-4C5E-87C4-F92BCC4EE5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6892" y="378047"/>
            <a:ext cx="1448508" cy="1322992"/>
          </a:xfrm>
          <a:prstGeom prst="rect">
            <a:avLst/>
          </a:prstGeom>
        </p:spPr>
      </p:pic>
      <p:pic>
        <p:nvPicPr>
          <p:cNvPr id="6" name="Bilde 9">
            <a:extLst>
              <a:ext uri="{FF2B5EF4-FFF2-40B4-BE49-F238E27FC236}">
                <a16:creationId xmlns:a16="http://schemas.microsoft.com/office/drawing/2014/main" xmlns="" id="{1D80BA9A-083A-46ED-BE16-715B13348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76004" y="1399298"/>
            <a:ext cx="7656297" cy="4929051"/>
          </a:xfrm>
        </p:spPr>
        <p:txBody>
          <a:bodyPr/>
          <a:lstStyle/>
          <a:p>
            <a:r>
              <a:rPr lang="nb-NO" sz="2400" dirty="0">
                <a:solidFill>
                  <a:schemeClr val="tx2"/>
                </a:solidFill>
              </a:rPr>
              <a:t>At du tar skolen på alvor</a:t>
            </a:r>
          </a:p>
          <a:p>
            <a:r>
              <a:rPr lang="nb-NO" sz="2400" dirty="0">
                <a:solidFill>
                  <a:schemeClr val="tx2"/>
                </a:solidFill>
              </a:rPr>
              <a:t>At du forholder deg til </a:t>
            </a:r>
            <a:r>
              <a:rPr lang="nb-NO" sz="2400" dirty="0" err="1">
                <a:solidFill>
                  <a:schemeClr val="tx2"/>
                </a:solidFill>
              </a:rPr>
              <a:t>Rotary’s</a:t>
            </a:r>
            <a:r>
              <a:rPr lang="nb-NO" sz="2400" dirty="0">
                <a:solidFill>
                  <a:schemeClr val="tx2"/>
                </a:solidFill>
              </a:rPr>
              <a:t> regler (4 </a:t>
            </a:r>
            <a:r>
              <a:rPr lang="nb-NO" sz="2400" dirty="0" err="1">
                <a:solidFill>
                  <a:schemeClr val="tx2"/>
                </a:solidFill>
              </a:rPr>
              <a:t>D’er</a:t>
            </a:r>
            <a:r>
              <a:rPr lang="nb-NO" sz="24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No Drinking, Drugs, Driving, Dating</a:t>
            </a:r>
          </a:p>
          <a:p>
            <a:r>
              <a:rPr lang="nb-NO" sz="2400" dirty="0">
                <a:solidFill>
                  <a:schemeClr val="tx2"/>
                </a:solidFill>
              </a:rPr>
              <a:t>At du er motivert for oppholdet</a:t>
            </a:r>
          </a:p>
          <a:p>
            <a:pPr lvl="1"/>
            <a:r>
              <a:rPr lang="nb-NO" sz="2000" dirty="0" err="1">
                <a:solidFill>
                  <a:schemeClr val="tx2"/>
                </a:solidFill>
              </a:rPr>
              <a:t>Ift</a:t>
            </a:r>
            <a:r>
              <a:rPr lang="nb-NO" sz="2000" dirty="0">
                <a:solidFill>
                  <a:schemeClr val="tx2"/>
                </a:solidFill>
              </a:rPr>
              <a:t> </a:t>
            </a:r>
            <a:r>
              <a:rPr lang="nb-NO" sz="2000" dirty="0" err="1">
                <a:solidFill>
                  <a:schemeClr val="tx2"/>
                </a:solidFill>
              </a:rPr>
              <a:t>Rotary’s</a:t>
            </a:r>
            <a:r>
              <a:rPr lang="nb-NO" sz="2000" dirty="0">
                <a:solidFill>
                  <a:schemeClr val="tx2"/>
                </a:solidFill>
              </a:rPr>
              <a:t> intensjon og verdier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landets kultur og levemåte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interessert i lære mest mulig </a:t>
            </a:r>
          </a:p>
          <a:p>
            <a:r>
              <a:rPr lang="nb-NO" sz="2400" dirty="0">
                <a:solidFill>
                  <a:schemeClr val="tx2"/>
                </a:solidFill>
              </a:rPr>
              <a:t>Ikke sitte så mye med mobil/ </a:t>
            </a:r>
            <a:r>
              <a:rPr lang="nb-NO" sz="2400" dirty="0" err="1">
                <a:solidFill>
                  <a:schemeClr val="tx2"/>
                </a:solidFill>
              </a:rPr>
              <a:t>pc’n</a:t>
            </a:r>
            <a:r>
              <a:rPr lang="nb-NO" sz="2400" dirty="0">
                <a:solidFill>
                  <a:schemeClr val="tx2"/>
                </a:solidFill>
              </a:rPr>
              <a:t>, eller ha for mye kontakt med hjemlandet, men i stedet delta i det som foregår der du er. Være til stede!</a:t>
            </a: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Hva forventes av studenten?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xmlns="" id="{ED46A8D6-51F7-4EE1-8585-3DAF885135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6892" y="378047"/>
            <a:ext cx="1448508" cy="1322992"/>
          </a:xfrm>
          <a:prstGeom prst="rect">
            <a:avLst/>
          </a:prstGeom>
        </p:spPr>
      </p:pic>
      <p:pic>
        <p:nvPicPr>
          <p:cNvPr id="6" name="Bilde 9">
            <a:extLst>
              <a:ext uri="{FF2B5EF4-FFF2-40B4-BE49-F238E27FC236}">
                <a16:creationId xmlns:a16="http://schemas.microsoft.com/office/drawing/2014/main" xmlns="" id="{466A5726-2892-4260-9479-45784A6B0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8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61584" y="1789545"/>
            <a:ext cx="7982341" cy="4929051"/>
          </a:xfrm>
        </p:spPr>
        <p:txBody>
          <a:bodyPr/>
          <a:lstStyle/>
          <a:p>
            <a:r>
              <a:rPr lang="nb-NO" sz="2400" dirty="0">
                <a:solidFill>
                  <a:schemeClr val="tx2"/>
                </a:solidFill>
              </a:rPr>
              <a:t>Du skal holde foredrag i din vertsklubb (20 min.)</a:t>
            </a:r>
          </a:p>
          <a:p>
            <a:r>
              <a:rPr lang="nb-NO" sz="2400" dirty="0">
                <a:solidFill>
                  <a:schemeClr val="tx2"/>
                </a:solidFill>
              </a:rPr>
              <a:t>Du deltar i vertsfamilien som et vanlig familiemedlem</a:t>
            </a:r>
          </a:p>
          <a:p>
            <a:r>
              <a:rPr lang="nb-NO" sz="2400" dirty="0">
                <a:solidFill>
                  <a:schemeClr val="tx2"/>
                </a:solidFill>
              </a:rPr>
              <a:t>Du skal holde foredrag her i klubben etter hjemkomst</a:t>
            </a:r>
          </a:p>
          <a:p>
            <a:r>
              <a:rPr lang="nb-NO" sz="2400" dirty="0">
                <a:solidFill>
                  <a:schemeClr val="tx2"/>
                </a:solidFill>
              </a:rPr>
              <a:t>At du er positiv og utadvendt og en god ambassadør for ditt hjemsted, for </a:t>
            </a:r>
            <a:r>
              <a:rPr lang="nb-NO" sz="2400" dirty="0" err="1">
                <a:solidFill>
                  <a:schemeClr val="tx2"/>
                </a:solidFill>
              </a:rPr>
              <a:t>Rotary</a:t>
            </a:r>
            <a:r>
              <a:rPr lang="nb-NO" sz="2400" dirty="0">
                <a:solidFill>
                  <a:schemeClr val="tx2"/>
                </a:solidFill>
              </a:rPr>
              <a:t> og for Norge</a:t>
            </a:r>
          </a:p>
          <a:p>
            <a:r>
              <a:rPr lang="nb-NO" sz="2400" dirty="0">
                <a:solidFill>
                  <a:schemeClr val="tx2"/>
                </a:solidFill>
              </a:rPr>
              <a:t>Besøk fra Norge?</a:t>
            </a: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Hva forventes av studenten forts.?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xmlns="" id="{8D522E49-4AE2-4D9C-ABAE-4EC582985C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6892" y="378047"/>
            <a:ext cx="1448508" cy="1322992"/>
          </a:xfrm>
          <a:prstGeom prst="rect">
            <a:avLst/>
          </a:prstGeom>
        </p:spPr>
      </p:pic>
      <p:pic>
        <p:nvPicPr>
          <p:cNvPr id="6" name="Bilde 9">
            <a:extLst>
              <a:ext uri="{FF2B5EF4-FFF2-40B4-BE49-F238E27FC236}">
                <a16:creationId xmlns:a16="http://schemas.microsoft.com/office/drawing/2014/main" xmlns="" id="{679EF1A6-1EC7-4D36-8A75-57E257DC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22019" y="1446654"/>
            <a:ext cx="8212406" cy="4929051"/>
          </a:xfrm>
        </p:spPr>
        <p:txBody>
          <a:bodyPr/>
          <a:lstStyle/>
          <a:p>
            <a:r>
              <a:rPr lang="nb-NO" sz="2400" dirty="0">
                <a:solidFill>
                  <a:schemeClr val="tx2"/>
                </a:solidFill>
              </a:rPr>
              <a:t>Sørg for en varm velkomst på flyplassen</a:t>
            </a:r>
            <a:r>
              <a:rPr lang="nb-NO" sz="2400" dirty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nb-NO" sz="2400" dirty="0">
              <a:solidFill>
                <a:schemeClr val="tx2"/>
              </a:solidFill>
            </a:endParaRPr>
          </a:p>
          <a:p>
            <a:r>
              <a:rPr lang="nb-NO" sz="2400" dirty="0">
                <a:solidFill>
                  <a:schemeClr val="tx2"/>
                </a:solidFill>
              </a:rPr>
              <a:t>Sett opp et års-hjul for aktiviteter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Hva med en egen komité?</a:t>
            </a:r>
          </a:p>
          <a:p>
            <a:r>
              <a:rPr lang="nb-NO" sz="2400" dirty="0">
                <a:solidFill>
                  <a:schemeClr val="tx2"/>
                </a:solidFill>
              </a:rPr>
              <a:t>Del på oppgavene – og engasjer hele klubben</a:t>
            </a:r>
          </a:p>
          <a:p>
            <a:r>
              <a:rPr lang="nb-NO" sz="2400" u="sng" dirty="0">
                <a:solidFill>
                  <a:schemeClr val="tx2"/>
                </a:solidFill>
              </a:rPr>
              <a:t>Rådgiveren</a:t>
            </a:r>
            <a:r>
              <a:rPr lang="nb-NO" sz="2400" dirty="0">
                <a:solidFill>
                  <a:schemeClr val="tx2"/>
                </a:solidFill>
              </a:rPr>
              <a:t> er studentens nærmeste gjennom året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Studentens «advokat» og tilrettelegger (fortrolighet)</a:t>
            </a:r>
          </a:p>
          <a:p>
            <a:r>
              <a:rPr lang="nb-NO" sz="2400" dirty="0">
                <a:solidFill>
                  <a:schemeClr val="tx2"/>
                </a:solidFill>
              </a:rPr>
              <a:t>CYEO (Club </a:t>
            </a:r>
            <a:r>
              <a:rPr lang="nb-NO" sz="2400" dirty="0" err="1">
                <a:solidFill>
                  <a:schemeClr val="tx2"/>
                </a:solidFill>
              </a:rPr>
              <a:t>Youth</a:t>
            </a:r>
            <a:r>
              <a:rPr lang="nb-NO" sz="2400" dirty="0">
                <a:solidFill>
                  <a:schemeClr val="tx2"/>
                </a:solidFill>
              </a:rPr>
              <a:t> Exchange </a:t>
            </a:r>
            <a:r>
              <a:rPr lang="nb-NO" sz="2400" dirty="0" err="1">
                <a:solidFill>
                  <a:schemeClr val="tx2"/>
                </a:solidFill>
              </a:rPr>
              <a:t>Officer</a:t>
            </a:r>
            <a:r>
              <a:rPr lang="nb-NO" sz="2400" dirty="0">
                <a:solidFill>
                  <a:schemeClr val="tx2"/>
                </a:solidFill>
              </a:rPr>
              <a:t>)</a:t>
            </a:r>
          </a:p>
          <a:p>
            <a:r>
              <a:rPr lang="nb-NO" sz="2400" dirty="0" err="1">
                <a:solidFill>
                  <a:schemeClr val="tx2"/>
                </a:solidFill>
              </a:rPr>
              <a:t>Pri</a:t>
            </a:r>
            <a:r>
              <a:rPr lang="nb-NO" sz="2400" dirty="0">
                <a:solidFill>
                  <a:schemeClr val="tx2"/>
                </a:solidFill>
              </a:rPr>
              <a:t> 1: Oppholdstillatelse - Bankkort - Mobil ab.</a:t>
            </a:r>
          </a:p>
          <a:p>
            <a:r>
              <a:rPr lang="nb-NO" sz="2400" dirty="0">
                <a:solidFill>
                  <a:schemeClr val="tx2"/>
                </a:solidFill>
              </a:rPr>
              <a:t>Reiser på egen hånd krever skriftlig erklæring fra DYEO</a:t>
            </a:r>
          </a:p>
          <a:p>
            <a:r>
              <a:rPr lang="nb-NO" sz="2400" dirty="0">
                <a:solidFill>
                  <a:schemeClr val="tx2"/>
                </a:solidFill>
              </a:rPr>
              <a:t>PS: Utvidet Politiattest kreves for (begge) foreldrene</a:t>
            </a:r>
          </a:p>
          <a:p>
            <a:pPr marL="0" indent="0">
              <a:buNone/>
            </a:pPr>
            <a:endParaRPr lang="nb-NO" sz="2600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Hva forventes av vertsfamiliene/ klubben?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xmlns="" id="{24B9C542-A5F4-47A6-A487-1684FD7535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6892" y="390747"/>
            <a:ext cx="1448508" cy="1322992"/>
          </a:xfrm>
          <a:prstGeom prst="rect">
            <a:avLst/>
          </a:prstGeom>
        </p:spPr>
      </p:pic>
      <p:pic>
        <p:nvPicPr>
          <p:cNvPr id="6" name="Bilde 9">
            <a:extLst>
              <a:ext uri="{FF2B5EF4-FFF2-40B4-BE49-F238E27FC236}">
                <a16:creationId xmlns:a16="http://schemas.microsoft.com/office/drawing/2014/main" xmlns="" id="{4D9C7B6A-C5EA-4504-94E5-F3EC3AC4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5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42534" y="1464666"/>
            <a:ext cx="7656297" cy="4929051"/>
          </a:xfrm>
        </p:spPr>
        <p:txBody>
          <a:bodyPr/>
          <a:lstStyle/>
          <a:p>
            <a:r>
              <a:rPr lang="nb-NO" sz="2800" dirty="0">
                <a:solidFill>
                  <a:schemeClr val="tx2"/>
                </a:solidFill>
              </a:rPr>
              <a:t>Det er for kostbart for vår lille klubb</a:t>
            </a:r>
          </a:p>
          <a:p>
            <a:r>
              <a:rPr lang="nb-NO" sz="2800" dirty="0">
                <a:solidFill>
                  <a:schemeClr val="tx2"/>
                </a:solidFill>
              </a:rPr>
              <a:t>Vi får ikke tak i vertsfamilier</a:t>
            </a:r>
          </a:p>
          <a:p>
            <a:r>
              <a:rPr lang="nb-NO" sz="2800" dirty="0">
                <a:solidFill>
                  <a:schemeClr val="tx2"/>
                </a:solidFill>
              </a:rPr>
              <a:t>Vi får ikke tak i søkere</a:t>
            </a:r>
          </a:p>
          <a:p>
            <a:r>
              <a:rPr lang="nb-NO" sz="2800" dirty="0">
                <a:solidFill>
                  <a:schemeClr val="tx2"/>
                </a:solidFill>
              </a:rPr>
              <a:t>Dårlig erfaring fra tidligere utvekslinger </a:t>
            </a:r>
          </a:p>
          <a:p>
            <a:r>
              <a:rPr lang="nb-NO" sz="2800" dirty="0">
                <a:solidFill>
                  <a:schemeClr val="tx2"/>
                </a:solidFill>
              </a:rPr>
              <a:t>Høy gjennomsnittsalder i vår klubb</a:t>
            </a:r>
          </a:p>
          <a:p>
            <a:r>
              <a:rPr lang="nb-NO" sz="2800" dirty="0">
                <a:solidFill>
                  <a:schemeClr val="tx2"/>
                </a:solidFill>
              </a:rPr>
              <a:t>Inngår ikke i vår langtidsplan (3 årsplan)</a:t>
            </a:r>
          </a:p>
          <a:p>
            <a:r>
              <a:rPr lang="nb-NO" sz="2800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Innvendinger fra klubbene… 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312024" y="1240976"/>
            <a:ext cx="9022080" cy="4929051"/>
          </a:xfrm>
        </p:spPr>
        <p:txBody>
          <a:bodyPr/>
          <a:lstStyle/>
          <a:p>
            <a:r>
              <a:rPr lang="nb-NO" sz="2800" dirty="0">
                <a:solidFill>
                  <a:schemeClr val="tx2"/>
                </a:solidFill>
              </a:rPr>
              <a:t>Kostnader for klubb (ca. kr. 30.000,-)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Gå sammen flere klubber evt.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Søke District Grant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Nytt fra 2018; tilskudd på 5000,- fra distriktet</a:t>
            </a:r>
          </a:p>
          <a:p>
            <a:r>
              <a:rPr lang="nb-NO" sz="2800" dirty="0">
                <a:solidFill>
                  <a:schemeClr val="tx2"/>
                </a:solidFill>
              </a:rPr>
              <a:t>Hvordan skaffe vertsfamilier?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Utfordre den familien som sender ut en ungdom</a:t>
            </a:r>
          </a:p>
          <a:p>
            <a:r>
              <a:rPr lang="nb-NO" sz="2800" dirty="0">
                <a:solidFill>
                  <a:schemeClr val="tx2"/>
                </a:solidFill>
              </a:rPr>
              <a:t>Tidligere erfaringer?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Erfaringer viser også at det er en berikelse for klubben</a:t>
            </a:r>
          </a:p>
          <a:p>
            <a:r>
              <a:rPr lang="nb-NO" sz="2800" dirty="0">
                <a:solidFill>
                  <a:schemeClr val="tx2"/>
                </a:solidFill>
              </a:rPr>
              <a:t>Hva med fordelene ungdomsutvekslingen gir?</a:t>
            </a:r>
          </a:p>
          <a:p>
            <a:pPr lvl="1"/>
            <a:r>
              <a:rPr lang="nb-NO" sz="2400" dirty="0">
                <a:solidFill>
                  <a:schemeClr val="tx2"/>
                </a:solidFill>
              </a:rPr>
              <a:t>Bruke det i rekrutteringsarbeidet?</a:t>
            </a: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500" b="1" dirty="0">
                <a:solidFill>
                  <a:schemeClr val="tx2"/>
                </a:solidFill>
              </a:rPr>
              <a:t>Utfordringer - Hvordan snu disse innvendingene?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44935" y="393748"/>
            <a:ext cx="7316834" cy="7014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           </a:t>
            </a:r>
            <a:r>
              <a:rPr lang="nb-NO" altLang="nb-NO" b="1" dirty="0">
                <a:solidFill>
                  <a:schemeClr val="tx2"/>
                </a:solidFill>
                <a:latin typeface="Georgia"/>
                <a:cs typeface="Georgia"/>
              </a:rPr>
              <a:t>La flere få oppleve dette</a:t>
            </a:r>
            <a:r>
              <a:rPr lang="nb-NO" altLang="nb-NO" b="1" dirty="0">
                <a:solidFill>
                  <a:schemeClr val="tx2"/>
                </a:solidFill>
                <a:latin typeface="Georgia"/>
                <a:cs typeface="Georgia"/>
                <a:sym typeface="Wingdings" panose="05000000000000000000" pitchFamily="2" charset="2"/>
              </a:rPr>
              <a:t></a:t>
            </a:r>
            <a:endParaRPr lang="nb-NO" altLang="nb-NO" sz="24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0" y="-128587"/>
            <a:ext cx="1784350" cy="1316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0" y="1093074"/>
            <a:ext cx="4127315" cy="2754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30" y="1093074"/>
            <a:ext cx="4127082" cy="2754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0" y="3919621"/>
            <a:ext cx="4127315" cy="2776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730" y="3919621"/>
            <a:ext cx="4436699" cy="25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6652" y="644760"/>
            <a:ext cx="7316834" cy="7014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000" b="1" dirty="0">
                <a:solidFill>
                  <a:schemeClr val="tx2"/>
                </a:solidFill>
                <a:latin typeface="Georgia"/>
                <a:cs typeface="Georgia"/>
              </a:rPr>
              <a:t>           </a:t>
            </a:r>
            <a:r>
              <a:rPr lang="nb-NO" altLang="nb-NO" sz="2400" b="1" dirty="0">
                <a:solidFill>
                  <a:schemeClr val="tx2"/>
                </a:solidFill>
                <a:latin typeface="Georgia"/>
                <a:cs typeface="Georgia"/>
              </a:rPr>
              <a:t>Disse besøker Norge nå 2017-2018</a:t>
            </a:r>
            <a:endParaRPr lang="nb-NO" altLang="nb-NO" sz="1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0" y="-128587"/>
            <a:ext cx="1784350" cy="1316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6E71A0-7D24-4744-9002-76935128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8" y="1085305"/>
            <a:ext cx="8875059" cy="56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500" b="1" dirty="0">
                <a:solidFill>
                  <a:schemeClr val="tx2"/>
                </a:solidFill>
              </a:rPr>
              <a:t>Georgia stipendet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xmlns="" id="{13739FCD-CFC8-41D2-9062-FFF8B3E59FAC}"/>
              </a:ext>
            </a:extLst>
          </p:cNvPr>
          <p:cNvSpPr txBox="1">
            <a:spLocks/>
          </p:cNvSpPr>
          <p:nvPr/>
        </p:nvSpPr>
        <p:spPr>
          <a:xfrm>
            <a:off x="257465" y="1388915"/>
            <a:ext cx="8763000" cy="49290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chemeClr val="tx2"/>
                </a:solidFill>
              </a:rPr>
              <a:t>Program etablert av Rotarianerne i Staten Georgia, USA.  </a:t>
            </a:r>
          </a:p>
          <a:p>
            <a:r>
              <a:rPr lang="nn-NO" sz="2400" dirty="0">
                <a:solidFill>
                  <a:schemeClr val="tx2"/>
                </a:solidFill>
              </a:rPr>
              <a:t>Et 1-årig stipend til </a:t>
            </a:r>
            <a:r>
              <a:rPr lang="nb-NO" sz="2400" dirty="0">
                <a:solidFill>
                  <a:schemeClr val="tx2"/>
                </a:solidFill>
              </a:rPr>
              <a:t>studenter</a:t>
            </a:r>
            <a:r>
              <a:rPr lang="nn-NO" sz="2400" dirty="0">
                <a:solidFill>
                  <a:schemeClr val="tx2"/>
                </a:solidFill>
              </a:rPr>
              <a:t> mellom 18 og 24 år.</a:t>
            </a:r>
          </a:p>
          <a:p>
            <a:r>
              <a:rPr lang="nn-NO" sz="2400" dirty="0">
                <a:solidFill>
                  <a:schemeClr val="tx2"/>
                </a:solidFill>
              </a:rPr>
              <a:t>Studere ved college og universitet i staten Georgia USA.</a:t>
            </a:r>
          </a:p>
          <a:p>
            <a:r>
              <a:rPr lang="nb-NO" sz="2400" dirty="0">
                <a:solidFill>
                  <a:schemeClr val="tx2"/>
                </a:solidFill>
              </a:rPr>
              <a:t>Et ledd i </a:t>
            </a:r>
            <a:r>
              <a:rPr lang="nb-NO" sz="2400" dirty="0" err="1">
                <a:solidFill>
                  <a:schemeClr val="tx2"/>
                </a:solidFill>
              </a:rPr>
              <a:t>Rotary’s</a:t>
            </a:r>
            <a:r>
              <a:rPr lang="nb-NO" sz="2400" dirty="0">
                <a:solidFill>
                  <a:schemeClr val="tx2"/>
                </a:solidFill>
              </a:rPr>
              <a:t> arbeid for internasjonal fred og forståelse.</a:t>
            </a:r>
          </a:p>
          <a:p>
            <a:r>
              <a:rPr lang="nb-NO" sz="2400" dirty="0" err="1">
                <a:solidFill>
                  <a:schemeClr val="tx2"/>
                </a:solidFill>
              </a:rPr>
              <a:t>Ca</a:t>
            </a:r>
            <a:r>
              <a:rPr lang="nb-NO" sz="2400" dirty="0">
                <a:solidFill>
                  <a:schemeClr val="tx2"/>
                </a:solidFill>
              </a:rPr>
              <a:t> 90 studenter fra store deler av verden får hvert år denne verdifulle mulighet i et internasjonalt studentmiljø.</a:t>
            </a:r>
          </a:p>
          <a:p>
            <a:r>
              <a:rPr lang="nb-NO" sz="2400" dirty="0">
                <a:solidFill>
                  <a:schemeClr val="tx2"/>
                </a:solidFill>
              </a:rPr>
              <a:t>Kontaktinfo:</a:t>
            </a:r>
            <a:endParaRPr lang="nn-NO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00" b="1" dirty="0">
                <a:solidFill>
                  <a:schemeClr val="tx2"/>
                </a:solidFill>
              </a:rPr>
              <a:t>Roundtrips/ Summer Camp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xmlns="" id="{63238011-7E35-45C0-9724-1EA199647142}"/>
              </a:ext>
            </a:extLst>
          </p:cNvPr>
          <p:cNvSpPr txBox="1">
            <a:spLocks/>
          </p:cNvSpPr>
          <p:nvPr/>
        </p:nvSpPr>
        <p:spPr>
          <a:xfrm>
            <a:off x="369281" y="1422439"/>
            <a:ext cx="8469919" cy="4787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>
                <a:solidFill>
                  <a:schemeClr val="tx2"/>
                </a:solidFill>
              </a:rPr>
              <a:t>Formål: Bli kjent med et lands kultur og levemåte</a:t>
            </a:r>
          </a:p>
          <a:p>
            <a:r>
              <a:rPr lang="nb-NO" sz="2400" dirty="0">
                <a:solidFill>
                  <a:schemeClr val="tx2"/>
                </a:solidFill>
              </a:rPr>
              <a:t>Varighet: ca. 14 dager</a:t>
            </a:r>
          </a:p>
          <a:p>
            <a:r>
              <a:rPr lang="nb-NO" sz="2400" dirty="0">
                <a:solidFill>
                  <a:schemeClr val="tx2"/>
                </a:solidFill>
              </a:rPr>
              <a:t>Aldersgruppe: 15-24 år</a:t>
            </a:r>
          </a:p>
          <a:p>
            <a:r>
              <a:rPr lang="nb-NO" sz="2400" dirty="0">
                <a:solidFill>
                  <a:schemeClr val="tx2"/>
                </a:solidFill>
              </a:rPr>
              <a:t>Ingen kostnader for klubbene å delta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deltakerne må søke gjennom nærmeste Rotaryklubb</a:t>
            </a:r>
          </a:p>
          <a:p>
            <a:r>
              <a:rPr lang="nb-NO" sz="2400" dirty="0">
                <a:solidFill>
                  <a:schemeClr val="tx2"/>
                </a:solidFill>
              </a:rPr>
              <a:t>Deltakerne betaler kun for reise og forsikring </a:t>
            </a:r>
          </a:p>
          <a:p>
            <a:r>
              <a:rPr lang="nb-NO" sz="2400" dirty="0">
                <a:solidFill>
                  <a:schemeClr val="tx2"/>
                </a:solidFill>
              </a:rPr>
              <a:t>80-100 sommerleirer rundt omkring i verden</a:t>
            </a:r>
          </a:p>
          <a:p>
            <a:r>
              <a:rPr lang="nb-NO" sz="2400" dirty="0">
                <a:solidFill>
                  <a:schemeClr val="tx2"/>
                </a:solidFill>
              </a:rPr>
              <a:t>Kunngjøring: Januar-april</a:t>
            </a:r>
          </a:p>
          <a:p>
            <a:r>
              <a:rPr lang="nb-NO" sz="2400" dirty="0">
                <a:solidFill>
                  <a:schemeClr val="tx2"/>
                </a:solidFill>
              </a:rPr>
              <a:t>Oversikt: </a:t>
            </a:r>
            <a:r>
              <a:rPr lang="nb-NO" sz="2400" dirty="0">
                <a:solidFill>
                  <a:schemeClr val="tx2"/>
                </a:solidFill>
                <a:hlinkClick r:id="rId4"/>
              </a:rPr>
              <a:t>http://rotaty.no</a:t>
            </a:r>
            <a:r>
              <a:rPr lang="nb-NO" sz="2400" dirty="0">
                <a:solidFill>
                  <a:schemeClr val="tx2"/>
                </a:solidFill>
              </a:rPr>
              <a:t>  </a:t>
            </a:r>
          </a:p>
          <a:p>
            <a:r>
              <a:rPr lang="nb-NO" sz="2400" dirty="0">
                <a:solidFill>
                  <a:schemeClr val="tx2"/>
                </a:solidFill>
              </a:rPr>
              <a:t>Dette kan være neste generasjon Rotarianere </a:t>
            </a:r>
            <a:r>
              <a:rPr lang="nb-NO" sz="2400" dirty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nb-NO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65583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34" y="67318"/>
            <a:ext cx="1205545" cy="96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258E0B-6B36-4873-9875-71DD64A1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60037"/>
            <a:ext cx="7451646" cy="5147702"/>
          </a:xfrm>
          <a:prstGeom prst="rect">
            <a:avLst/>
          </a:prstGeom>
        </p:spPr>
      </p:pic>
      <p:sp>
        <p:nvSpPr>
          <p:cNvPr id="7" name="Undertittel 2">
            <a:extLst>
              <a:ext uri="{FF2B5EF4-FFF2-40B4-BE49-F238E27FC236}">
                <a16:creationId xmlns:a16="http://schemas.microsoft.com/office/drawing/2014/main" xmlns="" id="{3B8B19CD-8200-4E5B-83D2-8BD2B5199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602" y="563717"/>
            <a:ext cx="8298526" cy="696320"/>
          </a:xfrm>
        </p:spPr>
        <p:txBody>
          <a:bodyPr>
            <a:normAutofit/>
          </a:bodyPr>
          <a:lstStyle/>
          <a:p>
            <a:pPr lvl="3" algn="l">
              <a:lnSpc>
                <a:spcPct val="80000"/>
              </a:lnSpc>
            </a:pPr>
            <a:r>
              <a:rPr lang="en-US" b="1" dirty="0">
                <a:solidFill>
                  <a:schemeClr val="tx2"/>
                </a:solidFill>
                <a:latin typeface="Georgia"/>
              </a:rPr>
              <a:t>The Year of a Lifetime – A Lifetime in a Year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96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00" b="1" dirty="0" err="1">
                <a:solidFill>
                  <a:schemeClr val="tx2"/>
                </a:solidFill>
              </a:rPr>
              <a:t>Kontaktinfo</a:t>
            </a:r>
            <a:r>
              <a:rPr lang="en-US" sz="2500" b="1" dirty="0">
                <a:solidFill>
                  <a:schemeClr val="tx2"/>
                </a:solidFill>
              </a:rPr>
              <a:t>.: Roundtrips/ </a:t>
            </a:r>
            <a:r>
              <a:rPr lang="en-US" sz="2500" b="1" dirty="0" err="1">
                <a:solidFill>
                  <a:schemeClr val="tx2"/>
                </a:solidFill>
              </a:rPr>
              <a:t>SummerCamp</a:t>
            </a:r>
            <a:endParaRPr lang="en-US" sz="2500" b="1" dirty="0">
              <a:solidFill>
                <a:schemeClr val="tx2"/>
              </a:solidFill>
            </a:endParaRP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xmlns="" id="{63238011-7E35-45C0-9724-1EA199647142}"/>
              </a:ext>
            </a:extLst>
          </p:cNvPr>
          <p:cNvSpPr txBox="1">
            <a:spLocks/>
          </p:cNvSpPr>
          <p:nvPr/>
        </p:nvSpPr>
        <p:spPr>
          <a:xfrm>
            <a:off x="572478" y="1597929"/>
            <a:ext cx="7398501" cy="40614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>
                <a:solidFill>
                  <a:schemeClr val="tx2"/>
                </a:solidFill>
              </a:rPr>
              <a:t>Programmene administreres av:</a:t>
            </a:r>
          </a:p>
          <a:p>
            <a:pPr lvl="1"/>
            <a:r>
              <a:rPr lang="nb-NO" sz="2000" dirty="0" err="1">
                <a:solidFill>
                  <a:schemeClr val="tx2"/>
                </a:solidFill>
              </a:rPr>
              <a:t>Vivianne</a:t>
            </a:r>
            <a:r>
              <a:rPr lang="nb-NO" sz="2000" dirty="0">
                <a:solidFill>
                  <a:schemeClr val="tx2"/>
                </a:solidFill>
              </a:rPr>
              <a:t> </a:t>
            </a:r>
            <a:r>
              <a:rPr lang="nb-NO" sz="2000" dirty="0" err="1">
                <a:solidFill>
                  <a:schemeClr val="tx2"/>
                </a:solidFill>
              </a:rPr>
              <a:t>Jodalen</a:t>
            </a:r>
            <a:endParaRPr lang="nb-NO" sz="2000" dirty="0">
              <a:solidFill>
                <a:schemeClr val="tx2"/>
              </a:solidFill>
            </a:endParaRP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Engelia 37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2019 Skedsmokorset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Mobil: +47 93 08 43 45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Fasttelefon: +47 63 87 52 06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  <a:hlinkClick r:id="rId4"/>
              </a:rPr>
              <a:t>vjodalen@online.no</a:t>
            </a:r>
            <a:r>
              <a:rPr lang="nb-NO" sz="20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0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00" b="1" dirty="0" err="1">
                <a:solidFill>
                  <a:schemeClr val="tx2"/>
                </a:solidFill>
              </a:rPr>
              <a:t>Kontaktinfo</a:t>
            </a:r>
            <a:r>
              <a:rPr lang="en-US" sz="2500" b="1" dirty="0">
                <a:solidFill>
                  <a:schemeClr val="tx2"/>
                </a:solidFill>
              </a:rPr>
              <a:t>. </a:t>
            </a:r>
            <a:r>
              <a:rPr lang="nb-NO" sz="2500" b="1" dirty="0">
                <a:solidFill>
                  <a:schemeClr val="tx2"/>
                </a:solidFill>
              </a:rPr>
              <a:t>Ungdomsutveksling i </a:t>
            </a:r>
            <a:r>
              <a:rPr lang="en-US" sz="2500" b="1" dirty="0">
                <a:solidFill>
                  <a:schemeClr val="tx2"/>
                </a:solidFill>
              </a:rPr>
              <a:t>D-2250: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xmlns="" id="{63238011-7E35-45C0-9724-1EA199647142}"/>
              </a:ext>
            </a:extLst>
          </p:cNvPr>
          <p:cNvSpPr txBox="1">
            <a:spLocks/>
          </p:cNvSpPr>
          <p:nvPr/>
        </p:nvSpPr>
        <p:spPr>
          <a:xfrm>
            <a:off x="572478" y="1597929"/>
            <a:ext cx="7398501" cy="40614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Rolf Thingvold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District Chair - DYEO D-2250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Førde Rotaryklubb 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Tlf. 915 51 125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</a:rPr>
              <a:t>Email: </a:t>
            </a:r>
            <a:r>
              <a:rPr lang="nb-NO" sz="2400" dirty="0">
                <a:solidFill>
                  <a:schemeClr val="tx2"/>
                </a:solidFill>
                <a:hlinkClick r:id="rId4"/>
              </a:rPr>
              <a:t>rolf.thingvold@evry.com</a:t>
            </a:r>
            <a:r>
              <a:rPr lang="nb-NO" sz="2400" dirty="0">
                <a:solidFill>
                  <a:schemeClr val="tx2"/>
                </a:solidFill>
              </a:rPr>
              <a:t> </a:t>
            </a:r>
          </a:p>
          <a:p>
            <a:endParaRPr lang="nb-NO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897835" y="609600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5" name="Plassholder for innhold 5"/>
          <p:cNvSpPr>
            <a:spLocks noGrp="1"/>
          </p:cNvSpPr>
          <p:nvPr>
            <p:ph idx="1"/>
          </p:nvPr>
        </p:nvSpPr>
        <p:spPr>
          <a:xfrm>
            <a:off x="524455" y="1287158"/>
            <a:ext cx="9022080" cy="4929051"/>
          </a:xfrm>
        </p:spPr>
        <p:txBody>
          <a:bodyPr>
            <a:scene3d>
              <a:camera prst="orthographicFront">
                <a:rot lat="0" lon="21594000" rev="0"/>
              </a:camera>
              <a:lightRig rig="freezing" dir="t">
                <a:rot lat="0" lon="0" rev="4200000"/>
              </a:lightRig>
            </a:scene3d>
            <a:sp3d contourW="12700">
              <a:contourClr>
                <a:schemeClr val="tx2">
                  <a:lumMod val="60000"/>
                  <a:lumOff val="40000"/>
                </a:schemeClr>
              </a:contourClr>
            </a:sp3d>
          </a:bodyPr>
          <a:lstStyle/>
          <a:p>
            <a:pPr marL="0" indent="0">
              <a:buNone/>
            </a:pPr>
            <a:endParaRPr lang="nb-NO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6600" b="1" dirty="0">
                <a:solidFill>
                  <a:schemeClr val="tx2"/>
                </a:solidFill>
              </a:rPr>
              <a:t>  Spørsmål?</a:t>
            </a: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b-NO" sz="2500" b="1" dirty="0">
              <a:solidFill>
                <a:schemeClr val="tx2"/>
              </a:solidFill>
            </a:endParaRP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673" y="447674"/>
            <a:ext cx="1394027" cy="1209675"/>
          </a:xfrm>
          <a:prstGeom prst="rect">
            <a:avLst/>
          </a:prstGeom>
        </p:spPr>
      </p:pic>
      <p:pic>
        <p:nvPicPr>
          <p:cNvPr id="9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03487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4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40094" y="200455"/>
            <a:ext cx="7805929" cy="604867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nb-NO" altLang="nb-NO" b="1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nb-NO" altLang="nb-NO" sz="3600" b="1" dirty="0">
                <a:solidFill>
                  <a:schemeClr val="tx2"/>
                </a:solidFill>
                <a:latin typeface="Georgia"/>
                <a:cs typeface="Georgia"/>
              </a:rPr>
              <a:t>Ansvar og organisering</a:t>
            </a: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 lvl="2" algn="l">
              <a:lnSpc>
                <a:spcPct val="80000"/>
              </a:lnSpc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- 6 distrikt med hver sin Guvernør</a:t>
            </a:r>
          </a:p>
          <a:p>
            <a:pPr lvl="2" algn="l">
              <a:lnSpc>
                <a:spcPct val="80000"/>
              </a:lnSpc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- 6 distrikt med hver sin DYEO</a:t>
            </a:r>
          </a:p>
          <a:p>
            <a:pPr lvl="2" algn="l">
              <a:lnSpc>
                <a:spcPct val="80000"/>
              </a:lnSpc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- 1-2 Short term ansvarlige (</a:t>
            </a:r>
            <a:r>
              <a:rPr lang="nb-NO" altLang="nb-NO" sz="2800" dirty="0" err="1">
                <a:solidFill>
                  <a:schemeClr val="tx2"/>
                </a:solidFill>
                <a:latin typeface="Georgia"/>
                <a:cs typeface="Georgia"/>
              </a:rPr>
              <a:t>Roundtrips</a:t>
            </a: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)</a:t>
            </a:r>
          </a:p>
          <a:p>
            <a:pPr lvl="2" algn="l">
              <a:lnSpc>
                <a:spcPct val="80000"/>
              </a:lnSpc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- 2 Korrespondenter</a:t>
            </a:r>
          </a:p>
          <a:p>
            <a:pPr marL="1885950" lvl="3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Europa, Afrika og Asia</a:t>
            </a:r>
          </a:p>
          <a:p>
            <a:pPr marL="1885950" lvl="3" indent="-5143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Sør- og Mellom-Amerika, USA og Canada</a:t>
            </a:r>
          </a:p>
          <a:p>
            <a:pPr lvl="3" algn="l">
              <a:lnSpc>
                <a:spcPct val="80000"/>
              </a:lnSpc>
            </a:pPr>
            <a:endParaRPr lang="nb-NO" altLang="nb-NO" sz="2400" dirty="0">
              <a:solidFill>
                <a:schemeClr val="tx2"/>
              </a:solidFill>
              <a:latin typeface="Georgia"/>
              <a:cs typeface="Georgia"/>
            </a:endParaRPr>
          </a:p>
          <a:p>
            <a:pPr marL="1371600" lvl="2" indent="-457200" algn="l">
              <a:lnSpc>
                <a:spcPct val="80000"/>
              </a:lnSpc>
              <a:buFontTx/>
              <a:buChar char="-"/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NORFO v/ </a:t>
            </a:r>
            <a:r>
              <a:rPr lang="nb-NO" altLang="nb-NO" sz="2800" dirty="0" err="1">
                <a:solidFill>
                  <a:schemeClr val="tx2"/>
                </a:solidFill>
                <a:latin typeface="Georgia"/>
                <a:cs typeface="Georgia"/>
              </a:rPr>
              <a:t>Multidistrikt</a:t>
            </a: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 </a:t>
            </a:r>
          </a:p>
          <a:p>
            <a:pPr marL="1714500" lvl="3" indent="-3429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b-NO" altLang="nb-NO" sz="2400" dirty="0">
                <a:solidFill>
                  <a:schemeClr val="tx2"/>
                </a:solidFill>
                <a:latin typeface="Georgia"/>
                <a:cs typeface="Georgia"/>
              </a:rPr>
              <a:t>MDYEO</a:t>
            </a:r>
          </a:p>
          <a:p>
            <a:pPr marL="2171700" lvl="4" indent="-3429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2"/>
                </a:solidFill>
                <a:latin typeface="Georgia"/>
              </a:rPr>
              <a:t>Fellesfunksjoner/ sekr. oppgaver</a:t>
            </a:r>
            <a:endParaRPr lang="nb-NO" sz="1600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23" y="99588"/>
            <a:ext cx="1330858" cy="1095469"/>
          </a:xfrm>
          <a:prstGeom prst="rect">
            <a:avLst/>
          </a:prstGeom>
        </p:spPr>
      </p:pic>
      <p:pic>
        <p:nvPicPr>
          <p:cNvPr id="5" name="Bilde 9">
            <a:extLst>
              <a:ext uri="{FF2B5EF4-FFF2-40B4-BE49-F238E27FC236}">
                <a16:creationId xmlns:a16="http://schemas.microsoft.com/office/drawing/2014/main" xmlns="" id="{0FB81FC5-AC1F-4EA0-8232-E873E87FA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1085" y="748496"/>
            <a:ext cx="8426501" cy="423132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ROTARYS FORMÅL:</a:t>
            </a:r>
          </a:p>
          <a:p>
            <a:pPr>
              <a:lnSpc>
                <a:spcPct val="80000"/>
              </a:lnSpc>
            </a:pPr>
            <a:endParaRPr lang="nb-NO" altLang="nb-NO" sz="2800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r>
              <a:rPr lang="nb-NO" altLang="nb-NO" sz="2800" dirty="0">
                <a:solidFill>
                  <a:schemeClr val="tx2"/>
                </a:solidFill>
                <a:latin typeface="Georgia"/>
                <a:cs typeface="Georgia"/>
              </a:rPr>
              <a:t>Å ARBEIDE FOR INTERNASJONAL </a:t>
            </a:r>
          </a:p>
          <a:p>
            <a:pPr>
              <a:lnSpc>
                <a:spcPct val="80000"/>
              </a:lnSpc>
            </a:pPr>
            <a:r>
              <a:rPr lang="nb-NO" altLang="nb-NO" sz="2800" dirty="0">
                <a:solidFill>
                  <a:schemeClr val="accent5"/>
                </a:solidFill>
                <a:latin typeface="Georgia"/>
                <a:cs typeface="Georgia"/>
              </a:rPr>
              <a:t>FRED OG FORSTÅELSE, </a:t>
            </a:r>
          </a:p>
          <a:p>
            <a:pPr>
              <a:lnSpc>
                <a:spcPct val="80000"/>
              </a:lnSpc>
            </a:pPr>
            <a:r>
              <a:rPr lang="nb-NO" altLang="nb-NO" sz="2800" dirty="0">
                <a:solidFill>
                  <a:srgbClr val="00B0F0"/>
                </a:solidFill>
                <a:latin typeface="Georgia"/>
                <a:cs typeface="Georgia"/>
              </a:rPr>
              <a:t>GJENNOM VENNSKAP OVER LANDEGRENSER </a:t>
            </a:r>
          </a:p>
          <a:p>
            <a:pPr>
              <a:lnSpc>
                <a:spcPct val="80000"/>
              </a:lnSpc>
            </a:pPr>
            <a:r>
              <a:rPr lang="nb-NO" altLang="nb-NO" sz="2800" dirty="0">
                <a:solidFill>
                  <a:srgbClr val="00B050"/>
                </a:solidFill>
                <a:latin typeface="Georgia"/>
                <a:cs typeface="Georgia"/>
              </a:rPr>
              <a:t>MELLOM MENNESKER FRA ALLE YRKER…</a:t>
            </a:r>
          </a:p>
          <a:p>
            <a:pPr>
              <a:lnSpc>
                <a:spcPct val="80000"/>
              </a:lnSpc>
            </a:pPr>
            <a:endParaRPr lang="nb-NO" altLang="nb-NO" sz="2800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r>
              <a:rPr lang="nb-NO" altLang="nb-NO" sz="2800" b="1" dirty="0">
                <a:solidFill>
                  <a:schemeClr val="tx2"/>
                </a:solidFill>
                <a:latin typeface="Georgia"/>
                <a:cs typeface="Georgia"/>
              </a:rPr>
              <a:t>Ungdomsutvekslingen er et av våre flaggskip</a:t>
            </a:r>
          </a:p>
          <a:p>
            <a:pPr>
              <a:lnSpc>
                <a:spcPct val="80000"/>
              </a:lnSpc>
            </a:pPr>
            <a:endParaRPr lang="nb-NO" altLang="nb-NO" sz="2800" b="1" dirty="0">
              <a:solidFill>
                <a:schemeClr val="tx2"/>
              </a:solidFill>
              <a:latin typeface="Georgia"/>
              <a:cs typeface="Georgia"/>
            </a:endParaRPr>
          </a:p>
          <a:p>
            <a:pPr>
              <a:lnSpc>
                <a:spcPct val="80000"/>
              </a:lnSpc>
            </a:pPr>
            <a:r>
              <a:rPr lang="nb-NO" altLang="nb-NO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Rotary’s</a:t>
            </a:r>
            <a:r>
              <a:rPr lang="nb-NO" altLang="nb-NO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motto: Å gagne andre</a:t>
            </a:r>
          </a:p>
          <a:p>
            <a:pPr>
              <a:lnSpc>
                <a:spcPct val="80000"/>
              </a:lnSpc>
            </a:pPr>
            <a:endParaRPr lang="nb-NO" altLang="nb-NO" sz="2800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34" y="67318"/>
            <a:ext cx="1205545" cy="969629"/>
          </a:xfrm>
          <a:prstGeom prst="rect">
            <a:avLst/>
          </a:prstGeom>
        </p:spPr>
      </p:pic>
      <p:pic>
        <p:nvPicPr>
          <p:cNvPr id="5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7" y="5932062"/>
            <a:ext cx="31019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2E614C-6CAB-40D0-A4A3-0850B839E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4"/>
          <p:cNvSpPr>
            <a:spLocks noGrp="1"/>
          </p:cNvSpPr>
          <p:nvPr>
            <p:ph type="title"/>
          </p:nvPr>
        </p:nvSpPr>
        <p:spPr>
          <a:xfrm>
            <a:off x="980963" y="690418"/>
            <a:ext cx="8763000" cy="628137"/>
          </a:xfrm>
        </p:spPr>
        <p:txBody>
          <a:bodyPr/>
          <a:lstStyle/>
          <a:p>
            <a:r>
              <a:rPr lang="nb-NO" sz="2800" b="1" dirty="0">
                <a:solidFill>
                  <a:schemeClr val="tx2"/>
                </a:solidFill>
              </a:rPr>
              <a:t/>
            </a:r>
            <a:br>
              <a:rPr lang="nb-NO" sz="2800" b="1" dirty="0">
                <a:solidFill>
                  <a:schemeClr val="tx2"/>
                </a:solidFill>
              </a:rPr>
            </a:br>
            <a:endParaRPr lang="nb-NO" sz="3200" b="1" dirty="0">
              <a:solidFill>
                <a:schemeClr val="tx2"/>
              </a:solidFill>
            </a:endParaRPr>
          </a:p>
        </p:txBody>
      </p:sp>
      <p:sp>
        <p:nvSpPr>
          <p:cNvPr id="7" name="Tittel 4"/>
          <p:cNvSpPr txBox="1">
            <a:spLocks/>
          </p:cNvSpPr>
          <p:nvPr/>
        </p:nvSpPr>
        <p:spPr>
          <a:xfrm>
            <a:off x="410723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b-NO" sz="2800" b="1" dirty="0">
                <a:solidFill>
                  <a:schemeClr val="tx2"/>
                </a:solidFill>
              </a:rPr>
              <a:t>      De to fra Distrikt 2250 som er reist ut nå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4775" y="304800"/>
            <a:ext cx="1200150" cy="962024"/>
          </a:xfrm>
          <a:prstGeom prst="rect">
            <a:avLst/>
          </a:prstGeo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xmlns="" id="{3569817D-4A06-4C77-86C6-ECEB602AE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1773"/>
            <a:ext cx="4564005" cy="1095892"/>
          </a:xfrm>
        </p:spPr>
        <p:txBody>
          <a:bodyPr/>
          <a:lstStyle/>
          <a:p>
            <a:r>
              <a:rPr lang="nb-NO" sz="2400" dirty="0">
                <a:solidFill>
                  <a:schemeClr val="tx2"/>
                </a:solidFill>
              </a:rPr>
              <a:t>Irmelin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fra Karmøy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Er i Mexico</a:t>
            </a:r>
          </a:p>
          <a:p>
            <a:r>
              <a:rPr lang="nb-NO" sz="2400" dirty="0">
                <a:solidFill>
                  <a:schemeClr val="tx2"/>
                </a:solidFill>
              </a:rPr>
              <a:t>Belen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fra Bergen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Er i Seattle, USA</a:t>
            </a:r>
          </a:p>
          <a:p>
            <a:pPr marL="0" indent="0">
              <a:buNone/>
            </a:pPr>
            <a:endParaRPr lang="nb-NO" sz="3600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E75773-C744-4ADB-9C2A-0B3BA58E6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19" y="1073331"/>
            <a:ext cx="6301763" cy="42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6694918" cy="533400"/>
          </a:xfrm>
        </p:spPr>
        <p:txBody>
          <a:bodyPr>
            <a:normAutofit/>
          </a:bodyPr>
          <a:lstStyle/>
          <a:p>
            <a:r>
              <a:rPr lang="nb-NO" sz="3200" b="1" dirty="0">
                <a:solidFill>
                  <a:srgbClr val="002060"/>
                </a:solidFill>
              </a:rPr>
              <a:t>Våre Ungdomsprogrammer</a:t>
            </a:r>
            <a:endParaRPr lang="nb-NO" sz="3200" dirty="0"/>
          </a:p>
        </p:txBody>
      </p:sp>
      <p:pic>
        <p:nvPicPr>
          <p:cNvPr id="8" name="Bild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4" y="274638"/>
            <a:ext cx="1130171" cy="1498178"/>
          </a:xfrm>
          <a:prstGeom prst="rect">
            <a:avLst/>
          </a:prstGeom>
        </p:spPr>
      </p:pic>
      <p:pic>
        <p:nvPicPr>
          <p:cNvPr id="9" name="Bilde 8" descr="cid:9F0AF7597494443F87B4EC98AE5C6465@ELSA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96094" y="195114"/>
            <a:ext cx="1080120" cy="119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78523" y="276224"/>
            <a:ext cx="1441652" cy="1496592"/>
          </a:xfrm>
          <a:prstGeom prst="rect">
            <a:avLst/>
          </a:prstGeom>
        </p:spPr>
      </p:pic>
      <p:pic>
        <p:nvPicPr>
          <p:cNvPr id="15" name="Bild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6045136"/>
            <a:ext cx="2550327" cy="61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B2A1DB-01D7-455B-BE30-E05BEF3B9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58" y="1729663"/>
            <a:ext cx="7436059" cy="428216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ED47989-FE9E-4ECA-9FD9-E8E98E436052}"/>
              </a:ext>
            </a:extLst>
          </p:cNvPr>
          <p:cNvCxnSpPr>
            <a:cxnSpLocks/>
          </p:cNvCxnSpPr>
          <p:nvPr/>
        </p:nvCxnSpPr>
        <p:spPr>
          <a:xfrm>
            <a:off x="1791855" y="2222411"/>
            <a:ext cx="2096654" cy="1206589"/>
          </a:xfrm>
          <a:prstGeom prst="straightConnector1">
            <a:avLst/>
          </a:prstGeom>
          <a:ln w="47625">
            <a:solidFill>
              <a:srgbClr val="FF0000"/>
            </a:solidFill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4CE085A-1698-4F91-A31C-DF4CF20D1FCA}"/>
              </a:ext>
            </a:extLst>
          </p:cNvPr>
          <p:cNvSpPr/>
          <p:nvPr/>
        </p:nvSpPr>
        <p:spPr>
          <a:xfrm>
            <a:off x="1498126" y="1114016"/>
            <a:ext cx="5851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u="sng" dirty="0">
                <a:solidFill>
                  <a:schemeClr val="tx2"/>
                </a:solidFill>
              </a:rPr>
              <a:t>https://www.rotary.org/en/our-programs/youth-exchanges</a:t>
            </a:r>
          </a:p>
        </p:txBody>
      </p:sp>
    </p:spTree>
    <p:extLst>
      <p:ext uri="{BB962C8B-B14F-4D97-AF65-F5344CB8AC3E}">
        <p14:creationId xmlns:p14="http://schemas.microsoft.com/office/powerpoint/2010/main" val="32033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1781388"/>
            <a:ext cx="8712968" cy="2421153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  <a:defRPr/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Ca. 9000 ungdommer deltar hvert år</a:t>
            </a:r>
          </a:p>
          <a:p>
            <a:pPr marL="342900" indent="-342900" algn="l">
              <a:buFontTx/>
              <a:buChar char="-"/>
              <a:defRPr/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Mer enn 100 land deltar i programmet</a:t>
            </a:r>
          </a:p>
          <a:p>
            <a:pPr algn="l">
              <a:defRPr/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-   86 % av alle verdens distrikt er med</a:t>
            </a:r>
          </a:p>
          <a:p>
            <a:pPr marL="342900" indent="-342900" algn="l">
              <a:buFontTx/>
              <a:buChar char="-"/>
              <a:defRPr/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Programmet er åpent for alle (16-17-18 år ved utreise), </a:t>
            </a:r>
          </a:p>
          <a:p>
            <a:pPr algn="l">
              <a:defRPr/>
            </a:pP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     uavhengig av tilknytning til </a:t>
            </a:r>
            <a:r>
              <a:rPr lang="nb-NO" sz="2400" dirty="0" err="1">
                <a:solidFill>
                  <a:schemeClr val="tx2"/>
                </a:solidFill>
                <a:latin typeface="Georgia" panose="02040502050405020303" pitchFamily="18" charset="0"/>
              </a:rPr>
              <a:t>Rotary</a:t>
            </a:r>
            <a:r>
              <a:rPr lang="nb-NO" sz="2400" dirty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372824" y="151897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chemeClr val="tx2"/>
                </a:solidFill>
              </a:rPr>
              <a:t>Rotary </a:t>
            </a:r>
            <a:r>
              <a:rPr lang="nb-NO" sz="4000" dirty="0" err="1">
                <a:solidFill>
                  <a:schemeClr val="tx2"/>
                </a:solidFill>
              </a:rPr>
              <a:t>Youth</a:t>
            </a:r>
            <a:r>
              <a:rPr lang="nb-NO" sz="4000" dirty="0">
                <a:solidFill>
                  <a:schemeClr val="tx2"/>
                </a:solidFill>
              </a:rPr>
              <a:t> Exchange</a:t>
            </a:r>
          </a:p>
          <a:p>
            <a:r>
              <a:rPr lang="nb-NO" sz="3200" dirty="0">
                <a:solidFill>
                  <a:schemeClr val="tx2"/>
                </a:solidFill>
              </a:rPr>
              <a:t> </a:t>
            </a:r>
            <a:r>
              <a:rPr lang="nb-NO" sz="2800" dirty="0">
                <a:solidFill>
                  <a:schemeClr val="tx2"/>
                </a:solidFill>
              </a:rPr>
              <a:t>– Long term (11 mnd.) Programmets omfang</a:t>
            </a:r>
          </a:p>
        </p:txBody>
      </p:sp>
      <p:pic>
        <p:nvPicPr>
          <p:cNvPr id="5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34" y="67318"/>
            <a:ext cx="1205545" cy="969629"/>
          </a:xfrm>
          <a:prstGeom prst="rect">
            <a:avLst/>
          </a:prstGeom>
        </p:spPr>
      </p:pic>
      <p:pic>
        <p:nvPicPr>
          <p:cNvPr id="6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5991184"/>
            <a:ext cx="2855127" cy="68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design_light</Template>
  <TotalTime>11549</TotalTime>
  <Words>1216</Words>
  <Application>Microsoft Macintosh PowerPoint</Application>
  <PresentationFormat>Skjermfremvisning (4:3)</PresentationFormat>
  <Paragraphs>268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Lysbildetitler</vt:lpstr>
      </vt:variant>
      <vt:variant>
        <vt:i4>32</vt:i4>
      </vt:variant>
    </vt:vector>
  </HeadingPairs>
  <TitlesOfParts>
    <vt:vector size="38" baseType="lpstr">
      <vt:lpstr>Communications_white</vt:lpstr>
      <vt:lpstr>Custom Design</vt:lpstr>
      <vt:lpstr>2_Custom Design</vt:lpstr>
      <vt:lpstr>1_Communications_white</vt:lpstr>
      <vt:lpstr>1_Custom Design</vt:lpstr>
      <vt:lpstr>3_Custom Design</vt:lpstr>
      <vt:lpstr>Rotary Youth Exchange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</vt:lpstr>
      <vt:lpstr>Våre Ungdomsprogrammer</vt:lpstr>
      <vt:lpstr>PowerPoint-presentasjon</vt:lpstr>
      <vt:lpstr>PowerPoint-presentasjon</vt:lpstr>
      <vt:lpstr>PowerPoint-presentasjon</vt:lpstr>
      <vt:lpstr>PowerPoint-presentasjon</vt:lpstr>
      <vt:lpstr> </vt:lpstr>
      <vt:lpstr>Andre aktører…</vt:lpstr>
      <vt:lpstr> </vt:lpstr>
      <vt:lpstr> </vt:lpstr>
      <vt:lpstr>Status siste årene</vt:lpstr>
      <vt:lpstr> </vt:lpstr>
      <vt:lpstr> </vt:lpstr>
      <vt:lpstr> </vt:lpstr>
      <vt:lpstr> </vt:lpstr>
      <vt:lpstr> </vt:lpstr>
      <vt:lpstr> </vt:lpstr>
      <vt:lpstr> </vt:lpstr>
      <vt:lpstr> </vt:lpstr>
      <vt:lpstr>PowerPoint-presentasjon</vt:lpstr>
      <vt:lpstr>PowerPoint-presentasjon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TORE-NITAS</dc:creator>
  <cp:lastModifiedBy>Einar Solheim</cp:lastModifiedBy>
  <cp:revision>392</cp:revision>
  <cp:lastPrinted>2015-09-24T06:41:46Z</cp:lastPrinted>
  <dcterms:created xsi:type="dcterms:W3CDTF">2014-03-08T00:36:28Z</dcterms:created>
  <dcterms:modified xsi:type="dcterms:W3CDTF">2018-03-05T10:11:31Z</dcterms:modified>
</cp:coreProperties>
</file>