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46"/>
  </p:notesMasterIdLst>
  <p:handoutMasterIdLst>
    <p:handoutMasterId r:id="rId47"/>
  </p:handoutMasterIdLst>
  <p:sldIdLst>
    <p:sldId id="361" r:id="rId4"/>
    <p:sldId id="431" r:id="rId5"/>
    <p:sldId id="462" r:id="rId6"/>
    <p:sldId id="432" r:id="rId7"/>
    <p:sldId id="464" r:id="rId8"/>
    <p:sldId id="465" r:id="rId9"/>
    <p:sldId id="466" r:id="rId10"/>
    <p:sldId id="467" r:id="rId11"/>
    <p:sldId id="468" r:id="rId12"/>
    <p:sldId id="469" r:id="rId13"/>
    <p:sldId id="470" r:id="rId14"/>
    <p:sldId id="428" r:id="rId15"/>
    <p:sldId id="388" r:id="rId16"/>
    <p:sldId id="398" r:id="rId17"/>
    <p:sldId id="447" r:id="rId18"/>
    <p:sldId id="424" r:id="rId19"/>
    <p:sldId id="414" r:id="rId20"/>
    <p:sldId id="459" r:id="rId21"/>
    <p:sldId id="460" r:id="rId22"/>
    <p:sldId id="461" r:id="rId23"/>
    <p:sldId id="454" r:id="rId24"/>
    <p:sldId id="438" r:id="rId25"/>
    <p:sldId id="440" r:id="rId26"/>
    <p:sldId id="437" r:id="rId27"/>
    <p:sldId id="471" r:id="rId28"/>
    <p:sldId id="474" r:id="rId29"/>
    <p:sldId id="472" r:id="rId30"/>
    <p:sldId id="473" r:id="rId31"/>
    <p:sldId id="475" r:id="rId32"/>
    <p:sldId id="476" r:id="rId33"/>
    <p:sldId id="477" r:id="rId34"/>
    <p:sldId id="478" r:id="rId35"/>
    <p:sldId id="479" r:id="rId36"/>
    <p:sldId id="481" r:id="rId37"/>
    <p:sldId id="482" r:id="rId38"/>
    <p:sldId id="445" r:id="rId39"/>
    <p:sldId id="385" r:id="rId40"/>
    <p:sldId id="456" r:id="rId41"/>
    <p:sldId id="458" r:id="rId42"/>
    <p:sldId id="457" r:id="rId43"/>
    <p:sldId id="448" r:id="rId44"/>
    <p:sldId id="480" r:id="rId4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nd Nielsen" initials="TN" lastIdx="1" clrIdx="0">
    <p:extLst>
      <p:ext uri="{19B8F6BF-5375-455C-9EA6-DF929625EA0E}">
        <p15:presenceInfo xmlns:p15="http://schemas.microsoft.com/office/powerpoint/2012/main" xmlns="" userId="992435fa9afad8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1B4E7"/>
    <a:srgbClr val="58585A"/>
    <a:srgbClr val="005DAA"/>
    <a:srgbClr val="FF7600"/>
    <a:srgbClr val="D91B5C"/>
    <a:srgbClr val="872175"/>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77" autoAdjust="0"/>
    <p:restoredTop sz="94627"/>
  </p:normalViewPr>
  <p:slideViewPr>
    <p:cSldViewPr>
      <p:cViewPr varScale="1">
        <p:scale>
          <a:sx n="155" d="100"/>
          <a:sy n="155" d="100"/>
        </p:scale>
        <p:origin x="-120" y="-800"/>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E389F-CAF2-43CF-A265-8554E0A88771}"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nb-NO"/>
        </a:p>
      </dgm:t>
    </dgm:pt>
    <dgm:pt modelId="{A42E9C68-0DC3-4090-8EDE-F89432021468}">
      <dgm:prSet/>
      <dgm:spPr/>
      <dgm:t>
        <a:bodyPr/>
        <a:lstStyle/>
        <a:p>
          <a:r>
            <a:rPr lang="nb-NO"/>
            <a:t>CICO i klubben</a:t>
          </a:r>
        </a:p>
      </dgm:t>
    </dgm:pt>
    <dgm:pt modelId="{2FBF4DAC-9AE4-4E28-8B56-E23ACD646FE7}" type="parTrans" cxnId="{B4ADBDC9-11CD-4339-BBC1-F7BBDC69AF2C}">
      <dgm:prSet/>
      <dgm:spPr/>
      <dgm:t>
        <a:bodyPr/>
        <a:lstStyle/>
        <a:p>
          <a:endParaRPr lang="nb-NO"/>
        </a:p>
      </dgm:t>
    </dgm:pt>
    <dgm:pt modelId="{9D4D7859-8A11-4564-BBAB-D12CA78C72BD}" type="sibTrans" cxnId="{B4ADBDC9-11CD-4339-BBC1-F7BBDC69AF2C}">
      <dgm:prSet/>
      <dgm:spPr/>
      <dgm:t>
        <a:bodyPr/>
        <a:lstStyle/>
        <a:p>
          <a:endParaRPr lang="nb-NO"/>
        </a:p>
      </dgm:t>
    </dgm:pt>
    <dgm:pt modelId="{36FBB276-67C0-4C78-8433-10BA0779AB3C}">
      <dgm:prSet/>
      <dgm:spPr/>
      <dgm:t>
        <a:bodyPr/>
        <a:lstStyle/>
        <a:p>
          <a:r>
            <a:rPr lang="nb-NO"/>
            <a:t>DICO i distriktet</a:t>
          </a:r>
        </a:p>
      </dgm:t>
    </dgm:pt>
    <dgm:pt modelId="{DA7EB0E8-E6AF-43F1-B1FC-95F89D70CF69}" type="parTrans" cxnId="{9DCF369D-BB0A-4106-A887-812DE4826119}">
      <dgm:prSet/>
      <dgm:spPr/>
      <dgm:t>
        <a:bodyPr/>
        <a:lstStyle/>
        <a:p>
          <a:endParaRPr lang="nb-NO"/>
        </a:p>
      </dgm:t>
    </dgm:pt>
    <dgm:pt modelId="{48C7C1F6-F730-4187-A57E-2A59EACB97D8}" type="sibTrans" cxnId="{9DCF369D-BB0A-4106-A887-812DE4826119}">
      <dgm:prSet/>
      <dgm:spPr/>
      <dgm:t>
        <a:bodyPr/>
        <a:lstStyle/>
        <a:p>
          <a:endParaRPr lang="nb-NO"/>
        </a:p>
      </dgm:t>
    </dgm:pt>
    <dgm:pt modelId="{6128148C-1EEB-414D-83F6-52D74354B4AE}">
      <dgm:prSet/>
      <dgm:spPr/>
      <dgm:t>
        <a:bodyPr/>
        <a:lstStyle/>
        <a:p>
          <a:r>
            <a:rPr lang="nb-NO" dirty="0"/>
            <a:t>Webmaster i NORFO</a:t>
          </a:r>
        </a:p>
      </dgm:t>
    </dgm:pt>
    <dgm:pt modelId="{517D86BC-B9B8-474E-A12F-4FA7D979AE3C}" type="parTrans" cxnId="{D3CE9837-AD59-402F-8A69-200726E5181E}">
      <dgm:prSet/>
      <dgm:spPr/>
      <dgm:t>
        <a:bodyPr/>
        <a:lstStyle/>
        <a:p>
          <a:endParaRPr lang="nb-NO"/>
        </a:p>
      </dgm:t>
    </dgm:pt>
    <dgm:pt modelId="{E8B5F94B-21D4-4FD0-A765-696A232A4633}" type="sibTrans" cxnId="{D3CE9837-AD59-402F-8A69-200726E5181E}">
      <dgm:prSet/>
      <dgm:spPr/>
      <dgm:t>
        <a:bodyPr/>
        <a:lstStyle/>
        <a:p>
          <a:endParaRPr lang="nb-NO"/>
        </a:p>
      </dgm:t>
    </dgm:pt>
    <dgm:pt modelId="{807CFFD9-2F57-4FF2-AC7F-03458B426317}">
      <dgm:prSet/>
      <dgm:spPr/>
      <dgm:t>
        <a:bodyPr/>
        <a:lstStyle/>
        <a:p>
          <a:r>
            <a:rPr lang="nb-NO" dirty="0"/>
            <a:t>Leverandør (</a:t>
          </a:r>
          <a:r>
            <a:rPr lang="nb-NO" dirty="0" err="1"/>
            <a:t>WebComputing</a:t>
          </a:r>
          <a:r>
            <a:rPr lang="nb-NO" dirty="0"/>
            <a:t>)</a:t>
          </a:r>
        </a:p>
      </dgm:t>
    </dgm:pt>
    <dgm:pt modelId="{119522D3-8138-459F-B5FB-2807C6410F46}" type="parTrans" cxnId="{9FB3E65D-78D8-4EBF-A7E5-90426810F7C5}">
      <dgm:prSet/>
      <dgm:spPr/>
      <dgm:t>
        <a:bodyPr/>
        <a:lstStyle/>
        <a:p>
          <a:endParaRPr lang="nb-NO"/>
        </a:p>
      </dgm:t>
    </dgm:pt>
    <dgm:pt modelId="{DD598C4B-744F-4BEE-B64C-087B1CA829AE}" type="sibTrans" cxnId="{9FB3E65D-78D8-4EBF-A7E5-90426810F7C5}">
      <dgm:prSet/>
      <dgm:spPr/>
      <dgm:t>
        <a:bodyPr/>
        <a:lstStyle/>
        <a:p>
          <a:endParaRPr lang="nb-NO"/>
        </a:p>
      </dgm:t>
    </dgm:pt>
    <dgm:pt modelId="{B05B1BE7-7C7B-48C0-805C-690BE23373A1}">
      <dgm:prSet/>
      <dgm:spPr/>
      <dgm:t>
        <a:bodyPr/>
        <a:lstStyle/>
        <a:p>
          <a:r>
            <a:rPr lang="nb-NO" dirty="0" err="1"/>
            <a:t>Support.rotary.no</a:t>
          </a:r>
          <a:endParaRPr lang="nb-NO" dirty="0"/>
        </a:p>
        <a:p>
          <a:r>
            <a:rPr lang="nb-NO" dirty="0"/>
            <a:t>D2250.rotary.no</a:t>
          </a:r>
        </a:p>
      </dgm:t>
    </dgm:pt>
    <dgm:pt modelId="{A2C67926-5053-41F3-974C-6A89FB3F38AE}" type="sibTrans" cxnId="{BAE9EAB0-DF9F-42E5-A7B7-5406779AB215}">
      <dgm:prSet/>
      <dgm:spPr/>
      <dgm:t>
        <a:bodyPr/>
        <a:lstStyle/>
        <a:p>
          <a:endParaRPr lang="nb-NO"/>
        </a:p>
      </dgm:t>
    </dgm:pt>
    <dgm:pt modelId="{FB4468C2-E6FA-4656-971F-FE7F1A55B666}" type="parTrans" cxnId="{BAE9EAB0-DF9F-42E5-A7B7-5406779AB215}">
      <dgm:prSet/>
      <dgm:spPr/>
      <dgm:t>
        <a:bodyPr/>
        <a:lstStyle/>
        <a:p>
          <a:endParaRPr lang="nb-NO"/>
        </a:p>
      </dgm:t>
    </dgm:pt>
    <dgm:pt modelId="{AFAEFDA2-9E81-4645-A9C7-1A47720AF877}" type="pres">
      <dgm:prSet presAssocID="{C33E389F-CAF2-43CF-A265-8554E0A88771}" presName="compositeShape" presStyleCnt="0">
        <dgm:presLayoutVars>
          <dgm:dir/>
          <dgm:resizeHandles/>
        </dgm:presLayoutVars>
      </dgm:prSet>
      <dgm:spPr/>
      <dgm:t>
        <a:bodyPr/>
        <a:lstStyle/>
        <a:p>
          <a:endParaRPr lang="nb-NO"/>
        </a:p>
      </dgm:t>
    </dgm:pt>
    <dgm:pt modelId="{0C90DE4B-8662-450C-8EBE-5F08EF928659}" type="pres">
      <dgm:prSet presAssocID="{C33E389F-CAF2-43CF-A265-8554E0A88771}" presName="pyramid" presStyleLbl="node1" presStyleIdx="0" presStyleCnt="1" custScaleX="99229"/>
      <dgm:spPr/>
    </dgm:pt>
    <dgm:pt modelId="{FB10B452-63D1-496E-A042-F3D1BDAE805C}" type="pres">
      <dgm:prSet presAssocID="{C33E389F-CAF2-43CF-A265-8554E0A88771}" presName="theList" presStyleCnt="0"/>
      <dgm:spPr/>
    </dgm:pt>
    <dgm:pt modelId="{F199BADB-3459-40D4-9531-FF4E800A18B7}" type="pres">
      <dgm:prSet presAssocID="{A42E9C68-0DC3-4090-8EDE-F89432021468}" presName="aNode" presStyleLbl="fgAcc1" presStyleIdx="0" presStyleCnt="5" custLinFactY="329554" custLinFactNeighborX="1474" custLinFactNeighborY="400000">
        <dgm:presLayoutVars>
          <dgm:bulletEnabled val="1"/>
        </dgm:presLayoutVars>
      </dgm:prSet>
      <dgm:spPr/>
      <dgm:t>
        <a:bodyPr/>
        <a:lstStyle/>
        <a:p>
          <a:endParaRPr lang="nb-NO"/>
        </a:p>
      </dgm:t>
    </dgm:pt>
    <dgm:pt modelId="{3E807690-EF91-419E-AB8C-B9BEE39B7932}" type="pres">
      <dgm:prSet presAssocID="{A42E9C68-0DC3-4090-8EDE-F89432021468}" presName="aSpace" presStyleCnt="0"/>
      <dgm:spPr/>
    </dgm:pt>
    <dgm:pt modelId="{D2AE3FDC-A4B5-4E49-9B58-D8B2FC7F5247}" type="pres">
      <dgm:prSet presAssocID="{36FBB276-67C0-4C78-8433-10BA0779AB3C}" presName="aNode" presStyleLbl="fgAcc1" presStyleIdx="1" presStyleCnt="5" custLinFactY="123645" custLinFactNeighborX="1474" custLinFactNeighborY="200000">
        <dgm:presLayoutVars>
          <dgm:bulletEnabled val="1"/>
        </dgm:presLayoutVars>
      </dgm:prSet>
      <dgm:spPr/>
      <dgm:t>
        <a:bodyPr/>
        <a:lstStyle/>
        <a:p>
          <a:endParaRPr lang="nb-NO"/>
        </a:p>
      </dgm:t>
    </dgm:pt>
    <dgm:pt modelId="{C272260A-5370-40BB-AA6F-CF522613FBCA}" type="pres">
      <dgm:prSet presAssocID="{36FBB276-67C0-4C78-8433-10BA0779AB3C}" presName="aSpace" presStyleCnt="0"/>
      <dgm:spPr/>
    </dgm:pt>
    <dgm:pt modelId="{F595C3A5-727F-4648-AEB0-63195F98426B}" type="pres">
      <dgm:prSet presAssocID="{6128148C-1EEB-414D-83F6-52D74354B4AE}" presName="aNode" presStyleLbl="fgAcc1" presStyleIdx="2" presStyleCnt="5" custLinFactY="-81604" custLinFactNeighborX="1474" custLinFactNeighborY="-100000">
        <dgm:presLayoutVars>
          <dgm:bulletEnabled val="1"/>
        </dgm:presLayoutVars>
      </dgm:prSet>
      <dgm:spPr/>
      <dgm:t>
        <a:bodyPr/>
        <a:lstStyle/>
        <a:p>
          <a:endParaRPr lang="nb-NO"/>
        </a:p>
      </dgm:t>
    </dgm:pt>
    <dgm:pt modelId="{077150F1-FF29-47BC-B3DA-175B6767EAB4}" type="pres">
      <dgm:prSet presAssocID="{6128148C-1EEB-414D-83F6-52D74354B4AE}" presName="aSpace" presStyleCnt="0"/>
      <dgm:spPr/>
    </dgm:pt>
    <dgm:pt modelId="{4E2F9484-50C7-43DE-B32C-805D61C17FAD}" type="pres">
      <dgm:prSet presAssocID="{807CFFD9-2F57-4FF2-AC7F-03458B426317}" presName="aNode" presStyleLbl="fgAcc1" presStyleIdx="3" presStyleCnt="5" custScaleX="99999" custLinFactY="-299353" custLinFactNeighborX="1474" custLinFactNeighborY="-300000">
        <dgm:presLayoutVars>
          <dgm:bulletEnabled val="1"/>
        </dgm:presLayoutVars>
      </dgm:prSet>
      <dgm:spPr/>
      <dgm:t>
        <a:bodyPr/>
        <a:lstStyle/>
        <a:p>
          <a:endParaRPr lang="nb-NO"/>
        </a:p>
      </dgm:t>
    </dgm:pt>
    <dgm:pt modelId="{46D2AD59-1D2E-4DCD-B7CE-05376A1F50E5}" type="pres">
      <dgm:prSet presAssocID="{807CFFD9-2F57-4FF2-AC7F-03458B426317}" presName="aSpace" presStyleCnt="0"/>
      <dgm:spPr/>
    </dgm:pt>
    <dgm:pt modelId="{E190791F-5FF1-4744-A947-353EDC30981D}" type="pres">
      <dgm:prSet presAssocID="{B05B1BE7-7C7B-48C0-805C-690BE23373A1}" presName="aNode" presStyleLbl="fgAcc1" presStyleIdx="4" presStyleCnt="5" custLinFactY="47303" custLinFactNeighborX="1474" custLinFactNeighborY="100000">
        <dgm:presLayoutVars>
          <dgm:bulletEnabled val="1"/>
        </dgm:presLayoutVars>
      </dgm:prSet>
      <dgm:spPr/>
      <dgm:t>
        <a:bodyPr/>
        <a:lstStyle/>
        <a:p>
          <a:endParaRPr lang="nb-NO"/>
        </a:p>
      </dgm:t>
    </dgm:pt>
    <dgm:pt modelId="{4EB0C177-7C1C-4879-820F-A9B2E53F1BCC}" type="pres">
      <dgm:prSet presAssocID="{B05B1BE7-7C7B-48C0-805C-690BE23373A1}" presName="aSpace" presStyleCnt="0"/>
      <dgm:spPr/>
    </dgm:pt>
  </dgm:ptLst>
  <dgm:cxnLst>
    <dgm:cxn modelId="{826FE800-1FFD-4F05-B52E-641572E04847}" type="presOf" srcId="{6128148C-1EEB-414D-83F6-52D74354B4AE}" destId="{F595C3A5-727F-4648-AEB0-63195F98426B}" srcOrd="0" destOrd="0" presId="urn:microsoft.com/office/officeart/2005/8/layout/pyramid2"/>
    <dgm:cxn modelId="{A1FF00DA-567D-4BC4-A5AD-88B60332F70D}" type="presOf" srcId="{C33E389F-CAF2-43CF-A265-8554E0A88771}" destId="{AFAEFDA2-9E81-4645-A9C7-1A47720AF877}" srcOrd="0" destOrd="0" presId="urn:microsoft.com/office/officeart/2005/8/layout/pyramid2"/>
    <dgm:cxn modelId="{1AEE56B1-4BAC-4E4B-9A42-28E9F58BB6C3}" type="presOf" srcId="{B05B1BE7-7C7B-48C0-805C-690BE23373A1}" destId="{E190791F-5FF1-4744-A947-353EDC30981D}" srcOrd="0" destOrd="0" presId="urn:microsoft.com/office/officeart/2005/8/layout/pyramid2"/>
    <dgm:cxn modelId="{03E08370-6262-469B-A127-3102CFEAB9D5}" type="presOf" srcId="{36FBB276-67C0-4C78-8433-10BA0779AB3C}" destId="{D2AE3FDC-A4B5-4E49-9B58-D8B2FC7F5247}" srcOrd="0" destOrd="0" presId="urn:microsoft.com/office/officeart/2005/8/layout/pyramid2"/>
    <dgm:cxn modelId="{D4D01C16-473E-4719-9AB2-142BAF0994ED}" type="presOf" srcId="{A42E9C68-0DC3-4090-8EDE-F89432021468}" destId="{F199BADB-3459-40D4-9531-FF4E800A18B7}" srcOrd="0" destOrd="0" presId="urn:microsoft.com/office/officeart/2005/8/layout/pyramid2"/>
    <dgm:cxn modelId="{9FB3E65D-78D8-4EBF-A7E5-90426810F7C5}" srcId="{C33E389F-CAF2-43CF-A265-8554E0A88771}" destId="{807CFFD9-2F57-4FF2-AC7F-03458B426317}" srcOrd="3" destOrd="0" parTransId="{119522D3-8138-459F-B5FB-2807C6410F46}" sibTransId="{DD598C4B-744F-4BEE-B64C-087B1CA829AE}"/>
    <dgm:cxn modelId="{8F0BA32F-3071-4D41-857D-3D79EC7134EF}" type="presOf" srcId="{807CFFD9-2F57-4FF2-AC7F-03458B426317}" destId="{4E2F9484-50C7-43DE-B32C-805D61C17FAD}" srcOrd="0" destOrd="0" presId="urn:microsoft.com/office/officeart/2005/8/layout/pyramid2"/>
    <dgm:cxn modelId="{B4ADBDC9-11CD-4339-BBC1-F7BBDC69AF2C}" srcId="{C33E389F-CAF2-43CF-A265-8554E0A88771}" destId="{A42E9C68-0DC3-4090-8EDE-F89432021468}" srcOrd="0" destOrd="0" parTransId="{2FBF4DAC-9AE4-4E28-8B56-E23ACD646FE7}" sibTransId="{9D4D7859-8A11-4564-BBAB-D12CA78C72BD}"/>
    <dgm:cxn modelId="{D3CE9837-AD59-402F-8A69-200726E5181E}" srcId="{C33E389F-CAF2-43CF-A265-8554E0A88771}" destId="{6128148C-1EEB-414D-83F6-52D74354B4AE}" srcOrd="2" destOrd="0" parTransId="{517D86BC-B9B8-474E-A12F-4FA7D979AE3C}" sibTransId="{E8B5F94B-21D4-4FD0-A765-696A232A4633}"/>
    <dgm:cxn modelId="{9DCF369D-BB0A-4106-A887-812DE4826119}" srcId="{C33E389F-CAF2-43CF-A265-8554E0A88771}" destId="{36FBB276-67C0-4C78-8433-10BA0779AB3C}" srcOrd="1" destOrd="0" parTransId="{DA7EB0E8-E6AF-43F1-B1FC-95F89D70CF69}" sibTransId="{48C7C1F6-F730-4187-A57E-2A59EACB97D8}"/>
    <dgm:cxn modelId="{BAE9EAB0-DF9F-42E5-A7B7-5406779AB215}" srcId="{C33E389F-CAF2-43CF-A265-8554E0A88771}" destId="{B05B1BE7-7C7B-48C0-805C-690BE23373A1}" srcOrd="4" destOrd="0" parTransId="{FB4468C2-E6FA-4656-971F-FE7F1A55B666}" sibTransId="{A2C67926-5053-41F3-974C-6A89FB3F38AE}"/>
    <dgm:cxn modelId="{CC932DF6-76B1-41C8-A042-0B7D1E8520BC}" type="presParOf" srcId="{AFAEFDA2-9E81-4645-A9C7-1A47720AF877}" destId="{0C90DE4B-8662-450C-8EBE-5F08EF928659}" srcOrd="0" destOrd="0" presId="urn:microsoft.com/office/officeart/2005/8/layout/pyramid2"/>
    <dgm:cxn modelId="{7E7F4BC3-4C18-42E2-9429-F607B4F54233}" type="presParOf" srcId="{AFAEFDA2-9E81-4645-A9C7-1A47720AF877}" destId="{FB10B452-63D1-496E-A042-F3D1BDAE805C}" srcOrd="1" destOrd="0" presId="urn:microsoft.com/office/officeart/2005/8/layout/pyramid2"/>
    <dgm:cxn modelId="{B3F06C3F-0F36-4C2D-8805-C4108B7AD92C}" type="presParOf" srcId="{FB10B452-63D1-496E-A042-F3D1BDAE805C}" destId="{F199BADB-3459-40D4-9531-FF4E800A18B7}" srcOrd="0" destOrd="0" presId="urn:microsoft.com/office/officeart/2005/8/layout/pyramid2"/>
    <dgm:cxn modelId="{31959A47-B919-4F94-8CAB-D89DBB164605}" type="presParOf" srcId="{FB10B452-63D1-496E-A042-F3D1BDAE805C}" destId="{3E807690-EF91-419E-AB8C-B9BEE39B7932}" srcOrd="1" destOrd="0" presId="urn:microsoft.com/office/officeart/2005/8/layout/pyramid2"/>
    <dgm:cxn modelId="{3976CD6F-07A3-4B7D-B657-BA73EBFF63B4}" type="presParOf" srcId="{FB10B452-63D1-496E-A042-F3D1BDAE805C}" destId="{D2AE3FDC-A4B5-4E49-9B58-D8B2FC7F5247}" srcOrd="2" destOrd="0" presId="urn:microsoft.com/office/officeart/2005/8/layout/pyramid2"/>
    <dgm:cxn modelId="{8CD4E889-C9A6-40CA-B2DE-5B7DF7CBB955}" type="presParOf" srcId="{FB10B452-63D1-496E-A042-F3D1BDAE805C}" destId="{C272260A-5370-40BB-AA6F-CF522613FBCA}" srcOrd="3" destOrd="0" presId="urn:microsoft.com/office/officeart/2005/8/layout/pyramid2"/>
    <dgm:cxn modelId="{06094D4E-223A-49B0-99D9-00FC2659D721}" type="presParOf" srcId="{FB10B452-63D1-496E-A042-F3D1BDAE805C}" destId="{F595C3A5-727F-4648-AEB0-63195F98426B}" srcOrd="4" destOrd="0" presId="urn:microsoft.com/office/officeart/2005/8/layout/pyramid2"/>
    <dgm:cxn modelId="{5018DB31-86C1-4288-96AF-90D350C4FE67}" type="presParOf" srcId="{FB10B452-63D1-496E-A042-F3D1BDAE805C}" destId="{077150F1-FF29-47BC-B3DA-175B6767EAB4}" srcOrd="5" destOrd="0" presId="urn:microsoft.com/office/officeart/2005/8/layout/pyramid2"/>
    <dgm:cxn modelId="{14B62786-A869-405F-A1B8-3090A55AA869}" type="presParOf" srcId="{FB10B452-63D1-496E-A042-F3D1BDAE805C}" destId="{4E2F9484-50C7-43DE-B32C-805D61C17FAD}" srcOrd="6" destOrd="0" presId="urn:microsoft.com/office/officeart/2005/8/layout/pyramid2"/>
    <dgm:cxn modelId="{E55240CE-2E9A-4B9E-9660-DFF220C8C4A6}" type="presParOf" srcId="{FB10B452-63D1-496E-A042-F3D1BDAE805C}" destId="{46D2AD59-1D2E-4DCD-B7CE-05376A1F50E5}" srcOrd="7" destOrd="0" presId="urn:microsoft.com/office/officeart/2005/8/layout/pyramid2"/>
    <dgm:cxn modelId="{E8A3FBE9-30FA-4413-BBFA-19540CF3B18B}" type="presParOf" srcId="{FB10B452-63D1-496E-A042-F3D1BDAE805C}" destId="{E190791F-5FF1-4744-A947-353EDC30981D}" srcOrd="8" destOrd="0" presId="urn:microsoft.com/office/officeart/2005/8/layout/pyramid2"/>
    <dgm:cxn modelId="{8CD3023A-5267-4772-BFEF-68B4C433AC4E}" type="presParOf" srcId="{FB10B452-63D1-496E-A042-F3D1BDAE805C}" destId="{4EB0C177-7C1C-4879-820F-A9B2E53F1BC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DE4B-8662-450C-8EBE-5F08EF928659}">
      <dsp:nvSpPr>
        <dsp:cNvPr id="0" name=""/>
        <dsp:cNvSpPr/>
      </dsp:nvSpPr>
      <dsp:spPr>
        <a:xfrm>
          <a:off x="1521095" y="0"/>
          <a:ext cx="4491067" cy="4525963"/>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99BADB-3459-40D4-9531-FF4E800A18B7}">
      <dsp:nvSpPr>
        <dsp:cNvPr id="0" name=""/>
        <dsp:cNvSpPr/>
      </dsp:nvSpPr>
      <dsp:spPr>
        <a:xfrm>
          <a:off x="3809992" y="2895602"/>
          <a:ext cx="2941875" cy="64353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CICO i klubben</a:t>
          </a:r>
        </a:p>
      </dsp:txBody>
      <dsp:txXfrm>
        <a:off x="3841407" y="2927017"/>
        <a:ext cx="2879045" cy="580705"/>
      </dsp:txXfrm>
    </dsp:sp>
    <dsp:sp modelId="{D2AE3FDC-A4B5-4E49-9B58-D8B2FC7F5247}">
      <dsp:nvSpPr>
        <dsp:cNvPr id="0" name=""/>
        <dsp:cNvSpPr/>
      </dsp:nvSpPr>
      <dsp:spPr>
        <a:xfrm>
          <a:off x="3809992" y="2133598"/>
          <a:ext cx="2941875" cy="64353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a:t>DICO i distriktet</a:t>
          </a:r>
        </a:p>
      </dsp:txBody>
      <dsp:txXfrm>
        <a:off x="3841407" y="2165013"/>
        <a:ext cx="2879045" cy="580705"/>
      </dsp:txXfrm>
    </dsp:sp>
    <dsp:sp modelId="{F595C3A5-727F-4648-AEB0-63195F98426B}">
      <dsp:nvSpPr>
        <dsp:cNvPr id="0" name=""/>
        <dsp:cNvSpPr/>
      </dsp:nvSpPr>
      <dsp:spPr>
        <a:xfrm>
          <a:off x="3809992" y="1295400"/>
          <a:ext cx="2941875" cy="64353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Webmaster i NORFO</a:t>
          </a:r>
        </a:p>
      </dsp:txBody>
      <dsp:txXfrm>
        <a:off x="3841407" y="1326815"/>
        <a:ext cx="2879045" cy="580705"/>
      </dsp:txXfrm>
    </dsp:sp>
    <dsp:sp modelId="{4E2F9484-50C7-43DE-B32C-805D61C17FAD}">
      <dsp:nvSpPr>
        <dsp:cNvPr id="0" name=""/>
        <dsp:cNvSpPr/>
      </dsp:nvSpPr>
      <dsp:spPr>
        <a:xfrm>
          <a:off x="3810006" y="457201"/>
          <a:ext cx="2941846" cy="64353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a:t>Leverandør (</a:t>
          </a:r>
          <a:r>
            <a:rPr lang="nb-NO" sz="1400" kern="1200" dirty="0" err="1"/>
            <a:t>WebComputing</a:t>
          </a:r>
          <a:r>
            <a:rPr lang="nb-NO" sz="1400" kern="1200" dirty="0"/>
            <a:t>)</a:t>
          </a:r>
        </a:p>
      </dsp:txBody>
      <dsp:txXfrm>
        <a:off x="3841421" y="488616"/>
        <a:ext cx="2879016" cy="580705"/>
      </dsp:txXfrm>
    </dsp:sp>
    <dsp:sp modelId="{E190791F-5FF1-4744-A947-353EDC30981D}">
      <dsp:nvSpPr>
        <dsp:cNvPr id="0" name=""/>
        <dsp:cNvSpPr/>
      </dsp:nvSpPr>
      <dsp:spPr>
        <a:xfrm>
          <a:off x="3809992" y="3733800"/>
          <a:ext cx="2941875" cy="64353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err="1"/>
            <a:t>Support.rotary.no</a:t>
          </a:r>
          <a:endParaRPr lang="nb-NO" sz="1400" kern="1200" dirty="0"/>
        </a:p>
        <a:p>
          <a:pPr lvl="0" algn="ctr" defTabSz="622300">
            <a:lnSpc>
              <a:spcPct val="90000"/>
            </a:lnSpc>
            <a:spcBef>
              <a:spcPct val="0"/>
            </a:spcBef>
            <a:spcAft>
              <a:spcPct val="35000"/>
            </a:spcAft>
          </a:pPr>
          <a:r>
            <a:rPr lang="nb-NO" sz="1400" kern="1200" dirty="0"/>
            <a:t>D2250.rotary.no</a:t>
          </a:r>
        </a:p>
      </dsp:txBody>
      <dsp:txXfrm>
        <a:off x="3841407" y="3765215"/>
        <a:ext cx="2879045" cy="5807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AADE31BE-2D3E-4CB8-A4E7-C50EF6CB826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xmlns="" id="{A2C513BC-B894-4BB6-AC1A-077BB8D2CD06}"/>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xmlns="" id="{63BF33E2-B5B3-4547-8EA0-87F68D7E472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xmlns="" id="{7AC53793-D04C-400F-9731-FC0357BB615E}"/>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1A6EF58C-3F46-4B7F-B2E7-7A2B7EF6EB8C}" type="slidenum">
              <a:rPr lang="en-US" altLang="nb-NO"/>
              <a:pPr>
                <a:defRPr/>
              </a:pPr>
              <a:t>‹#›</a:t>
            </a:fld>
            <a:endParaRPr lang="en-US" altLang="nb-NO"/>
          </a:p>
        </p:txBody>
      </p:sp>
    </p:spTree>
    <p:extLst>
      <p:ext uri="{BB962C8B-B14F-4D97-AF65-F5344CB8AC3E}">
        <p14:creationId xmlns:p14="http://schemas.microsoft.com/office/powerpoint/2010/main" val="302740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42E3633A-D86E-4929-9C1B-F9979FBBC4C5}"/>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xmlns="" id="{DA7E2414-1459-4856-8CA4-5F2CB5BFA36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8436" name="Rectangle 4">
            <a:extLst>
              <a:ext uri="{FF2B5EF4-FFF2-40B4-BE49-F238E27FC236}">
                <a16:creationId xmlns:a16="http://schemas.microsoft.com/office/drawing/2014/main" xmlns="" id="{1DEC512D-499B-476F-85E7-3361284B169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5008D2E8-94B6-458B-8BF2-F4B35450D16E}"/>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xmlns="" id="{24CC1BFC-B99B-4CED-AC4E-F0AFFE2FE18C}"/>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xmlns="" id="{F7A86F8C-3EA6-4BDC-9A72-14FC5F224383}"/>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9DBA1EA9-CE02-4EDF-B109-7FAC049FC9E9}" type="slidenum">
              <a:rPr lang="en-US" altLang="nb-NO"/>
              <a:pPr>
                <a:defRPr/>
              </a:pPr>
              <a:t>‹#›</a:t>
            </a:fld>
            <a:endParaRPr lang="en-US" altLang="nb-NO"/>
          </a:p>
        </p:txBody>
      </p:sp>
    </p:spTree>
    <p:extLst>
      <p:ext uri="{BB962C8B-B14F-4D97-AF65-F5344CB8AC3E}">
        <p14:creationId xmlns:p14="http://schemas.microsoft.com/office/powerpoint/2010/main" val="1241120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46ED3CD9-3F9E-44EE-AF8C-8A7F790576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505DCF15-9FC5-49BC-883C-909F2FE059F4}" type="slidenum">
              <a:rPr lang="en-US" altLang="nb-NO" smtClean="0"/>
              <a:pPr>
                <a:spcBef>
                  <a:spcPct val="0"/>
                </a:spcBef>
              </a:pPr>
              <a:t>1</a:t>
            </a:fld>
            <a:endParaRPr lang="en-US" altLang="nb-NO"/>
          </a:p>
        </p:txBody>
      </p:sp>
      <p:sp>
        <p:nvSpPr>
          <p:cNvPr id="21507" name="Rectangle 2">
            <a:extLst>
              <a:ext uri="{FF2B5EF4-FFF2-40B4-BE49-F238E27FC236}">
                <a16:creationId xmlns:a16="http://schemas.microsoft.com/office/drawing/2014/main" xmlns="" id="{146BA9FE-DCE1-482B-A270-F29023BC2DE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022B0484-EC8B-4065-AEE7-A41FBA991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a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3ED11C79-AD1F-47ED-B6F3-DB6D48ACBA2B}"/>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xmlns="" id="{B2DAAD67-1D54-4155-895A-7496245BA1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56324" name="Slide Number Placeholder 3">
            <a:extLst>
              <a:ext uri="{FF2B5EF4-FFF2-40B4-BE49-F238E27FC236}">
                <a16:creationId xmlns:a16="http://schemas.microsoft.com/office/drawing/2014/main" xmlns="" id="{EA2AD408-EA9A-4916-A7B4-D083974DDC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7060756-7F33-44E8-B62D-C5872EA998C5}" type="slidenum">
              <a:rPr lang="en-US" altLang="nb-NO" smtClean="0">
                <a:solidFill>
                  <a:srgbClr val="000000"/>
                </a:solidFill>
              </a:rPr>
              <a:pPr>
                <a:spcBef>
                  <a:spcPct val="0"/>
                </a:spcBef>
              </a:pPr>
              <a:t>37</a:t>
            </a:fld>
            <a:endParaRPr lang="en-US" altLang="nb-NO">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9DBA1EA9-CE02-4EDF-B109-7FAC049FC9E9}" type="slidenum">
              <a:rPr lang="en-US" altLang="nb-NO" smtClean="0"/>
              <a:pPr>
                <a:defRPr/>
              </a:pPr>
              <a:t>2</a:t>
            </a:fld>
            <a:endParaRPr lang="en-US" altLang="nb-NO"/>
          </a:p>
        </p:txBody>
      </p:sp>
    </p:spTree>
    <p:extLst>
      <p:ext uri="{BB962C8B-B14F-4D97-AF65-F5344CB8AC3E}">
        <p14:creationId xmlns:p14="http://schemas.microsoft.com/office/powerpoint/2010/main" val="385551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31B1111B-8432-4CBB-A8A2-65C9E85BF436}"/>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xmlns="" id="{F411C9D7-D5D6-4366-B121-6DD44ABFA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70660" name="Slide Number Placeholder 3">
            <a:extLst>
              <a:ext uri="{FF2B5EF4-FFF2-40B4-BE49-F238E27FC236}">
                <a16:creationId xmlns:a16="http://schemas.microsoft.com/office/drawing/2014/main" xmlns="" id="{78FEAA2D-0FEA-4953-BAD0-CA9CB4A5B3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14C44F55-A88B-4AE4-A6A1-505DDA2E3283}" type="slidenum">
              <a:rPr lang="en-US" altLang="nb-NO" smtClean="0"/>
              <a:pPr>
                <a:spcBef>
                  <a:spcPct val="0"/>
                </a:spcBef>
              </a:pPr>
              <a:t>13</a:t>
            </a:fld>
            <a:endParaRPr lang="en-US"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409C1B7B-836D-4458-A607-27ACB200E589}"/>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xmlns="" id="{03901B36-F6C7-4FCA-B961-D234780F8C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103428" name="Slide Number Placeholder 3">
            <a:extLst>
              <a:ext uri="{FF2B5EF4-FFF2-40B4-BE49-F238E27FC236}">
                <a16:creationId xmlns:a16="http://schemas.microsoft.com/office/drawing/2014/main" xmlns="" id="{032B7AC9-E5D1-47F1-87D6-E990695025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2075DF4-AF6A-4181-81CB-243FEE614FD5}" type="slidenum">
              <a:rPr lang="en-US" altLang="nb-NO" smtClean="0">
                <a:solidFill>
                  <a:srgbClr val="000000"/>
                </a:solidFill>
              </a:rPr>
              <a:pPr>
                <a:spcBef>
                  <a:spcPct val="0"/>
                </a:spcBef>
              </a:pPr>
              <a:t>14</a:t>
            </a:fld>
            <a:endParaRPr lang="en-US" altLang="nb-NO">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409C1B7B-836D-4458-A607-27ACB200E589}"/>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xmlns="" id="{03901B36-F6C7-4FCA-B961-D234780F8C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103428" name="Slide Number Placeholder 3">
            <a:extLst>
              <a:ext uri="{FF2B5EF4-FFF2-40B4-BE49-F238E27FC236}">
                <a16:creationId xmlns:a16="http://schemas.microsoft.com/office/drawing/2014/main" xmlns="" id="{032B7AC9-E5D1-47F1-87D6-E990695025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2075DF4-AF6A-4181-81CB-243FEE614FD5}" type="slidenum">
              <a:rPr lang="en-US" altLang="nb-NO" smtClean="0">
                <a:solidFill>
                  <a:srgbClr val="000000"/>
                </a:solidFill>
              </a:rPr>
              <a:pPr>
                <a:spcBef>
                  <a:spcPct val="0"/>
                </a:spcBef>
              </a:pPr>
              <a:t>15</a:t>
            </a:fld>
            <a:endParaRPr lang="en-US" altLang="nb-NO">
              <a:solidFill>
                <a:srgbClr val="000000"/>
              </a:solidFill>
            </a:endParaRPr>
          </a:p>
        </p:txBody>
      </p:sp>
    </p:spTree>
    <p:extLst>
      <p:ext uri="{BB962C8B-B14F-4D97-AF65-F5344CB8AC3E}">
        <p14:creationId xmlns:p14="http://schemas.microsoft.com/office/powerpoint/2010/main" val="23922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9DBA1EA9-CE02-4EDF-B109-7FAC049FC9E9}" type="slidenum">
              <a:rPr lang="en-US" altLang="nb-NO" smtClean="0"/>
              <a:pPr>
                <a:defRPr/>
              </a:pPr>
              <a:t>16</a:t>
            </a:fld>
            <a:endParaRPr lang="en-US" altLang="nb-NO"/>
          </a:p>
        </p:txBody>
      </p:sp>
    </p:spTree>
    <p:extLst>
      <p:ext uri="{BB962C8B-B14F-4D97-AF65-F5344CB8AC3E}">
        <p14:creationId xmlns:p14="http://schemas.microsoft.com/office/powerpoint/2010/main" val="349882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DE465F65-DD4E-44FF-B939-32B67266B0E4}"/>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xmlns="" id="{82E7D789-8252-4B36-A858-E061D1C5B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105476" name="Slide Number Placeholder 3">
            <a:extLst>
              <a:ext uri="{FF2B5EF4-FFF2-40B4-BE49-F238E27FC236}">
                <a16:creationId xmlns:a16="http://schemas.microsoft.com/office/drawing/2014/main" xmlns="" id="{BE7522DD-BA68-4BFB-9798-71C4E22E49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77FDBF3-4C14-4D23-93C1-95E5E3A5EEAA}" type="slidenum">
              <a:rPr lang="en-US" altLang="nb-NO" smtClean="0">
                <a:solidFill>
                  <a:srgbClr val="000000"/>
                </a:solidFill>
              </a:rPr>
              <a:pPr>
                <a:spcBef>
                  <a:spcPct val="0"/>
                </a:spcBef>
              </a:pPr>
              <a:t>17</a:t>
            </a:fld>
            <a:endParaRPr lang="en-US" altLang="nb-NO">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D2A64E83-3C4A-477F-A3AC-58EF221BF1FA}"/>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xmlns="" id="{1228CF66-960C-4B18-B996-D8112DDA0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80900" name="Slide Number Placeholder 3">
            <a:extLst>
              <a:ext uri="{FF2B5EF4-FFF2-40B4-BE49-F238E27FC236}">
                <a16:creationId xmlns:a16="http://schemas.microsoft.com/office/drawing/2014/main" xmlns="" id="{9D38DA3D-BE9C-4681-9914-BB8F18E36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27E352D7-9336-4CAF-B3C8-C18AD5A97636}" type="slidenum">
              <a:rPr lang="en-US" altLang="nb-NO" smtClean="0"/>
              <a:pPr>
                <a:spcBef>
                  <a:spcPct val="0"/>
                </a:spcBef>
              </a:pPr>
              <a:t>22</a:t>
            </a:fld>
            <a:endParaRPr lang="en-US" altLang="nb-NO"/>
          </a:p>
        </p:txBody>
      </p:sp>
    </p:spTree>
    <p:extLst>
      <p:ext uri="{BB962C8B-B14F-4D97-AF65-F5344CB8AC3E}">
        <p14:creationId xmlns:p14="http://schemas.microsoft.com/office/powerpoint/2010/main" val="3035567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8E924673-8748-4E3D-B33D-BC3A778FFC1F}"/>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xmlns="" id="{858F3ECE-BA7D-40A5-AB50-7AD5743E04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ヒラギノ角ゴ Pro W3" pitchFamily="-84" charset="-128"/>
            </a:endParaRPr>
          </a:p>
        </p:txBody>
      </p:sp>
      <p:sp>
        <p:nvSpPr>
          <p:cNvPr id="76804" name="Slide Number Placeholder 3">
            <a:extLst>
              <a:ext uri="{FF2B5EF4-FFF2-40B4-BE49-F238E27FC236}">
                <a16:creationId xmlns:a16="http://schemas.microsoft.com/office/drawing/2014/main" xmlns="" id="{4936C93E-22C5-4400-A3C2-62F203BD98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433B4307-AF33-450C-8583-46270B20787E}" type="slidenum">
              <a:rPr lang="en-US" altLang="nb-NO" smtClean="0"/>
              <a:pPr>
                <a:spcBef>
                  <a:spcPct val="0"/>
                </a:spcBef>
              </a:pPr>
              <a:t>24</a:t>
            </a:fld>
            <a:endParaRPr lang="en-US" altLang="nb-NO"/>
          </a:p>
        </p:txBody>
      </p:sp>
    </p:spTree>
    <p:extLst>
      <p:ext uri="{BB962C8B-B14F-4D97-AF65-F5344CB8AC3E}">
        <p14:creationId xmlns:p14="http://schemas.microsoft.com/office/powerpoint/2010/main" val="305024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21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CE7B090-A1FF-4E55-86BE-80572929D08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BD725838-95D0-4477-8C97-796689268EBC}"/>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8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782D313-38BA-4030-A830-3F99D028D9F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583EBC5F-056A-4682-8BFD-623CF268C0C2}"/>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81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9792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2230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07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324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0599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267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6392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0360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32896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36799"/>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005475"/>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CB6AA9CE-7247-4AEF-A1FE-B4A2C5BD74D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288C8EC8-96EF-4B32-BD74-AFCD131BCBA6}"/>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43418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ED10942A-2922-414D-9ECE-A6C13E92FBD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8D9E5EF2-EE33-4E47-B946-E1CF5B716D2F}"/>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9538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ED6C1427-5C2A-4F9A-8B44-702E7BF26B02}"/>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630D21BD-6281-4820-9DC4-71C7551ED406}"/>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39268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3B44A6B5-9C80-4A55-AEC8-C2E2014214B8}"/>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8A237DD2-2FC7-4F28-B485-FB365587B174}"/>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19920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6661EB16-A734-45EB-BEB5-2134719BA97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1ECE41E0-9D14-4D2D-A35F-D9F075FB3EC8}"/>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2955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0BCDCA1D-15F9-4C8F-9346-937F6372D47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15658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8FB8F6-907C-4F4C-9334-754BC97EA60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B293E16E-0B7C-4C7F-99E7-30DE14948A78}"/>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5031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CB6AA9CE-7247-4AEF-A1FE-B4A2C5BD74D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a:extLst>
              <a:ext uri="{FF2B5EF4-FFF2-40B4-BE49-F238E27FC236}">
                <a16:creationId xmlns:a16="http://schemas.microsoft.com/office/drawing/2014/main" xmlns="" id="{288C8EC8-96EF-4B32-BD74-AFCD131BCBA6}"/>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4341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2956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Lysbildenummer"/>
          <p:cNvSpPr txBox="1">
            <a:spLocks noGrp="1"/>
          </p:cNvSpPr>
          <p:nvPr>
            <p:ph type="sldNum" sz="quarter" idx="2"/>
          </p:nvPr>
        </p:nvSpPr>
        <p:spPr>
          <a:xfrm>
            <a:off x="8505418" y="6404292"/>
            <a:ext cx="181382" cy="2692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8161497"/>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11" name="Titteltekst"/>
          <p:cNvSpPr txBox="1">
            <a:spLocks noGrp="1"/>
          </p:cNvSpPr>
          <p:nvPr>
            <p:ph type="title"/>
          </p:nvPr>
        </p:nvSpPr>
        <p:spPr>
          <a:xfrm>
            <a:off x="685800" y="2130425"/>
            <a:ext cx="7772400" cy="1470025"/>
          </a:xfrm>
          <a:prstGeom prst="rect">
            <a:avLst/>
          </a:prstGeom>
        </p:spPr>
        <p:txBody>
          <a:bodyPr/>
          <a:lstStyle/>
          <a:p>
            <a:r>
              <a:t>Titteltekst</a:t>
            </a:r>
          </a:p>
        </p:txBody>
      </p:sp>
      <p:sp>
        <p:nvSpPr>
          <p:cNvPr id="12" name="Brødtekst nivå én…"/>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3" name="Lysbildenummer"/>
          <p:cNvSpPr txBox="1">
            <a:spLocks noGrp="1"/>
          </p:cNvSpPr>
          <p:nvPr>
            <p:ph type="sldNum" sz="quarter" idx="2"/>
          </p:nvPr>
        </p:nvSpPr>
        <p:spPr>
          <a:xfrm>
            <a:off x="8505418" y="6404292"/>
            <a:ext cx="181382" cy="2692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8613344"/>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324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476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41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88AD45E-3460-49FD-AC55-B091DE8C5A9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F745A952-CF79-4266-9D0F-61D73C1AEFC7}"/>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940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FA66C1D-C1EB-472D-9401-2E4534B0ACD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DDC63F47-9594-45D5-BEBF-068CC2FFC33B}"/>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79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F939489-298A-4578-8639-F7763EE2B7E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a:extLst>
              <a:ext uri="{FF2B5EF4-FFF2-40B4-BE49-F238E27FC236}">
                <a16:creationId xmlns:a16="http://schemas.microsoft.com/office/drawing/2014/main" xmlns="" id="{F7218898-719A-42EE-8600-C97A314E1E67}"/>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3183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theme" Target="../theme/theme2.xml"/><Relationship Id="rId1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5AC184E-ABA2-489F-A4F1-DE59DED66B66}"/>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7" name="Picture 3">
            <a:extLst>
              <a:ext uri="{FF2B5EF4-FFF2-40B4-BE49-F238E27FC236}">
                <a16:creationId xmlns:a16="http://schemas.microsoft.com/office/drawing/2014/main" xmlns="" id="{63D90891-0081-4DC0-917A-2867C325BE3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xmlns="" id="{F056D5AF-C49B-4BED-94EF-34A861147EC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FD7147-C9BB-498C-87E7-ECE5A4114153}"/>
              </a:ext>
            </a:extLst>
          </p:cNvPr>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nb-NO" sz="900">
                <a:solidFill>
                  <a:srgbClr val="BCBDC0"/>
                </a:solidFill>
                <a:latin typeface="Arial Narrow" panose="020B0606020202030204" pitchFamily="34" charset="0"/>
              </a:rPr>
              <a:t>TITLE  |  </a:t>
            </a:r>
            <a:fld id="{847EE335-19CD-4E07-9FC6-D115B4D33C96}" type="slidenum">
              <a:rPr lang="en-US" altLang="nb-NO" sz="900" smtClean="0">
                <a:solidFill>
                  <a:srgbClr val="BCBDC0"/>
                </a:solidFill>
                <a:latin typeface="Arial Narrow" panose="020B0606020202030204" pitchFamily="34" charset="0"/>
              </a:rPr>
              <a:pPr algn="r">
                <a:defRPr/>
              </a:pPr>
              <a:t>‹#›</a:t>
            </a:fld>
            <a:r>
              <a:rPr lang="en-US" altLang="nb-NO" sz="900">
                <a:solidFill>
                  <a:srgbClr val="BCBDC0"/>
                </a:solidFill>
                <a:latin typeface="Arial Narrow" panose="020B0606020202030204" pitchFamily="34" charset="0"/>
              </a:rPr>
              <a:t>  </a:t>
            </a:r>
            <a:endParaRPr lang="en-US" altLang="nb-NO" sz="90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xmlns="" id="{49DFC948-12AC-4AD2-966C-F03F8860417C}"/>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6" r:id="rId14"/>
    <p:sldLayoutId id="2147484287"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0C5B9C0-F9EC-4636-B06E-737AD6DE1F7A}"/>
              </a:ext>
            </a:extLst>
          </p:cNvPr>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nb-NO" sz="900">
                <a:solidFill>
                  <a:srgbClr val="BCBDC0"/>
                </a:solidFill>
                <a:latin typeface="Arial Narrow" panose="020B0606020202030204" pitchFamily="34" charset="0"/>
              </a:rPr>
              <a:t>TITLE |  </a:t>
            </a:r>
            <a:fld id="{14A33680-3129-4C13-ABDA-2E21F5D7AD9A}" type="slidenum">
              <a:rPr lang="en-US" altLang="nb-NO" sz="900" smtClean="0">
                <a:solidFill>
                  <a:srgbClr val="BCBDC0"/>
                </a:solidFill>
                <a:latin typeface="Arial Narrow" panose="020B0606020202030204" pitchFamily="34" charset="0"/>
              </a:rPr>
              <a:pPr algn="r">
                <a:defRPr/>
              </a:pPr>
              <a:t>‹#›</a:t>
            </a:fld>
            <a:r>
              <a:rPr lang="en-US" altLang="nb-NO" sz="900">
                <a:solidFill>
                  <a:srgbClr val="BCBDC0"/>
                </a:solidFill>
                <a:latin typeface="Arial Narrow" panose="020B0606020202030204" pitchFamily="34" charset="0"/>
              </a:rPr>
              <a:t>  </a:t>
            </a:r>
            <a:endParaRPr lang="en-US" altLang="nb-NO" sz="90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xmlns="" id="{4694942F-FDB1-4F46-B649-153C2C8E6B2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307" r:id="rId8"/>
    <p:sldLayoutId id="2147484308" r:id="rId9"/>
    <p:sldLayoutId id="2147484309" r:id="rId10"/>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png"/><Relationship Id="rId3"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6.svg"/><Relationship Id="rId7" Type="http://schemas.openxmlformats.org/officeDocument/2006/relationships/image" Target="../media/image22.png"/><Relationship Id="rId8" Type="http://schemas.openxmlformats.org/officeDocument/2006/relationships/image" Target="../media/image30.svg"/><Relationship Id="rId9" Type="http://schemas.openxmlformats.org/officeDocument/2006/relationships/image" Target="../media/image23.png"/><Relationship Id="rId10" Type="http://schemas.openxmlformats.org/officeDocument/2006/relationships/image" Target="../media/image32.svg"/><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6.svg"/><Relationship Id="rId7" Type="http://schemas.openxmlformats.org/officeDocument/2006/relationships/image" Target="../media/image26.png"/><Relationship Id="rId8" Type="http://schemas.openxmlformats.org/officeDocument/2006/relationships/image" Target="../media/image36.svg"/><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4.png"/><Relationship Id="rId5" Type="http://schemas.openxmlformats.org/officeDocument/2006/relationships/image" Target="../media/image6.svg"/><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png"/><Relationship Id="rId3" Type="http://schemas.openxmlformats.org/officeDocument/2006/relationships/image" Target="../media/image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12.svg"/><Relationship Id="rId13" Type="http://schemas.openxmlformats.org/officeDocument/2006/relationships/image" Target="../media/image8.png"/><Relationship Id="rId14" Type="http://schemas.openxmlformats.org/officeDocument/2006/relationships/image" Target="../media/image14.svg"/><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4.png"/><Relationship Id="rId6" Type="http://schemas.openxmlformats.org/officeDocument/2006/relationships/image" Target="../media/image6.svg"/><Relationship Id="rId7" Type="http://schemas.openxmlformats.org/officeDocument/2006/relationships/image" Target="../media/image5.png"/><Relationship Id="rId8" Type="http://schemas.openxmlformats.org/officeDocument/2006/relationships/image" Target="../media/image8.svg"/><Relationship Id="rId9" Type="http://schemas.openxmlformats.org/officeDocument/2006/relationships/image" Target="../media/image6.png"/><Relationship Id="rId10"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6.png"/><Relationship Id="rId3"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hyperlink" Target="mailto:d1234@rotary.no" TargetMode="External"/><Relationship Id="rId4" Type="http://schemas.openxmlformats.org/officeDocument/2006/relationships/hyperlink" Target="mailto:d2275@rotary.no" TargetMode="External"/><Relationship Id="rId5" Type="http://schemas.openxmlformats.org/officeDocument/2006/relationships/hyperlink" Target="https://webmail.mysiteshop.com/" TargetMode="External"/><Relationship Id="rId6" Type="http://schemas.openxmlformats.org/officeDocument/2006/relationships/image" Target="../media/image6.png"/><Relationship Id="rId7" Type="http://schemas.openxmlformats.org/officeDocument/2006/relationships/image" Target="../media/image10.sv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ku_6LWRWzzI" TargetMode="External"/><Relationship Id="rId4" Type="http://schemas.openxmlformats.org/officeDocument/2006/relationships/image" Target="../media/image31.png"/><Relationship Id="rId1" Type="http://schemas.openxmlformats.org/officeDocument/2006/relationships/slideLayout" Target="../slideLayouts/slideLayout31.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8.png"/><Relationship Id="rId3" Type="http://schemas.openxmlformats.org/officeDocument/2006/relationships/image" Target="../media/image1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1.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svg"/><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png"/><Relationship Id="rId8" Type="http://schemas.openxmlformats.org/officeDocument/2006/relationships/image" Target="../media/image14.svg"/><Relationship Id="rId1" Type="http://schemas.openxmlformats.org/officeDocument/2006/relationships/slideLayout" Target="../slideLayouts/slideLayout28.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mailto:Support@rotary.n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png"/><Relationship Id="rId3"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image" Target="../media/image44.PNG"/><Relationship Id="rId1" Type="http://schemas.openxmlformats.org/officeDocument/2006/relationships/slideLayout" Target="../slideLayouts/slideLayout28.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hyperlink" Target="http://d2250.rotary.no/no/reiseregning" TargetMode="External"/><Relationship Id="rId4" Type="http://schemas.openxmlformats.org/officeDocument/2006/relationships/hyperlink" Target="http://d2250.rotary.no/no/avtalegiro-m-skattefradrag" TargetMode="External"/><Relationship Id="rId5" Type="http://schemas.openxmlformats.org/officeDocument/2006/relationships/hyperlink" Target="http://www.rotary.no/file-manager/file/TRF/PHF_skjema.pdf?context=mosdoc" TargetMode="External"/><Relationship Id="rId6" Type="http://schemas.openxmlformats.org/officeDocument/2006/relationships/hyperlink" Target="https://shop.rotary.org/paul-harris-fellow-medallion" TargetMode="External"/><Relationship Id="rId1" Type="http://schemas.openxmlformats.org/officeDocument/2006/relationships/slideLayout" Target="../slideLayouts/slideLayout30.xml"/><Relationship Id="rId2" Type="http://schemas.openxmlformats.org/officeDocument/2006/relationships/hyperlink" Target="http://d2250.rotary.no/no/skjem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appsco.com" TargetMode="External"/><Relationship Id="rId5" Type="http://schemas.openxmlformats.org/officeDocument/2006/relationships/hyperlink" Target="https://www.youtube.com/watch?v=bqjp3aipyXw" TargetMode="External"/><Relationship Id="rId6" Type="http://schemas.openxmlformats.org/officeDocument/2006/relationships/image" Target="../media/image12.png"/><Relationship Id="rId1" Type="http://schemas.openxmlformats.org/officeDocument/2006/relationships/slideLayout" Target="../slideLayouts/slideLayout30.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B64183-8CC9-4C37-8EC5-A65581B3E281}"/>
              </a:ext>
            </a:extLst>
          </p:cNvPr>
          <p:cNvSpPr>
            <a:spLocks noChangeArrowheads="1"/>
          </p:cNvSpPr>
          <p:nvPr/>
        </p:nvSpPr>
        <p:spPr bwMode="auto">
          <a:xfrm>
            <a:off x="0" y="3429000"/>
            <a:ext cx="91440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0483" name="Rectangle 10">
            <a:extLst>
              <a:ext uri="{FF2B5EF4-FFF2-40B4-BE49-F238E27FC236}">
                <a16:creationId xmlns:a16="http://schemas.microsoft.com/office/drawing/2014/main" xmlns="" id="{38A7718C-8D60-4747-8C46-069962D4D8ED}"/>
              </a:ext>
            </a:extLst>
          </p:cNvPr>
          <p:cNvSpPr txBox="1">
            <a:spLocks noChangeArrowheads="1"/>
          </p:cNvSpPr>
          <p:nvPr/>
        </p:nvSpPr>
        <p:spPr bwMode="auto">
          <a:xfrm>
            <a:off x="457200" y="3581400"/>
            <a:ext cx="891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nb-NO" sz="3600" dirty="0">
                <a:solidFill>
                  <a:schemeClr val="bg1"/>
                </a:solidFill>
                <a:latin typeface="Arial Narrow Bold" pitchFamily="-84" charset="0"/>
              </a:rPr>
              <a:t> NORFOs </a:t>
            </a:r>
            <a:r>
              <a:rPr lang="en-US" altLang="nb-NO" sz="3600" dirty="0" err="1">
                <a:solidFill>
                  <a:schemeClr val="bg1"/>
                </a:solidFill>
                <a:latin typeface="Arial Narrow Bold" pitchFamily="-84" charset="0"/>
              </a:rPr>
              <a:t>digitale</a:t>
            </a:r>
            <a:r>
              <a:rPr lang="en-US" altLang="nb-NO" sz="3600" dirty="0">
                <a:solidFill>
                  <a:schemeClr val="bg1"/>
                </a:solidFill>
                <a:latin typeface="Arial Narrow Bold" pitchFamily="-84" charset="0"/>
              </a:rPr>
              <a:t> </a:t>
            </a:r>
            <a:r>
              <a:rPr lang="en-US" altLang="nb-NO" sz="3600" dirty="0" err="1">
                <a:solidFill>
                  <a:schemeClr val="bg1"/>
                </a:solidFill>
                <a:latin typeface="Arial Narrow Bold" pitchFamily="-84" charset="0"/>
              </a:rPr>
              <a:t>tjenester</a:t>
            </a:r>
            <a:endParaRPr lang="en-US" altLang="nb-NO" sz="3600" dirty="0">
              <a:solidFill>
                <a:schemeClr val="bg1"/>
              </a:solidFill>
              <a:latin typeface="Arial Narrow Bold" pitchFamily="-84" charset="0"/>
            </a:endParaRPr>
          </a:p>
          <a:p>
            <a:pPr eaLnBrk="1" hangingPunct="1"/>
            <a:endParaRPr lang="en-US" altLang="nb-NO" sz="2000" dirty="0">
              <a:solidFill>
                <a:srgbClr val="01B4E7"/>
              </a:solidFill>
              <a:latin typeface="Georgia" panose="02040502050405020303" pitchFamily="18" charset="0"/>
            </a:endParaRPr>
          </a:p>
          <a:p>
            <a:pPr eaLnBrk="1" hangingPunct="1"/>
            <a:r>
              <a:rPr lang="en-US" altLang="nb-NO" sz="2000" dirty="0" err="1">
                <a:solidFill>
                  <a:srgbClr val="01B4E7"/>
                </a:solidFill>
                <a:latin typeface="Georgia" panose="02040502050405020303" pitchFamily="18" charset="0"/>
              </a:rPr>
              <a:t>Einar</a:t>
            </a:r>
            <a:r>
              <a:rPr lang="en-US" altLang="nb-NO" sz="2000" dirty="0">
                <a:solidFill>
                  <a:srgbClr val="01B4E7"/>
                </a:solidFill>
                <a:latin typeface="Georgia" panose="02040502050405020303" pitchFamily="18" charset="0"/>
              </a:rPr>
              <a:t> </a:t>
            </a:r>
            <a:r>
              <a:rPr lang="en-US" altLang="nb-NO" sz="2000" dirty="0" err="1">
                <a:solidFill>
                  <a:srgbClr val="01B4E7"/>
                </a:solidFill>
                <a:latin typeface="Georgia" panose="02040502050405020303" pitchFamily="18" charset="0"/>
              </a:rPr>
              <a:t>Solheim</a:t>
            </a:r>
            <a:endParaRPr lang="en-US" altLang="nb-NO" sz="2000" dirty="0">
              <a:solidFill>
                <a:srgbClr val="01B4E7"/>
              </a:solidFill>
              <a:latin typeface="Georgia" panose="02040502050405020303" pitchFamily="18" charset="0"/>
            </a:endParaRPr>
          </a:p>
          <a:p>
            <a:pPr eaLnBrk="1" hangingPunct="1"/>
            <a:r>
              <a:rPr lang="en-US" altLang="nb-NO" sz="2000" dirty="0">
                <a:solidFill>
                  <a:srgbClr val="01B4E7"/>
                </a:solidFill>
                <a:latin typeface="Georgia" panose="02040502050405020303" pitchFamily="18" charset="0"/>
              </a:rPr>
              <a:t>DICO 2250</a:t>
            </a:r>
          </a:p>
          <a:p>
            <a:pPr eaLnBrk="1" hangingPunct="1"/>
            <a:r>
              <a:rPr lang="en-US" altLang="nb-NO" sz="2000" dirty="0">
                <a:solidFill>
                  <a:srgbClr val="01B4E7"/>
                </a:solidFill>
                <a:latin typeface="Georgia" panose="02040502050405020303" pitchFamily="18" charset="0"/>
              </a:rPr>
              <a:t>9. Mars 2019</a:t>
            </a: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Bilde 11" descr="Bilde 11"/>
          <p:cNvPicPr>
            <a:picLocks noChangeAspect="1"/>
          </p:cNvPicPr>
          <p:nvPr/>
        </p:nvPicPr>
        <p:blipFill>
          <a:blip r:embed="rId2">
            <a:extLst/>
          </a:blip>
          <a:stretch>
            <a:fillRect/>
          </a:stretch>
        </p:blipFill>
        <p:spPr>
          <a:xfrm>
            <a:off x="2651426" y="1378957"/>
            <a:ext cx="4266441" cy="3824358"/>
          </a:xfrm>
          <a:prstGeom prst="rect">
            <a:avLst/>
          </a:prstGeom>
          <a:ln w="12700">
            <a:miter lim="400000"/>
          </a:ln>
        </p:spPr>
      </p:pic>
      <p:sp>
        <p:nvSpPr>
          <p:cNvPr id="229" name="Rett pil 9"/>
          <p:cNvSpPr/>
          <p:nvPr/>
        </p:nvSpPr>
        <p:spPr>
          <a:xfrm>
            <a:off x="1474854" y="4400838"/>
            <a:ext cx="1117594" cy="1"/>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30" name="TekstSylinder 10"/>
          <p:cNvSpPr txBox="1"/>
          <p:nvPr/>
        </p:nvSpPr>
        <p:spPr>
          <a:xfrm>
            <a:off x="1371600" y="5308937"/>
            <a:ext cx="7620000" cy="101566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defRPr sz="2400"/>
            </a:pPr>
            <a:r>
              <a:rPr sz="2000" dirty="0">
                <a:solidFill>
                  <a:srgbClr val="58585A"/>
                </a:solidFill>
              </a:rPr>
              <a:t>Skriv inn e-postadresse og passord og trykk “LOGIN”</a:t>
            </a:r>
          </a:p>
          <a:p>
            <a:pPr>
              <a:defRPr sz="2400"/>
            </a:pPr>
            <a:r>
              <a:rPr sz="2000" dirty="0">
                <a:solidFill>
                  <a:srgbClr val="58585A"/>
                </a:solidFill>
              </a:rPr>
              <a:t>Dersom du vil at systemet skal huske e-post og passord, klikker du “Remember Me”</a:t>
            </a:r>
            <a:r>
              <a:rPr lang="nb-NO" sz="2000" dirty="0">
                <a:solidFill>
                  <a:srgbClr val="58585A"/>
                </a:solidFill>
              </a:rPr>
              <a:t> Om du vil kan du endre passordet.</a:t>
            </a:r>
            <a:endParaRPr sz="2000" dirty="0">
              <a:solidFill>
                <a:srgbClr val="58585A"/>
              </a:solidFill>
            </a:endParaRPr>
          </a:p>
        </p:txBody>
      </p:sp>
      <p:grpSp>
        <p:nvGrpSpPr>
          <p:cNvPr id="233" name="Rectangle 2"/>
          <p:cNvGrpSpPr/>
          <p:nvPr/>
        </p:nvGrpSpPr>
        <p:grpSpPr>
          <a:xfrm>
            <a:off x="-296330" y="319829"/>
            <a:ext cx="9753601" cy="779443"/>
            <a:chOff x="0" y="0"/>
            <a:chExt cx="9753600" cy="779442"/>
          </a:xfrm>
        </p:grpSpPr>
        <p:sp>
          <p:nvSpPr>
            <p:cNvPr id="23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32" name="MIN SIDE"/>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MIN SIDE</a:t>
              </a:r>
            </a:p>
          </p:txBody>
        </p:sp>
      </p:grpSp>
      <p:sp>
        <p:nvSpPr>
          <p:cNvPr id="234" name="Rett pil 9"/>
          <p:cNvSpPr/>
          <p:nvPr/>
        </p:nvSpPr>
        <p:spPr>
          <a:xfrm>
            <a:off x="1571221" y="4077443"/>
            <a:ext cx="924859" cy="1"/>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35" name="Rett pil 9"/>
          <p:cNvSpPr/>
          <p:nvPr/>
        </p:nvSpPr>
        <p:spPr>
          <a:xfrm>
            <a:off x="1571221" y="3429000"/>
            <a:ext cx="924859" cy="0"/>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cxnSp>
        <p:nvCxnSpPr>
          <p:cNvPr id="11" name="Rett linje 10"/>
          <p:cNvCxnSpPr/>
          <p:nvPr/>
        </p:nvCxnSpPr>
        <p:spPr>
          <a:xfrm>
            <a:off x="4876800" y="3200400"/>
            <a:ext cx="1638300" cy="16625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2" name="Rett linje 11"/>
          <p:cNvCxnSpPr/>
          <p:nvPr/>
        </p:nvCxnSpPr>
        <p:spPr>
          <a:xfrm flipH="1">
            <a:off x="4876800" y="3352800"/>
            <a:ext cx="1447800" cy="15101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832558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Rectangle 2"/>
          <p:cNvGrpSpPr/>
          <p:nvPr/>
        </p:nvGrpSpPr>
        <p:grpSpPr>
          <a:xfrm>
            <a:off x="-296330" y="319829"/>
            <a:ext cx="9753601" cy="779443"/>
            <a:chOff x="0" y="0"/>
            <a:chExt cx="9753600" cy="779442"/>
          </a:xfrm>
        </p:grpSpPr>
        <p:sp>
          <p:nvSpPr>
            <p:cNvPr id="239"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40" name="MIN SIDE"/>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MIN SIDE</a:t>
              </a:r>
            </a:p>
          </p:txBody>
        </p:sp>
      </p:grpSp>
      <p:sp>
        <p:nvSpPr>
          <p:cNvPr id="242" name="TekstSylinder 1"/>
          <p:cNvSpPr txBox="1"/>
          <p:nvPr/>
        </p:nvSpPr>
        <p:spPr>
          <a:xfrm>
            <a:off x="1981200" y="5410200"/>
            <a:ext cx="5701814"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2400"/>
            </a:lvl1pPr>
          </a:lstStyle>
          <a:p>
            <a:r>
              <a:rPr dirty="0">
                <a:solidFill>
                  <a:schemeClr val="tx1">
                    <a:lumMod val="50000"/>
                  </a:schemeClr>
                </a:solidFill>
              </a:rPr>
              <a:t>NB. Dette er DICOs ”MIN SIDE”. Din side vil ikke inneholde så mange apper.</a:t>
            </a:r>
          </a:p>
        </p:txBody>
      </p:sp>
      <p:pic>
        <p:nvPicPr>
          <p:cNvPr id="2" name="Bilde 1" descr="Skjermbilde 2019-03-02 kl. 22.38.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636178"/>
            <a:ext cx="7632700" cy="3353451"/>
          </a:xfrm>
          <a:prstGeom prst="rect">
            <a:avLst/>
          </a:prstGeom>
        </p:spPr>
      </p:pic>
    </p:spTree>
    <p:extLst>
      <p:ext uri="{BB962C8B-B14F-4D97-AF65-F5344CB8AC3E}">
        <p14:creationId xmlns:p14="http://schemas.microsoft.com/office/powerpoint/2010/main" val="15535719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79F9AA3-E1A1-490A-92DD-E20981EC270F}"/>
              </a:ext>
            </a:extLst>
          </p:cNvPr>
          <p:cNvSpPr>
            <a:spLocks noGrp="1"/>
          </p:cNvSpPr>
          <p:nvPr>
            <p:ph type="ctrTitle"/>
          </p:nvPr>
        </p:nvSpPr>
        <p:spPr/>
        <p:txBody>
          <a:bodyPr/>
          <a:lstStyle/>
          <a:p>
            <a:r>
              <a:rPr lang="nb-NO" dirty="0"/>
              <a:t>Medlemsnett</a:t>
            </a:r>
          </a:p>
        </p:txBody>
      </p:sp>
      <p:pic>
        <p:nvPicPr>
          <p:cNvPr id="3" name="Grafikk 2" descr="Gruppe">
            <a:extLst>
              <a:ext uri="{FF2B5EF4-FFF2-40B4-BE49-F238E27FC236}">
                <a16:creationId xmlns:a16="http://schemas.microsoft.com/office/drawing/2014/main" xmlns="" id="{FF33905E-D231-4E47-ABC4-256F101B240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209800" y="2971800"/>
            <a:ext cx="1081299" cy="1081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555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xmlns="" id="{3F2757A4-E5E2-42E4-B240-978041F10F16}"/>
              </a:ext>
            </a:extLst>
          </p:cNvPr>
          <p:cNvPicPr>
            <a:picLocks noChangeAspect="1"/>
          </p:cNvPicPr>
          <p:nvPr/>
        </p:nvPicPr>
        <p:blipFill>
          <a:blip r:embed="rId3"/>
          <a:stretch>
            <a:fillRect/>
          </a:stretch>
        </p:blipFill>
        <p:spPr>
          <a:xfrm>
            <a:off x="1828800" y="1219200"/>
            <a:ext cx="6729191" cy="2801079"/>
          </a:xfrm>
          <a:prstGeom prst="rect">
            <a:avLst/>
          </a:prstGeom>
        </p:spPr>
      </p:pic>
      <p:sp>
        <p:nvSpPr>
          <p:cNvPr id="69636" name="Tittel 1">
            <a:extLst>
              <a:ext uri="{FF2B5EF4-FFF2-40B4-BE49-F238E27FC236}">
                <a16:creationId xmlns:a16="http://schemas.microsoft.com/office/drawing/2014/main" xmlns="" id="{55899DE8-C858-42DF-B0EB-7A3E8045E47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b-NO" altLang="nb-NO" sz="2400" dirty="0">
                <a:latin typeface="Arial Narrow" panose="020B0606020202030204" pitchFamily="34" charset="0"/>
              </a:rPr>
              <a:t>Roller i Medlemsnett styrer alle rettigheter</a:t>
            </a:r>
          </a:p>
        </p:txBody>
      </p:sp>
      <p:sp>
        <p:nvSpPr>
          <p:cNvPr id="69634" name="Content Placeholder 2">
            <a:extLst>
              <a:ext uri="{FF2B5EF4-FFF2-40B4-BE49-F238E27FC236}">
                <a16:creationId xmlns:a16="http://schemas.microsoft.com/office/drawing/2014/main" xmlns="" id="{31CFE4EE-46F0-455E-BB62-4809C29996FC}"/>
              </a:ext>
            </a:extLst>
          </p:cNvPr>
          <p:cNvSpPr>
            <a:spLocks noGrp="1"/>
          </p:cNvSpPr>
          <p:nvPr>
            <p:ph idx="1"/>
          </p:nvPr>
        </p:nvSpPr>
        <p:spPr bwMode="auto">
          <a:xfrm>
            <a:off x="457200" y="1219200"/>
            <a:ext cx="1676400" cy="1447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anose="020B0604020202020204" pitchFamily="34" charset="0"/>
              <a:buNone/>
            </a:pPr>
            <a:r>
              <a:rPr lang="nb-NO" altLang="nb-NO" sz="1600" b="1" dirty="0">
                <a:solidFill>
                  <a:schemeClr val="accent1"/>
                </a:solidFill>
                <a:latin typeface="Arial" panose="020B0604020202020204" pitchFamily="34" charset="0"/>
                <a:cs typeface="Arial" panose="020B0604020202020204" pitchFamily="34" charset="0"/>
              </a:rPr>
              <a:t>Visning og </a:t>
            </a:r>
          </a:p>
          <a:p>
            <a:pPr marL="0" indent="0" eaLnBrk="1" hangingPunct="1">
              <a:buFont typeface="Arial" panose="020B0604020202020204" pitchFamily="34" charset="0"/>
              <a:buNone/>
            </a:pPr>
            <a:r>
              <a:rPr lang="nb-NO" altLang="nb-NO" sz="1600" b="1" dirty="0">
                <a:solidFill>
                  <a:schemeClr val="accent1"/>
                </a:solidFill>
                <a:latin typeface="Arial" panose="020B0604020202020204" pitchFamily="34" charset="0"/>
                <a:cs typeface="Arial" panose="020B0604020202020204" pitchFamily="34" charset="0"/>
              </a:rPr>
              <a:t>Redigering: </a:t>
            </a:r>
          </a:p>
        </p:txBody>
      </p:sp>
      <p:sp>
        <p:nvSpPr>
          <p:cNvPr id="69635" name="Content Placeholder 2">
            <a:extLst>
              <a:ext uri="{FF2B5EF4-FFF2-40B4-BE49-F238E27FC236}">
                <a16:creationId xmlns:a16="http://schemas.microsoft.com/office/drawing/2014/main" xmlns="" id="{1649D89C-5167-4B50-AD17-3A0A21CD7348}"/>
              </a:ext>
            </a:extLst>
          </p:cNvPr>
          <p:cNvSpPr txBox="1">
            <a:spLocks/>
          </p:cNvSpPr>
          <p:nvPr/>
        </p:nvSpPr>
        <p:spPr bwMode="auto">
          <a:xfrm>
            <a:off x="381000" y="4507635"/>
            <a:ext cx="3581400" cy="18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1">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 </a:t>
            </a:r>
            <a:r>
              <a:rPr lang="nb-NO" altLang="nb-NO" sz="2000" u="sng" dirty="0">
                <a:solidFill>
                  <a:srgbClr val="58585A"/>
                </a:solidFill>
                <a:cs typeface="Arial" panose="020B0604020202020204" pitchFamily="34" charset="0"/>
              </a:rPr>
              <a:t>Visning – Alle medlemmer</a:t>
            </a:r>
            <a:endParaRPr lang="nb-NO" altLang="nb-NO" sz="1600" u="sng"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Matrikkel</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Visning av alle profiler</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Mine komiteer</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Rotary </a:t>
            </a:r>
            <a:r>
              <a:rPr lang="nb-NO" altLang="nb-NO" sz="1600" dirty="0" err="1">
                <a:solidFill>
                  <a:srgbClr val="58585A"/>
                </a:solidFill>
                <a:cs typeface="Arial" panose="020B0604020202020204" pitchFamily="34" charset="0"/>
              </a:rPr>
              <a:t>Fellowship</a:t>
            </a:r>
            <a:endParaRPr lang="nb-NO" altLang="nb-NO" sz="1600"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Søk</a:t>
            </a:r>
            <a:br>
              <a:rPr lang="nb-NO" altLang="nb-NO" sz="1600" dirty="0">
                <a:solidFill>
                  <a:srgbClr val="58585A"/>
                </a:solidFill>
                <a:cs typeface="Arial" panose="020B0604020202020204" pitchFamily="34" charset="0"/>
              </a:rPr>
            </a:br>
            <a:endParaRPr lang="nb-NO" altLang="nb-NO" sz="1600" dirty="0">
              <a:solidFill>
                <a:srgbClr val="58585A"/>
              </a:solidFill>
              <a:cs typeface="Arial" panose="020B0604020202020204" pitchFamily="34" charset="0"/>
            </a:endParaRPr>
          </a:p>
        </p:txBody>
      </p:sp>
      <p:pic>
        <p:nvPicPr>
          <p:cNvPr id="2" name="Bilde 1">
            <a:extLst>
              <a:ext uri="{FF2B5EF4-FFF2-40B4-BE49-F238E27FC236}">
                <a16:creationId xmlns:a16="http://schemas.microsoft.com/office/drawing/2014/main" xmlns="" id="{06229709-149D-480E-878E-B4420E61E53D}"/>
              </a:ext>
            </a:extLst>
          </p:cNvPr>
          <p:cNvPicPr>
            <a:picLocks noChangeAspect="1"/>
          </p:cNvPicPr>
          <p:nvPr/>
        </p:nvPicPr>
        <p:blipFill rotWithShape="1">
          <a:blip r:embed="rId4"/>
          <a:srcRect l="3292" t="13559" r="7819" b="18644"/>
          <a:stretch/>
        </p:blipFill>
        <p:spPr>
          <a:xfrm>
            <a:off x="6324598" y="2581366"/>
            <a:ext cx="2057401" cy="762000"/>
          </a:xfrm>
          <a:prstGeom prst="rect">
            <a:avLst/>
          </a:prstGeom>
          <a:ln>
            <a:noFill/>
          </a:ln>
          <a:effectLst>
            <a:outerShdw blurRad="292100" dist="139700" dir="2700000" algn="tl" rotWithShape="0">
              <a:srgbClr val="333333">
                <a:alpha val="65000"/>
              </a:srgbClr>
            </a:outerShdw>
          </a:effectLst>
        </p:spPr>
      </p:pic>
      <p:sp>
        <p:nvSpPr>
          <p:cNvPr id="3" name="TekstSylinder 2">
            <a:extLst>
              <a:ext uri="{FF2B5EF4-FFF2-40B4-BE49-F238E27FC236}">
                <a16:creationId xmlns:a16="http://schemas.microsoft.com/office/drawing/2014/main" xmlns="" id="{EBAF9C77-E1C3-4428-B31A-2EDA7D8BC32D}"/>
              </a:ext>
            </a:extLst>
          </p:cNvPr>
          <p:cNvSpPr txBox="1"/>
          <p:nvPr/>
        </p:nvSpPr>
        <p:spPr>
          <a:xfrm>
            <a:off x="6134099" y="3514634"/>
            <a:ext cx="2438400" cy="1200329"/>
          </a:xfrm>
          <a:prstGeom prst="rect">
            <a:avLst/>
          </a:prstGeom>
          <a:noFill/>
        </p:spPr>
        <p:txBody>
          <a:bodyPr wrap="square" rtlCol="0">
            <a:spAutoFit/>
          </a:bodyPr>
          <a:lstStyle/>
          <a:p>
            <a:pPr algn="ctr"/>
            <a:r>
              <a:rPr lang="nb-NO" altLang="nb-NO" sz="1600" b="1" dirty="0">
                <a:solidFill>
                  <a:schemeClr val="tx2">
                    <a:lumMod val="60000"/>
                    <a:lumOff val="40000"/>
                  </a:schemeClr>
                </a:solidFill>
                <a:latin typeface="+mj-lt"/>
              </a:rPr>
              <a:t>Redigeringsknapp vises kun når du har tilgang til å redigere.</a:t>
            </a:r>
          </a:p>
          <a:p>
            <a:endParaRPr lang="nb-NO" dirty="0"/>
          </a:p>
        </p:txBody>
      </p:sp>
      <p:sp>
        <p:nvSpPr>
          <p:cNvPr id="6" name="TekstSylinder 5">
            <a:extLst>
              <a:ext uri="{FF2B5EF4-FFF2-40B4-BE49-F238E27FC236}">
                <a16:creationId xmlns:a16="http://schemas.microsoft.com/office/drawing/2014/main" xmlns="" id="{DE166986-9BAF-473A-85C6-4EBEF934B890}"/>
              </a:ext>
            </a:extLst>
          </p:cNvPr>
          <p:cNvSpPr txBox="1"/>
          <p:nvPr/>
        </p:nvSpPr>
        <p:spPr>
          <a:xfrm>
            <a:off x="3962400" y="4496405"/>
            <a:ext cx="4953000" cy="1902059"/>
          </a:xfrm>
          <a:prstGeom prst="rect">
            <a:avLst/>
          </a:prstGeom>
          <a:noFill/>
        </p:spPr>
        <p:txBody>
          <a:bodyPr wrap="square" rtlCol="0">
            <a:spAutoFit/>
          </a:bodyPr>
          <a:lstStyle/>
          <a:p>
            <a:pPr lvl="1">
              <a:spcBef>
                <a:spcPct val="20000"/>
              </a:spcBef>
              <a:buClr>
                <a:schemeClr val="accent1"/>
              </a:buClr>
              <a:buSzPct val="120000"/>
              <a:buFont typeface="Wingdings" panose="05000000000000000000" pitchFamily="2" charset="2"/>
              <a:buChar char="§"/>
            </a:pPr>
            <a:r>
              <a:rPr lang="nb-NO" altLang="nb-NO" sz="2000" u="sng" dirty="0">
                <a:solidFill>
                  <a:srgbClr val="58585A"/>
                </a:solidFill>
                <a:cs typeface="Arial" panose="020B0604020202020204" pitchFamily="34" charset="0"/>
              </a:rPr>
              <a:t>Redigering – Utvalgte roller</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Redigering i forhold til hvilken rolle du har</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Hjemmeside-redaktør er egen rolle  (i Medlemsnett)</a:t>
            </a:r>
          </a:p>
          <a:p>
            <a:pPr lvl="2">
              <a:spcBef>
                <a:spcPct val="20000"/>
              </a:spcBef>
              <a:buClr>
                <a:schemeClr val="accent1"/>
              </a:buClr>
              <a:buSzPct val="120000"/>
              <a:buFont typeface="Wingdings" panose="05000000000000000000" pitchFamily="2" charset="2"/>
              <a:buChar char="§"/>
            </a:pPr>
            <a:r>
              <a:rPr lang="nb-NO" altLang="nb-NO" sz="1600" dirty="0">
                <a:solidFill>
                  <a:srgbClr val="58585A"/>
                </a:solidFill>
                <a:cs typeface="Arial" panose="020B0604020202020204" pitchFamily="34" charset="0"/>
              </a:rPr>
              <a:t>Rapporter</a:t>
            </a:r>
          </a:p>
          <a:p>
            <a:endParaRPr lang="nb-NO" dirty="0"/>
          </a:p>
        </p:txBody>
      </p:sp>
    </p:spTree>
  </p:cSld>
  <p:clrMapOvr>
    <a:masterClrMapping/>
  </p:clrMapOvr>
  <p:transition xmlns:p14="http://schemas.microsoft.com/office/powerpoint/2010/mai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kjermbilde 2019-03-05 kl. 14.5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2781300" cy="5867400"/>
          </a:xfrm>
          <a:prstGeom prst="rect">
            <a:avLst/>
          </a:prstGeom>
        </p:spPr>
      </p:pic>
      <p:sp>
        <p:nvSpPr>
          <p:cNvPr id="102403" name="Content Placeholder 2">
            <a:extLst>
              <a:ext uri="{FF2B5EF4-FFF2-40B4-BE49-F238E27FC236}">
                <a16:creationId xmlns:a16="http://schemas.microsoft.com/office/drawing/2014/main" xmlns="" id="{E0F8FC12-B197-41CB-8C04-1A92BE3CC4B4}"/>
              </a:ext>
            </a:extLst>
          </p:cNvPr>
          <p:cNvSpPr txBox="1">
            <a:spLocks/>
          </p:cNvSpPr>
          <p:nvPr/>
        </p:nvSpPr>
        <p:spPr bwMode="auto">
          <a:xfrm>
            <a:off x="4191000" y="1371600"/>
            <a:ext cx="3733800" cy="18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nb-NO" sz="2000" dirty="0">
                <a:solidFill>
                  <a:srgbClr val="002060"/>
                </a:solidFill>
                <a:latin typeface="Georgia" panose="02040502050405020303" pitchFamily="18" charset="0"/>
              </a:rPr>
              <a:t>Hovedmenyen inneholder</a:t>
            </a:r>
            <a:br>
              <a:rPr lang="nb-NO" sz="2000" dirty="0">
                <a:solidFill>
                  <a:srgbClr val="002060"/>
                </a:solidFill>
                <a:latin typeface="Georgia" panose="02040502050405020303" pitchFamily="18" charset="0"/>
              </a:rPr>
            </a:br>
            <a:r>
              <a:rPr lang="nb-NO" sz="2000" dirty="0">
                <a:solidFill>
                  <a:srgbClr val="002060"/>
                </a:solidFill>
                <a:latin typeface="Georgia" panose="02040502050405020303" pitchFamily="18" charset="0"/>
              </a:rPr>
              <a:t>Din Profil</a:t>
            </a:r>
          </a:p>
          <a:p>
            <a:r>
              <a:rPr lang="nb-NO" sz="2000" dirty="0" err="1">
                <a:solidFill>
                  <a:srgbClr val="002060"/>
                </a:solidFill>
                <a:latin typeface="Georgia" panose="02040502050405020303" pitchFamily="18" charset="0"/>
              </a:rPr>
              <a:t>Norfo</a:t>
            </a:r>
            <a:endParaRPr lang="nb-NO" sz="2000" dirty="0">
              <a:solidFill>
                <a:srgbClr val="002060"/>
              </a:solidFill>
              <a:latin typeface="Georgia" panose="02040502050405020303" pitchFamily="18" charset="0"/>
            </a:endParaRPr>
          </a:p>
          <a:p>
            <a:r>
              <a:rPr lang="nb-NO" sz="2000" dirty="0">
                <a:solidFill>
                  <a:srgbClr val="002060"/>
                </a:solidFill>
                <a:latin typeface="Georgia" panose="02040502050405020303" pitchFamily="18" charset="0"/>
              </a:rPr>
              <a:t>Distrikt – Ditt distrikt</a:t>
            </a:r>
          </a:p>
          <a:p>
            <a:r>
              <a:rPr lang="nb-NO" sz="2000" dirty="0">
                <a:solidFill>
                  <a:srgbClr val="002060"/>
                </a:solidFill>
                <a:latin typeface="Georgia" panose="02040502050405020303" pitchFamily="18" charset="0"/>
              </a:rPr>
              <a:t>Klubber – Din klubb</a:t>
            </a:r>
          </a:p>
          <a:p>
            <a:r>
              <a:rPr lang="nb-NO" sz="2000" dirty="0">
                <a:solidFill>
                  <a:srgbClr val="002060"/>
                </a:solidFill>
                <a:latin typeface="Georgia" panose="02040502050405020303" pitchFamily="18" charset="0"/>
              </a:rPr>
              <a:t>Medlemmer</a:t>
            </a:r>
          </a:p>
          <a:p>
            <a:endParaRPr lang="nb-NO" sz="2000" dirty="0">
              <a:solidFill>
                <a:srgbClr val="002060"/>
              </a:solidFill>
              <a:latin typeface="Georgia" panose="02040502050405020303" pitchFamily="18" charset="0"/>
            </a:endParaRPr>
          </a:p>
          <a:p>
            <a:r>
              <a:rPr lang="nb-NO" sz="2000" dirty="0">
                <a:solidFill>
                  <a:srgbClr val="002060"/>
                </a:solidFill>
                <a:latin typeface="Georgia" panose="02040502050405020303" pitchFamily="18" charset="0"/>
              </a:rPr>
              <a:t>Mine komiteer – Du er med i</a:t>
            </a:r>
          </a:p>
        </p:txBody>
      </p:sp>
      <p:sp>
        <p:nvSpPr>
          <p:cNvPr id="102404" name="Tittel 1">
            <a:extLst>
              <a:ext uri="{FF2B5EF4-FFF2-40B4-BE49-F238E27FC236}">
                <a16:creationId xmlns:a16="http://schemas.microsoft.com/office/drawing/2014/main" xmlns="" id="{C5163CA5-AA2B-4F99-8CA4-45B59D4E8DF6}"/>
              </a:ext>
            </a:extLst>
          </p:cNvPr>
          <p:cNvSpPr>
            <a:spLocks noGrp="1"/>
          </p:cNvSpPr>
          <p:nvPr>
            <p:ph type="title"/>
          </p:nvPr>
        </p:nvSpPr>
        <p:spPr bwMode="auto">
          <a:xfrm>
            <a:off x="-76200" y="457200"/>
            <a:ext cx="9296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nb-NO" altLang="nb-NO" dirty="0">
                <a:latin typeface="Arial Narrow" panose="020B0606020202030204" pitchFamily="34" charset="0"/>
              </a:rPr>
              <a:t>  </a:t>
            </a:r>
            <a:r>
              <a:rPr lang="nb-NO" altLang="nb-NO" sz="2400" dirty="0">
                <a:latin typeface="Arial Narrow" panose="020B0606020202030204" pitchFamily="34" charset="0"/>
              </a:rPr>
              <a:t>Medlemsnett  hovedmeny</a:t>
            </a:r>
            <a:endParaRPr lang="nb-NO" altLang="nb-NO" dirty="0">
              <a:latin typeface="Arial Narrow" panose="020B0606020202030204" pitchFamily="34" charset="0"/>
            </a:endParaRPr>
          </a:p>
        </p:txBody>
      </p:sp>
      <p:pic>
        <p:nvPicPr>
          <p:cNvPr id="2" name="Bilde 1">
            <a:extLst>
              <a:ext uri="{FF2B5EF4-FFF2-40B4-BE49-F238E27FC236}">
                <a16:creationId xmlns:a16="http://schemas.microsoft.com/office/drawing/2014/main" xmlns="" id="{383C77CD-A59B-4622-96DB-1C0A2552F72A}"/>
              </a:ext>
            </a:extLst>
          </p:cNvPr>
          <p:cNvPicPr>
            <a:picLocks noChangeAspect="1"/>
          </p:cNvPicPr>
          <p:nvPr/>
        </p:nvPicPr>
        <p:blipFill rotWithShape="1">
          <a:blip r:embed="rId4"/>
          <a:srcRect l="3226" t="13559" r="6452" b="18644"/>
          <a:stretch/>
        </p:blipFill>
        <p:spPr>
          <a:xfrm>
            <a:off x="5735148" y="5114310"/>
            <a:ext cx="2133600" cy="762000"/>
          </a:xfrm>
          <a:prstGeom prst="rect">
            <a:avLst/>
          </a:prstGeom>
          <a:ln>
            <a:noFill/>
          </a:ln>
          <a:effectLst>
            <a:outerShdw blurRad="292100" dist="139700" dir="2700000" algn="tl" rotWithShape="0">
              <a:srgbClr val="333333">
                <a:alpha val="65000"/>
              </a:srgbClr>
            </a:outerShdw>
          </a:effectLst>
        </p:spPr>
      </p:pic>
      <p:pic>
        <p:nvPicPr>
          <p:cNvPr id="6" name="Grafikk 5" descr="Gruppe">
            <a:extLst>
              <a:ext uri="{FF2B5EF4-FFF2-40B4-BE49-F238E27FC236}">
                <a16:creationId xmlns:a16="http://schemas.microsoft.com/office/drawing/2014/main" xmlns="" id="{3C4A26C1-D198-41A2-966A-7BD70A285B4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28099" y="89099"/>
            <a:ext cx="1081299" cy="1081299"/>
          </a:xfrm>
          <a:prstGeom prst="rect">
            <a:avLst/>
          </a:prstGeom>
          <a:effectLst>
            <a:outerShdw blurRad="50800" dist="38100" dir="2700000" algn="tl" rotWithShape="0">
              <a:prstClr val="black">
                <a:alpha val="40000"/>
              </a:prstClr>
            </a:outerShdw>
          </a:effectLst>
        </p:spPr>
      </p:pic>
      <p:pic>
        <p:nvPicPr>
          <p:cNvPr id="4" name="Grafikk 3" descr="Tommelen-opp-tegn">
            <a:extLst>
              <a:ext uri="{FF2B5EF4-FFF2-40B4-BE49-F238E27FC236}">
                <a16:creationId xmlns:a16="http://schemas.microsoft.com/office/drawing/2014/main" xmlns="" id="{0DF69DC5-2CFF-4178-A1AC-F10BC391272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836514" y="4977676"/>
            <a:ext cx="914400" cy="914400"/>
          </a:xfrm>
          <a:prstGeom prst="rect">
            <a:avLst/>
          </a:prstGeom>
        </p:spPr>
      </p:pic>
      <p:pic>
        <p:nvPicPr>
          <p:cNvPr id="8" name="Grafikk 7" descr="Pil: svak krumming">
            <a:extLst>
              <a:ext uri="{FF2B5EF4-FFF2-40B4-BE49-F238E27FC236}">
                <a16:creationId xmlns:a16="http://schemas.microsoft.com/office/drawing/2014/main" xmlns="" id="{CAEF9ADE-D3FC-4612-8B8E-AB2AEC82B94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1500928" y="2667000"/>
            <a:ext cx="2080472" cy="1062345"/>
          </a:xfrm>
          <a:prstGeom prst="rect">
            <a:avLst/>
          </a:prstGeom>
        </p:spPr>
      </p:pic>
      <p:pic>
        <p:nvPicPr>
          <p:cNvPr id="11" name="Grafikk 10" descr="Pil: svak krumming">
            <a:extLst>
              <a:ext uri="{FF2B5EF4-FFF2-40B4-BE49-F238E27FC236}">
                <a16:creationId xmlns:a16="http://schemas.microsoft.com/office/drawing/2014/main" xmlns="" id="{983AB638-2AD0-4037-9A3C-35594A5121C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1500928" y="3352800"/>
            <a:ext cx="2080472" cy="1062345"/>
          </a:xfrm>
          <a:prstGeom prst="rect">
            <a:avLst/>
          </a:prstGeom>
        </p:spPr>
      </p:pic>
      <p:pic>
        <p:nvPicPr>
          <p:cNvPr id="12" name="Grafikk 11" descr="Pil: svak krumming">
            <a:extLst>
              <a:ext uri="{FF2B5EF4-FFF2-40B4-BE49-F238E27FC236}">
                <a16:creationId xmlns:a16="http://schemas.microsoft.com/office/drawing/2014/main" xmlns="" id="{435D8E11-09B7-47C4-BECA-84BE3F125D3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1676400" y="5948055"/>
            <a:ext cx="2080472" cy="1062345"/>
          </a:xfrm>
          <a:prstGeom prst="rect">
            <a:avLst/>
          </a:prstGeom>
        </p:spPr>
      </p:pic>
      <p:sp>
        <p:nvSpPr>
          <p:cNvPr id="9" name="TekstSylinder 8">
            <a:extLst>
              <a:ext uri="{FF2B5EF4-FFF2-40B4-BE49-F238E27FC236}">
                <a16:creationId xmlns:a16="http://schemas.microsoft.com/office/drawing/2014/main" xmlns="" id="{F12151BF-AE67-4D01-9C4C-C4A505802EC6}"/>
              </a:ext>
            </a:extLst>
          </p:cNvPr>
          <p:cNvSpPr txBox="1"/>
          <p:nvPr/>
        </p:nvSpPr>
        <p:spPr>
          <a:xfrm>
            <a:off x="4696571" y="5985952"/>
            <a:ext cx="3465787" cy="400110"/>
          </a:xfrm>
          <a:prstGeom prst="rect">
            <a:avLst/>
          </a:prstGeom>
          <a:noFill/>
        </p:spPr>
        <p:txBody>
          <a:bodyPr wrap="square" rtlCol="0">
            <a:spAutoFit/>
          </a:bodyPr>
          <a:lstStyle/>
          <a:p>
            <a:r>
              <a:rPr lang="nb-NO" sz="2000" dirty="0">
                <a:solidFill>
                  <a:srgbClr val="4B4742"/>
                </a:solidFill>
              </a:rPr>
              <a:t>Husk den magiske knappen</a:t>
            </a:r>
          </a:p>
        </p:txBody>
      </p:sp>
      <p:pic>
        <p:nvPicPr>
          <p:cNvPr id="13" name="Grafikk 7" descr="Pil: svak krumming">
            <a:extLst>
              <a:ext uri="{FF2B5EF4-FFF2-40B4-BE49-F238E27FC236}">
                <a16:creationId xmlns:a16="http://schemas.microsoft.com/office/drawing/2014/main" xmlns="" id="{CAEF9ADE-D3FC-4612-8B8E-AB2AEC82B94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1500928" y="1447800"/>
            <a:ext cx="2080472" cy="1062345"/>
          </a:xfrm>
          <a:prstGeom prst="rect">
            <a:avLst/>
          </a:prstGeom>
        </p:spPr>
      </p:pic>
      <p:pic>
        <p:nvPicPr>
          <p:cNvPr id="14" name="Grafikk 10" descr="Pil: svak krumming">
            <a:extLst>
              <a:ext uri="{FF2B5EF4-FFF2-40B4-BE49-F238E27FC236}">
                <a16:creationId xmlns:a16="http://schemas.microsoft.com/office/drawing/2014/main" xmlns="" id="{983AB638-2AD0-4037-9A3C-35594A5121C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flipH="1">
            <a:off x="1524000" y="3962400"/>
            <a:ext cx="2080472" cy="1062345"/>
          </a:xfrm>
          <a:prstGeom prst="rect">
            <a:avLst/>
          </a:prstGeom>
        </p:spPr>
      </p:pic>
    </p:spTree>
  </p:cSld>
  <p:clrMapOvr>
    <a:masterClrMapping/>
  </p:clrMapOvr>
  <p:transition xmlns:p14="http://schemas.microsoft.com/office/powerpoint/2010/main" spd="med"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a:extLst>
              <a:ext uri="{FF2B5EF4-FFF2-40B4-BE49-F238E27FC236}">
                <a16:creationId xmlns:a16="http://schemas.microsoft.com/office/drawing/2014/main" xmlns="" id="{E0F8FC12-B197-41CB-8C04-1A92BE3CC4B4}"/>
              </a:ext>
            </a:extLst>
          </p:cNvPr>
          <p:cNvSpPr txBox="1">
            <a:spLocks/>
          </p:cNvSpPr>
          <p:nvPr/>
        </p:nvSpPr>
        <p:spPr bwMode="auto">
          <a:xfrm>
            <a:off x="457200" y="1257300"/>
            <a:ext cx="83058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20000"/>
              </a:spcBef>
            </a:pPr>
            <a:r>
              <a:rPr lang="nb-NO" altLang="nb-NO" sz="1800" b="1" dirty="0">
                <a:solidFill>
                  <a:schemeClr val="tx2"/>
                </a:solidFill>
                <a:cs typeface="Arial" panose="020B0604020202020204" pitchFamily="34" charset="0"/>
              </a:rPr>
              <a:t>Opplysninger om </a:t>
            </a:r>
          </a:p>
          <a:p>
            <a:pPr marL="623888" lvl="1" indent="-285750">
              <a:spcBef>
                <a:spcPct val="20000"/>
              </a:spcBef>
              <a:buFont typeface="Arial" panose="020B0604020202020204" pitchFamily="34" charset="0"/>
              <a:buChar char="•"/>
            </a:pPr>
            <a:r>
              <a:rPr lang="nb-NO" altLang="nb-NO" sz="1800" b="1" dirty="0">
                <a:solidFill>
                  <a:schemeClr val="tx2"/>
                </a:solidFill>
                <a:cs typeface="Arial" panose="020B0604020202020204" pitchFamily="34" charset="0"/>
              </a:rPr>
              <a:t>Medlem  </a:t>
            </a:r>
          </a:p>
          <a:p>
            <a:pPr marL="623888" lvl="1" indent="-285750">
              <a:spcBef>
                <a:spcPct val="20000"/>
              </a:spcBef>
              <a:buFont typeface="Arial" panose="020B0604020202020204" pitchFamily="34" charset="0"/>
              <a:buChar char="•"/>
            </a:pPr>
            <a:r>
              <a:rPr lang="nb-NO" altLang="nb-NO" sz="1800" b="1" dirty="0">
                <a:solidFill>
                  <a:schemeClr val="tx2"/>
                </a:solidFill>
                <a:cs typeface="Arial" panose="020B0604020202020204" pitchFamily="34" charset="0"/>
              </a:rPr>
              <a:t>Roller</a:t>
            </a:r>
          </a:p>
          <a:p>
            <a:pPr marL="623888" lvl="1" indent="-285750">
              <a:spcBef>
                <a:spcPct val="20000"/>
              </a:spcBef>
              <a:buFont typeface="Arial" panose="020B0604020202020204" pitchFamily="34" charset="0"/>
              <a:buChar char="•"/>
            </a:pPr>
            <a:r>
              <a:rPr lang="nb-NO" altLang="nb-NO" sz="1800" b="1" dirty="0">
                <a:solidFill>
                  <a:schemeClr val="tx2"/>
                </a:solidFill>
                <a:cs typeface="Arial" panose="020B0604020202020204" pitchFamily="34" charset="0"/>
              </a:rPr>
              <a:t>Tillitsverv</a:t>
            </a:r>
            <a:br>
              <a:rPr lang="nb-NO" altLang="nb-NO" sz="1800" b="1" dirty="0">
                <a:solidFill>
                  <a:schemeClr val="tx2"/>
                </a:solidFill>
                <a:cs typeface="Arial" panose="020B0604020202020204" pitchFamily="34" charset="0"/>
              </a:rPr>
            </a:br>
            <a:endParaRPr lang="nb-NO" altLang="nb-NO" sz="1800" b="1" dirty="0">
              <a:solidFill>
                <a:schemeClr val="tx2"/>
              </a:solidFill>
              <a:cs typeface="Arial" panose="020B0604020202020204" pitchFamily="34" charset="0"/>
            </a:endParaRPr>
          </a:p>
          <a:p>
            <a:pPr>
              <a:spcBef>
                <a:spcPct val="20000"/>
              </a:spcBef>
            </a:pPr>
            <a:r>
              <a:rPr lang="nb-NO" altLang="nb-NO" sz="1800" b="1" dirty="0">
                <a:solidFill>
                  <a:schemeClr val="tx2"/>
                </a:solidFill>
                <a:cs typeface="Arial" panose="020B0604020202020204" pitchFamily="34" charset="0"/>
              </a:rPr>
              <a:t>Vedlikeholdes av klubben (Vanligvis sekretæren).</a:t>
            </a:r>
          </a:p>
          <a:p>
            <a:pPr>
              <a:spcBef>
                <a:spcPct val="20000"/>
              </a:spcBef>
            </a:pPr>
            <a:endParaRPr lang="nb-NO" altLang="nb-NO" sz="1400" b="1" dirty="0">
              <a:solidFill>
                <a:schemeClr val="tx2"/>
              </a:solidFill>
              <a:cs typeface="Arial" panose="020B0604020202020204" pitchFamily="34" charset="0"/>
            </a:endParaRPr>
          </a:p>
          <a:p>
            <a:pPr>
              <a:spcBef>
                <a:spcPct val="20000"/>
              </a:spcBef>
            </a:pPr>
            <a:r>
              <a:rPr lang="nb-NO" altLang="nb-NO" sz="1400" b="1" dirty="0">
                <a:solidFill>
                  <a:schemeClr val="tx2"/>
                </a:solidFill>
                <a:cs typeface="Arial" panose="020B0604020202020204" pitchFamily="34" charset="0"/>
              </a:rPr>
              <a:t>Medlemmer kan endre opplysninger om seg selv i Medlemsnett etter innlogging, men IKKE dette:</a:t>
            </a:r>
            <a:endParaRPr lang="nb-NO" altLang="nb-NO" sz="1600" dirty="0">
              <a:solidFill>
                <a:schemeClr val="tx2"/>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Klubbnavn</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Klubbnummer (kun fra RI)</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Opptaksdato</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Medlemsnummer</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Medlemstype</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Fadder</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Klassifikasjon</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Æresbevisninger</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Unntak fra møteplikten</a:t>
            </a:r>
          </a:p>
          <a:p>
            <a:pPr lvl="1">
              <a:spcBef>
                <a:spcPct val="20000"/>
              </a:spcBef>
              <a:buClr>
                <a:srgbClr val="01B4E7"/>
              </a:buClr>
              <a:buSzPct val="120000"/>
              <a:buFont typeface="Wingdings" panose="05000000000000000000" pitchFamily="2" charset="2"/>
              <a:buChar char="§"/>
            </a:pPr>
            <a:r>
              <a:rPr lang="nb-NO" altLang="nb-NO" sz="1400" dirty="0">
                <a:solidFill>
                  <a:srgbClr val="58585A"/>
                </a:solidFill>
                <a:cs typeface="Arial" panose="020B0604020202020204" pitchFamily="34" charset="0"/>
              </a:rPr>
              <a:t>Medlemshistorikk</a:t>
            </a:r>
            <a:r>
              <a:rPr lang="nb-NO" altLang="nb-NO" sz="1600" dirty="0">
                <a:solidFill>
                  <a:srgbClr val="58585A"/>
                </a:solidFill>
                <a:cs typeface="Arial" panose="020B0604020202020204" pitchFamily="34" charset="0"/>
              </a:rPr>
              <a:t/>
            </a:r>
            <a:br>
              <a:rPr lang="nb-NO" altLang="nb-NO" sz="1600" dirty="0">
                <a:solidFill>
                  <a:srgbClr val="58585A"/>
                </a:solidFill>
                <a:cs typeface="Arial" panose="020B0604020202020204" pitchFamily="34" charset="0"/>
              </a:rPr>
            </a:b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p:txBody>
      </p:sp>
      <p:sp>
        <p:nvSpPr>
          <p:cNvPr id="102404" name="Tittel 1">
            <a:extLst>
              <a:ext uri="{FF2B5EF4-FFF2-40B4-BE49-F238E27FC236}">
                <a16:creationId xmlns:a16="http://schemas.microsoft.com/office/drawing/2014/main" xmlns="" id="{C5163CA5-AA2B-4F99-8CA4-45B59D4E8DF6}"/>
              </a:ext>
            </a:extLst>
          </p:cNvPr>
          <p:cNvSpPr>
            <a:spLocks noGrp="1"/>
          </p:cNvSpPr>
          <p:nvPr>
            <p:ph type="title"/>
          </p:nvPr>
        </p:nvSpPr>
        <p:spPr bwMode="auto">
          <a:xfrm>
            <a:off x="-76200" y="457200"/>
            <a:ext cx="9296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nb-NO" altLang="nb-NO" dirty="0">
                <a:latin typeface="Arial Narrow" panose="020B0606020202030204" pitchFamily="34" charset="0"/>
              </a:rPr>
              <a:t>  Din Profil </a:t>
            </a:r>
          </a:p>
        </p:txBody>
      </p:sp>
      <p:pic>
        <p:nvPicPr>
          <p:cNvPr id="2" name="Bilde 1">
            <a:extLst>
              <a:ext uri="{FF2B5EF4-FFF2-40B4-BE49-F238E27FC236}">
                <a16:creationId xmlns:a16="http://schemas.microsoft.com/office/drawing/2014/main" xmlns="" id="{383C77CD-A59B-4622-96DB-1C0A2552F72A}"/>
              </a:ext>
            </a:extLst>
          </p:cNvPr>
          <p:cNvPicPr>
            <a:picLocks noChangeAspect="1"/>
          </p:cNvPicPr>
          <p:nvPr/>
        </p:nvPicPr>
        <p:blipFill rotWithShape="1">
          <a:blip r:embed="rId3"/>
          <a:srcRect l="3226" t="13559" r="6452" b="18644"/>
          <a:stretch/>
        </p:blipFill>
        <p:spPr>
          <a:xfrm>
            <a:off x="6324600" y="1447800"/>
            <a:ext cx="2133600" cy="762000"/>
          </a:xfrm>
          <a:prstGeom prst="rect">
            <a:avLst/>
          </a:prstGeom>
          <a:ln>
            <a:noFill/>
          </a:ln>
          <a:effectLst>
            <a:outerShdw blurRad="292100" dist="139700" dir="2700000" algn="tl" rotWithShape="0">
              <a:srgbClr val="333333">
                <a:alpha val="65000"/>
              </a:srgbClr>
            </a:outerShdw>
          </a:effectLst>
        </p:spPr>
      </p:pic>
      <p:pic>
        <p:nvPicPr>
          <p:cNvPr id="5" name="Grafikk 4" descr="Gruppe">
            <a:extLst>
              <a:ext uri="{FF2B5EF4-FFF2-40B4-BE49-F238E27FC236}">
                <a16:creationId xmlns:a16="http://schemas.microsoft.com/office/drawing/2014/main" xmlns="" id="{1B7F0AC0-E62E-440F-9808-2533244627D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43800" y="190500"/>
            <a:ext cx="990600" cy="99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9097431"/>
      </p:ext>
    </p:extLst>
  </p:cSld>
  <p:clrMapOvr>
    <a:masterClrMapping/>
  </p:clrMapOvr>
  <p:transition xmlns:p14="http://schemas.microsoft.com/office/powerpoint/2010/main" spd="med"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3F65A1E-B6DC-42B1-8150-151248DD9B3A}"/>
              </a:ext>
            </a:extLst>
          </p:cNvPr>
          <p:cNvSpPr>
            <a:spLocks noGrp="1"/>
          </p:cNvSpPr>
          <p:nvPr>
            <p:ph type="title"/>
          </p:nvPr>
        </p:nvSpPr>
        <p:spPr/>
        <p:txBody>
          <a:bodyPr>
            <a:normAutofit/>
          </a:bodyPr>
          <a:lstStyle/>
          <a:p>
            <a:r>
              <a:rPr lang="nb-NO" dirty="0"/>
              <a:t>Komiteer og Arkiv i Klubb og distrikt</a:t>
            </a:r>
          </a:p>
        </p:txBody>
      </p:sp>
      <p:sp>
        <p:nvSpPr>
          <p:cNvPr id="3" name="Plassholder for innhold 2">
            <a:extLst>
              <a:ext uri="{FF2B5EF4-FFF2-40B4-BE49-F238E27FC236}">
                <a16:creationId xmlns:a16="http://schemas.microsoft.com/office/drawing/2014/main" xmlns="" id="{E4BDB620-127E-4D11-8EDA-25D9FB018250}"/>
              </a:ext>
            </a:extLst>
          </p:cNvPr>
          <p:cNvSpPr>
            <a:spLocks noGrp="1"/>
          </p:cNvSpPr>
          <p:nvPr>
            <p:ph idx="1"/>
          </p:nvPr>
        </p:nvSpPr>
        <p:spPr>
          <a:xfrm>
            <a:off x="304800" y="1344904"/>
            <a:ext cx="8610600" cy="4827296"/>
          </a:xfrm>
        </p:spPr>
        <p:txBody>
          <a:bodyPr>
            <a:normAutofit fontScale="92500" lnSpcReduction="10000"/>
          </a:bodyPr>
          <a:lstStyle/>
          <a:p>
            <a:pPr lvl="0"/>
            <a:r>
              <a:rPr lang="nb-NO" sz="1800" u="sng" dirty="0">
                <a:latin typeface="Arial" panose="020B0604020202020204" pitchFamily="34" charset="0"/>
                <a:cs typeface="Arial" panose="020B0604020202020204" pitchFamily="34" charset="0"/>
              </a:rPr>
              <a:t>Komiteer</a:t>
            </a:r>
            <a:r>
              <a:rPr lang="nb-NO" sz="1800" dirty="0">
                <a:latin typeface="Arial" panose="020B0604020202020204" pitchFamily="34" charset="0"/>
                <a:cs typeface="Arial" panose="020B0604020202020204" pitchFamily="34" charset="0"/>
              </a:rPr>
              <a:t> opprettes på klubb og distrikt-nivå</a:t>
            </a:r>
          </a:p>
          <a:p>
            <a:pPr lvl="1"/>
            <a:r>
              <a:rPr lang="nb-NO" sz="1600" dirty="0">
                <a:latin typeface="Arial" panose="020B0604020202020204" pitchFamily="34" charset="0"/>
                <a:cs typeface="Arial" panose="020B0604020202020204" pitchFamily="34" charset="0"/>
              </a:rPr>
              <a:t>Komiteen kan være  </a:t>
            </a:r>
            <a:r>
              <a:rPr lang="nb-NO" altLang="nb-NO" sz="1600" dirty="0">
                <a:latin typeface="Arial" panose="020B0604020202020204" pitchFamily="34" charset="0"/>
                <a:cs typeface="Arial" panose="020B0604020202020204" pitchFamily="34" charset="0"/>
              </a:rPr>
              <a:t>Automatisk (komite med årlig fornyelse) eller Statisk( fast)</a:t>
            </a:r>
          </a:p>
          <a:p>
            <a:pPr lvl="1"/>
            <a:r>
              <a:rPr lang="nb-NO" sz="1600" dirty="0">
                <a:latin typeface="Arial" panose="020B0604020202020204" pitchFamily="34" charset="0"/>
                <a:cs typeface="Arial" panose="020B0604020202020204" pitchFamily="34" charset="0"/>
              </a:rPr>
              <a:t>Har </a:t>
            </a:r>
            <a:r>
              <a:rPr lang="nb-NO" sz="1800" dirty="0">
                <a:latin typeface="Arial" panose="020B0604020202020204" pitchFamily="34" charset="0"/>
                <a:cs typeface="Arial" panose="020B0604020202020204" pitchFamily="34" charset="0"/>
              </a:rPr>
              <a:t>sitt eget arkiv (info kan gå i arv)</a:t>
            </a:r>
          </a:p>
          <a:p>
            <a:pPr lvl="1"/>
            <a:r>
              <a:rPr lang="nb-NO" altLang="nb-NO" sz="1600" dirty="0">
                <a:latin typeface="Arial" panose="020B0604020202020204" pitchFamily="34" charset="0"/>
                <a:cs typeface="Arial" panose="020B0604020202020204" pitchFamily="34" charset="0"/>
              </a:rPr>
              <a:t>Komiteleder er redaktør og </a:t>
            </a:r>
            <a:br>
              <a:rPr lang="nb-NO" altLang="nb-NO" sz="1600" dirty="0">
                <a:latin typeface="Arial" panose="020B0604020202020204" pitchFamily="34" charset="0"/>
                <a:cs typeface="Arial" panose="020B0604020202020204" pitchFamily="34" charset="0"/>
              </a:rPr>
            </a:br>
            <a:r>
              <a:rPr lang="nb-NO" altLang="nb-NO" sz="1600" dirty="0">
                <a:latin typeface="Arial" panose="020B0604020202020204" pitchFamily="34" charset="0"/>
                <a:cs typeface="Arial" panose="020B0604020202020204" pitchFamily="34" charset="0"/>
              </a:rPr>
              <a:t>Komitemedlem har </a:t>
            </a:r>
            <a:br>
              <a:rPr lang="nb-NO" altLang="nb-NO" sz="1600" dirty="0">
                <a:latin typeface="Arial" panose="020B0604020202020204" pitchFamily="34" charset="0"/>
                <a:cs typeface="Arial" panose="020B0604020202020204" pitchFamily="34" charset="0"/>
              </a:rPr>
            </a:br>
            <a:r>
              <a:rPr lang="nb-NO" altLang="nb-NO" sz="1600" dirty="0">
                <a:latin typeface="Arial" panose="020B0604020202020204" pitchFamily="34" charset="0"/>
                <a:cs typeface="Arial" panose="020B0604020202020204" pitchFamily="34" charset="0"/>
              </a:rPr>
              <a:t>lesetilgang </a:t>
            </a:r>
          </a:p>
          <a:p>
            <a:pPr lvl="1"/>
            <a:r>
              <a:rPr lang="nb-NO" sz="1600" dirty="0">
                <a:latin typeface="Arial" panose="020B0604020202020204" pitchFamily="34" charset="0"/>
                <a:cs typeface="Arial" panose="020B0604020202020204" pitchFamily="34" charset="0"/>
              </a:rPr>
              <a:t>Mapper og undermapper</a:t>
            </a: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lvl="0"/>
            <a:r>
              <a:rPr lang="nb-NO" sz="1800" dirty="0">
                <a:latin typeface="Arial" panose="020B0604020202020204" pitchFamily="34" charset="0"/>
                <a:cs typeface="Arial" panose="020B0604020202020204" pitchFamily="34" charset="0"/>
              </a:rPr>
              <a:t>‘</a:t>
            </a:r>
            <a:r>
              <a:rPr lang="nb-NO" sz="1800" dirty="0" err="1">
                <a:latin typeface="Arial" panose="020B0604020202020204" pitchFamily="34" charset="0"/>
                <a:cs typeface="Arial" panose="020B0604020202020204" pitchFamily="34" charset="0"/>
              </a:rPr>
              <a:t>Members</a:t>
            </a:r>
            <a:r>
              <a:rPr lang="nb-NO" sz="1800" dirty="0">
                <a:latin typeface="Arial" panose="020B0604020202020204" pitchFamily="34" charset="0"/>
                <a:cs typeface="Arial" panose="020B0604020202020204" pitchFamily="34" charset="0"/>
              </a:rPr>
              <a:t> media’ er et åpent arkiv for alle klubbens medlemmer. Tilgjengelig fra din profil.</a:t>
            </a:r>
            <a:br>
              <a:rPr lang="nb-NO" sz="1800" dirty="0">
                <a:latin typeface="Arial" panose="020B0604020202020204" pitchFamily="34" charset="0"/>
                <a:cs typeface="Arial" panose="020B0604020202020204" pitchFamily="34" charset="0"/>
              </a:rPr>
            </a:br>
            <a:endParaRPr lang="nb-NO" sz="1800" dirty="0">
              <a:latin typeface="Arial" panose="020B0604020202020204" pitchFamily="34" charset="0"/>
              <a:cs typeface="Arial" panose="020B0604020202020204" pitchFamily="34" charset="0"/>
            </a:endParaRPr>
          </a:p>
          <a:p>
            <a:pPr lvl="0"/>
            <a:r>
              <a:rPr lang="nb-NO" sz="1800" dirty="0">
                <a:latin typeface="Arial" panose="020B0604020202020204" pitchFamily="34" charset="0"/>
                <a:cs typeface="Arial" panose="020B0604020202020204" pitchFamily="34" charset="0"/>
              </a:rPr>
              <a:t>‘Mine komiteer’ (valg i hovedmenyen)</a:t>
            </a:r>
          </a:p>
          <a:p>
            <a:pPr lvl="1"/>
            <a:r>
              <a:rPr lang="nb-NO" altLang="nb-NO" sz="1600" dirty="0">
                <a:latin typeface="Arial" panose="020B0604020202020204" pitchFamily="34" charset="0"/>
                <a:cs typeface="Arial" panose="020B0604020202020204" pitchFamily="34" charset="0"/>
              </a:rPr>
              <a:t>Komitemedlemmer  ser  alle komiteer du er leder/medlem av</a:t>
            </a:r>
          </a:p>
          <a:p>
            <a:pPr lvl="1"/>
            <a:r>
              <a:rPr lang="nb-NO" altLang="nb-NO" sz="1600" dirty="0">
                <a:latin typeface="Arial" panose="020B0604020202020204" pitchFamily="34" charset="0"/>
                <a:cs typeface="Arial" panose="020B0604020202020204" pitchFamily="34" charset="0"/>
              </a:rPr>
              <a:t>President og Sekretær i klubben  har lesetilgang til alle komiteer klubben</a:t>
            </a:r>
          </a:p>
          <a:p>
            <a:pPr lvl="1"/>
            <a:r>
              <a:rPr lang="nb-NO" altLang="nb-NO" sz="1600" dirty="0">
                <a:latin typeface="Arial" panose="020B0604020202020204" pitchFamily="34" charset="0"/>
                <a:cs typeface="Arial" panose="020B0604020202020204" pitchFamily="34" charset="0"/>
              </a:rPr>
              <a:t>Distriktsguvernør og Distriktssekretær har lesetilgang til alle komiteer i distriktet</a:t>
            </a:r>
          </a:p>
          <a:p>
            <a:pPr lvl="1"/>
            <a:r>
              <a:rPr lang="nb-NO" altLang="nb-NO" sz="1600" dirty="0">
                <a:latin typeface="Arial" panose="020B0604020202020204" pitchFamily="34" charset="0"/>
                <a:cs typeface="Arial" panose="020B0604020202020204" pitchFamily="34" charset="0"/>
              </a:rPr>
              <a:t>Styret og sekretær i </a:t>
            </a:r>
            <a:r>
              <a:rPr lang="nb-NO" altLang="nb-NO" sz="1600" dirty="0" err="1">
                <a:latin typeface="Arial" panose="020B0604020202020204" pitchFamily="34" charset="0"/>
                <a:cs typeface="Arial" panose="020B0604020202020204" pitchFamily="34" charset="0"/>
              </a:rPr>
              <a:t>Norfo</a:t>
            </a:r>
            <a:r>
              <a:rPr lang="nb-NO" altLang="nb-NO" sz="1600" dirty="0">
                <a:latin typeface="Arial" panose="020B0604020202020204" pitchFamily="34" charset="0"/>
                <a:cs typeface="Arial" panose="020B0604020202020204" pitchFamily="34" charset="0"/>
              </a:rPr>
              <a:t> har lesetilgang til alle komiteer i multidistriktet</a:t>
            </a:r>
          </a:p>
          <a:p>
            <a:pPr marL="0" lvl="0" indent="0">
              <a:buNone/>
            </a:pPr>
            <a:r>
              <a:rPr lang="nb-NO" sz="1200" dirty="0">
                <a:latin typeface="Arial" panose="020B0604020202020204" pitchFamily="34" charset="0"/>
                <a:cs typeface="Arial" panose="020B0604020202020204" pitchFamily="34" charset="0"/>
              </a:rPr>
              <a:t/>
            </a:r>
            <a:br>
              <a:rPr lang="nb-NO" sz="1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marL="0" indent="0">
              <a:buNone/>
            </a:pPr>
            <a:endParaRPr lang="nb-NO" dirty="0">
              <a:latin typeface="Arial" panose="020B0604020202020204" pitchFamily="34" charset="0"/>
              <a:cs typeface="Arial" panose="020B0604020202020204" pitchFamily="34" charset="0"/>
            </a:endParaRPr>
          </a:p>
        </p:txBody>
      </p:sp>
      <p:pic>
        <p:nvPicPr>
          <p:cNvPr id="4" name="Bilde 3">
            <a:extLst>
              <a:ext uri="{FF2B5EF4-FFF2-40B4-BE49-F238E27FC236}">
                <a16:creationId xmlns:a16="http://schemas.microsoft.com/office/drawing/2014/main" xmlns="" id="{A36DDC02-C2FC-46BF-A446-A9734F31EA48}"/>
              </a:ext>
            </a:extLst>
          </p:cNvPr>
          <p:cNvPicPr>
            <a:picLocks noChangeAspect="1"/>
          </p:cNvPicPr>
          <p:nvPr/>
        </p:nvPicPr>
        <p:blipFill rotWithShape="1">
          <a:blip r:embed="rId3"/>
          <a:srcRect l="1923" t="22323" r="7692" b="44194"/>
          <a:stretch/>
        </p:blipFill>
        <p:spPr>
          <a:xfrm>
            <a:off x="5715000" y="990600"/>
            <a:ext cx="3124200" cy="598251"/>
          </a:xfrm>
          <a:prstGeom prst="rect">
            <a:avLst/>
          </a:prstGeom>
          <a:ln>
            <a:noFill/>
          </a:ln>
          <a:effectLst>
            <a:outerShdw blurRad="292100" dist="139700" dir="2700000" algn="tl" rotWithShape="0">
              <a:srgbClr val="333333">
                <a:alpha val="65000"/>
              </a:srgbClr>
            </a:outerShdw>
          </a:effectLst>
        </p:spPr>
      </p:pic>
      <p:pic>
        <p:nvPicPr>
          <p:cNvPr id="8" name="Bilde 7">
            <a:extLst>
              <a:ext uri="{FF2B5EF4-FFF2-40B4-BE49-F238E27FC236}">
                <a16:creationId xmlns:a16="http://schemas.microsoft.com/office/drawing/2014/main" xmlns="" id="{79D02A85-6263-4DF8-A5C5-739BF4AEB460}"/>
              </a:ext>
            </a:extLst>
          </p:cNvPr>
          <p:cNvPicPr>
            <a:picLocks noChangeAspect="1"/>
          </p:cNvPicPr>
          <p:nvPr/>
        </p:nvPicPr>
        <p:blipFill>
          <a:blip r:embed="rId4"/>
          <a:stretch>
            <a:fillRect/>
          </a:stretch>
        </p:blipFill>
        <p:spPr>
          <a:xfrm>
            <a:off x="4267200" y="2209800"/>
            <a:ext cx="4648200" cy="1223068"/>
          </a:xfrm>
          <a:prstGeom prst="rect">
            <a:avLst/>
          </a:prstGeom>
          <a:ln>
            <a:noFill/>
          </a:ln>
          <a:effectLst>
            <a:outerShdw blurRad="292100" dist="139700" dir="2700000" algn="tl" rotWithShape="0">
              <a:srgbClr val="333333">
                <a:alpha val="65000"/>
              </a:srgbClr>
            </a:outerShdw>
          </a:effectLst>
        </p:spPr>
      </p:pic>
      <p:pic>
        <p:nvPicPr>
          <p:cNvPr id="6" name="Grafikk 5" descr="Gruppe">
            <a:extLst>
              <a:ext uri="{FF2B5EF4-FFF2-40B4-BE49-F238E27FC236}">
                <a16:creationId xmlns:a16="http://schemas.microsoft.com/office/drawing/2014/main" xmlns="" id="{D3729E9B-9F5B-4B9E-8960-A93F22C5F5A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67601" y="228600"/>
            <a:ext cx="952500" cy="952500"/>
          </a:xfrm>
          <a:prstGeom prst="rect">
            <a:avLst/>
          </a:prstGeom>
          <a:effectLst>
            <a:outerShdw blurRad="50800" dist="38100" dir="2700000" algn="tl" rotWithShape="0">
              <a:prstClr val="black">
                <a:alpha val="40000"/>
              </a:prstClr>
            </a:outerShdw>
          </a:effectLst>
        </p:spPr>
      </p:pic>
      <p:pic>
        <p:nvPicPr>
          <p:cNvPr id="7" name="Grafikk 6" descr="Pil: roter mot høyre">
            <a:extLst>
              <a:ext uri="{FF2B5EF4-FFF2-40B4-BE49-F238E27FC236}">
                <a16:creationId xmlns:a16="http://schemas.microsoft.com/office/drawing/2014/main" xmlns="" id="{23C47906-0629-414F-A0AE-92FC9B5018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743702" y="430504"/>
            <a:ext cx="914400" cy="914400"/>
          </a:xfrm>
          <a:prstGeom prst="rect">
            <a:avLst/>
          </a:prstGeom>
        </p:spPr>
      </p:pic>
      <p:pic>
        <p:nvPicPr>
          <p:cNvPr id="9" name="Grafikk 8" descr="Pil: roter mot høyre">
            <a:extLst>
              <a:ext uri="{FF2B5EF4-FFF2-40B4-BE49-F238E27FC236}">
                <a16:creationId xmlns:a16="http://schemas.microsoft.com/office/drawing/2014/main" xmlns="" id="{9E15D86C-ED34-4B81-A1B6-300DDE1B71B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04951" y="451525"/>
            <a:ext cx="914400" cy="914400"/>
          </a:xfrm>
          <a:prstGeom prst="rect">
            <a:avLst/>
          </a:prstGeom>
        </p:spPr>
      </p:pic>
    </p:spTree>
    <p:extLst>
      <p:ext uri="{BB962C8B-B14F-4D97-AF65-F5344CB8AC3E}">
        <p14:creationId xmlns:p14="http://schemas.microsoft.com/office/powerpoint/2010/main" val="45965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tel 1">
            <a:extLst>
              <a:ext uri="{FF2B5EF4-FFF2-40B4-BE49-F238E27FC236}">
                <a16:creationId xmlns:a16="http://schemas.microsoft.com/office/drawing/2014/main" xmlns="" id="{9F9F7879-8DDE-4A3D-90CC-7B56E373B464}"/>
              </a:ext>
            </a:extLst>
          </p:cNvPr>
          <p:cNvSpPr>
            <a:spLocks noGrp="1"/>
          </p:cNvSpPr>
          <p:nvPr>
            <p:ph type="title"/>
          </p:nvPr>
        </p:nvSpPr>
        <p:spPr bwMode="auto">
          <a:xfrm>
            <a:off x="76200" y="457200"/>
            <a:ext cx="2133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nb-NO" altLang="nb-NO" dirty="0">
                <a:latin typeface="Arial Narrow" panose="020B0606020202030204" pitchFamily="34" charset="0"/>
              </a:rPr>
              <a:t>  Fremmøte</a:t>
            </a:r>
          </a:p>
        </p:txBody>
      </p:sp>
      <p:sp>
        <p:nvSpPr>
          <p:cNvPr id="104450" name="Content Placeholder 2">
            <a:extLst>
              <a:ext uri="{FF2B5EF4-FFF2-40B4-BE49-F238E27FC236}">
                <a16:creationId xmlns:a16="http://schemas.microsoft.com/office/drawing/2014/main" xmlns="" id="{A37687EF-4ACF-4E5A-BC81-1DB2DB6FDFF1}"/>
              </a:ext>
            </a:extLst>
          </p:cNvPr>
          <p:cNvSpPr>
            <a:spLocks noGrp="1"/>
          </p:cNvSpPr>
          <p:nvPr>
            <p:ph idx="1"/>
          </p:nvPr>
        </p:nvSpPr>
        <p:spPr bwMode="auto">
          <a:xfrm>
            <a:off x="457200" y="1219200"/>
            <a:ext cx="7924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anose="020B0604020202020204" pitchFamily="34" charset="0"/>
              <a:buNone/>
            </a:pPr>
            <a:r>
              <a:rPr lang="en-US" altLang="nb-NO" sz="1600" b="1" dirty="0" err="1">
                <a:solidFill>
                  <a:schemeClr val="accent1"/>
                </a:solidFill>
                <a:latin typeface="Arial" panose="020B0604020202020204" pitchFamily="34" charset="0"/>
                <a:cs typeface="Arial" panose="020B0604020202020204" pitchFamily="34" charset="0"/>
              </a:rPr>
              <a:t>Møtefrie</a:t>
            </a:r>
            <a:r>
              <a:rPr lang="en-US" altLang="nb-NO" sz="1600" b="1" dirty="0">
                <a:solidFill>
                  <a:schemeClr val="accent1"/>
                </a:solidFill>
                <a:latin typeface="Arial" panose="020B0604020202020204" pitchFamily="34" charset="0"/>
                <a:cs typeface="Arial" panose="020B0604020202020204" pitchFamily="34" charset="0"/>
              </a:rPr>
              <a:t> </a:t>
            </a:r>
            <a:r>
              <a:rPr lang="en-US" altLang="nb-NO" sz="1600" b="1" dirty="0" err="1">
                <a:solidFill>
                  <a:schemeClr val="accent1"/>
                </a:solidFill>
                <a:latin typeface="Arial" panose="020B0604020202020204" pitchFamily="34" charset="0"/>
                <a:cs typeface="Arial" panose="020B0604020202020204" pitchFamily="34" charset="0"/>
              </a:rPr>
              <a:t>uker</a:t>
            </a:r>
            <a:r>
              <a:rPr lang="en-US" altLang="nb-NO" sz="1600" b="1" dirty="0">
                <a:solidFill>
                  <a:schemeClr val="accent1"/>
                </a:solidFill>
                <a:latin typeface="Arial" panose="020B0604020202020204" pitchFamily="34" charset="0"/>
                <a:cs typeface="Arial" panose="020B0604020202020204" pitchFamily="34" charset="0"/>
              </a:rPr>
              <a:t> </a:t>
            </a:r>
            <a:r>
              <a:rPr lang="en-US" altLang="nb-NO" sz="1600" b="1" dirty="0" err="1">
                <a:solidFill>
                  <a:schemeClr val="accent1"/>
                </a:solidFill>
                <a:latin typeface="Arial" panose="020B0604020202020204" pitchFamily="34" charset="0"/>
                <a:cs typeface="Arial" panose="020B0604020202020204" pitchFamily="34" charset="0"/>
              </a:rPr>
              <a:t>og</a:t>
            </a:r>
            <a:r>
              <a:rPr lang="en-US" altLang="nb-NO" sz="1600" b="1" dirty="0">
                <a:solidFill>
                  <a:schemeClr val="accent1"/>
                </a:solidFill>
                <a:latin typeface="Arial" panose="020B0604020202020204" pitchFamily="34" charset="0"/>
                <a:cs typeface="Arial" panose="020B0604020202020204" pitchFamily="34" charset="0"/>
              </a:rPr>
              <a:t>  </a:t>
            </a:r>
            <a:r>
              <a:rPr lang="en-US" altLang="nb-NO" sz="1600" b="1" dirty="0" err="1">
                <a:solidFill>
                  <a:schemeClr val="accent1"/>
                </a:solidFill>
                <a:latin typeface="Arial" panose="020B0604020202020204" pitchFamily="34" charset="0"/>
                <a:cs typeface="Arial" panose="020B0604020202020204" pitchFamily="34" charset="0"/>
              </a:rPr>
              <a:t>Fremmøte</a:t>
            </a:r>
            <a:r>
              <a:rPr lang="en-US" altLang="nb-NO" sz="1600" b="1" dirty="0">
                <a:solidFill>
                  <a:schemeClr val="accent1"/>
                </a:solidFill>
                <a:latin typeface="Arial" panose="020B0604020202020204" pitchFamily="34" charset="0"/>
                <a:cs typeface="Arial" panose="020B0604020202020204" pitchFamily="34" charset="0"/>
              </a:rPr>
              <a:t>. </a:t>
            </a:r>
            <a:endParaRPr lang="en-US" altLang="nb-NO" sz="1600" dirty="0">
              <a:latin typeface="Arial" panose="020B0604020202020204" pitchFamily="34" charset="0"/>
              <a:cs typeface="Arial" panose="020B0604020202020204" pitchFamily="34" charset="0"/>
            </a:endParaRPr>
          </a:p>
        </p:txBody>
      </p:sp>
      <p:sp>
        <p:nvSpPr>
          <p:cNvPr id="104451" name="Content Placeholder 2">
            <a:extLst>
              <a:ext uri="{FF2B5EF4-FFF2-40B4-BE49-F238E27FC236}">
                <a16:creationId xmlns:a16="http://schemas.microsoft.com/office/drawing/2014/main" xmlns="" id="{A8E4B7D9-2427-44EC-A8E1-4B0FE5215A9F}"/>
              </a:ext>
            </a:extLst>
          </p:cNvPr>
          <p:cNvSpPr txBox="1">
            <a:spLocks/>
          </p:cNvSpPr>
          <p:nvPr/>
        </p:nvSpPr>
        <p:spPr bwMode="auto">
          <a:xfrm>
            <a:off x="457200" y="1752600"/>
            <a:ext cx="441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1">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Fremmøteregistrering alternativer:</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Ikke til stede</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Til stede</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Prosjekt</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Annen klubb</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Fritak fra frammøteplikten</a:t>
            </a: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Møtefrie uker</a:t>
            </a:r>
          </a:p>
          <a:p>
            <a:pPr lvl="2">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Markere møtefrie uker (beregning)</a:t>
            </a:r>
            <a:br>
              <a:rPr lang="nb-NO" altLang="nb-NO" sz="1600" dirty="0">
                <a:solidFill>
                  <a:srgbClr val="58585A"/>
                </a:solidFill>
                <a:cs typeface="Arial" panose="020B0604020202020204" pitchFamily="34" charset="0"/>
              </a:rPr>
            </a:b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r>
              <a:rPr lang="nb-NO" altLang="nb-NO" sz="1600" dirty="0">
                <a:solidFill>
                  <a:srgbClr val="58585A"/>
                </a:solidFill>
                <a:cs typeface="Arial" panose="020B0604020202020204" pitchFamily="34" charset="0"/>
              </a:rPr>
              <a:t>Til lokalt (Nasjonalt) bruk (ikke til RI)</a:t>
            </a:r>
          </a:p>
          <a:p>
            <a:pPr marL="115888" lvl="1" indent="0">
              <a:spcBef>
                <a:spcPct val="20000"/>
              </a:spcBef>
              <a:buClr>
                <a:srgbClr val="01B4E7"/>
              </a:buClr>
              <a:buSzPct val="120000"/>
            </a:pPr>
            <a:endParaRPr lang="nb-NO" altLang="nb-NO" sz="1600" dirty="0">
              <a:solidFill>
                <a:srgbClr val="58585A"/>
              </a:solidFill>
              <a:cs typeface="Arial" panose="020B0604020202020204" pitchFamily="34" charset="0"/>
            </a:endParaRPr>
          </a:p>
          <a:p>
            <a:pPr marL="115888" lvl="1" indent="0">
              <a:spcBef>
                <a:spcPct val="20000"/>
              </a:spcBef>
              <a:buClr>
                <a:srgbClr val="01B4E7"/>
              </a:buClr>
              <a:buSzPct val="120000"/>
            </a:pPr>
            <a:endParaRPr lang="nb-NO" altLang="nb-NO" sz="1600" dirty="0">
              <a:solidFill>
                <a:srgbClr val="58585A"/>
              </a:solidFill>
              <a:cs typeface="Arial" panose="020B0604020202020204" pitchFamily="34" charset="0"/>
            </a:endParaRPr>
          </a:p>
          <a:p>
            <a:pPr marL="914400" lvl="2" indent="0">
              <a:spcBef>
                <a:spcPct val="20000"/>
              </a:spcBef>
              <a:buClr>
                <a:srgbClr val="01B4E7"/>
              </a:buClr>
              <a:buSzPct val="120000"/>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a:p>
            <a:pPr lvl="1">
              <a:spcBef>
                <a:spcPct val="20000"/>
              </a:spcBef>
              <a:buClr>
                <a:srgbClr val="01B4E7"/>
              </a:buClr>
              <a:buSzPct val="120000"/>
              <a:buFont typeface="Wingdings" panose="05000000000000000000" pitchFamily="2" charset="2"/>
              <a:buChar char="§"/>
            </a:pPr>
            <a:endParaRPr lang="nb-NO" altLang="nb-NO" sz="1600" dirty="0">
              <a:solidFill>
                <a:srgbClr val="58585A"/>
              </a:solidFill>
              <a:cs typeface="Arial" panose="020B0604020202020204" pitchFamily="34" charset="0"/>
            </a:endParaRPr>
          </a:p>
        </p:txBody>
      </p:sp>
      <p:pic>
        <p:nvPicPr>
          <p:cNvPr id="2" name="Bilde 1">
            <a:extLst>
              <a:ext uri="{FF2B5EF4-FFF2-40B4-BE49-F238E27FC236}">
                <a16:creationId xmlns:a16="http://schemas.microsoft.com/office/drawing/2014/main" xmlns="" id="{131E4CD1-5B89-4DED-BAC0-724FEE6B3DE1}"/>
              </a:ext>
            </a:extLst>
          </p:cNvPr>
          <p:cNvPicPr>
            <a:picLocks noChangeAspect="1"/>
          </p:cNvPicPr>
          <p:nvPr/>
        </p:nvPicPr>
        <p:blipFill>
          <a:blip r:embed="rId3"/>
          <a:stretch>
            <a:fillRect/>
          </a:stretch>
        </p:blipFill>
        <p:spPr>
          <a:xfrm>
            <a:off x="4953000" y="1788340"/>
            <a:ext cx="3143250" cy="1647825"/>
          </a:xfrm>
          <a:prstGeom prst="rect">
            <a:avLst/>
          </a:prstGeom>
          <a:ln>
            <a:noFill/>
          </a:ln>
          <a:effectLst>
            <a:outerShdw blurRad="292100" dist="139700" dir="2700000" algn="tl" rotWithShape="0">
              <a:srgbClr val="333333">
                <a:alpha val="65000"/>
              </a:srgbClr>
            </a:outerShdw>
          </a:effectLst>
        </p:spPr>
      </p:pic>
      <p:pic>
        <p:nvPicPr>
          <p:cNvPr id="6" name="Grafikk 5" descr="Gruppe">
            <a:extLst>
              <a:ext uri="{FF2B5EF4-FFF2-40B4-BE49-F238E27FC236}">
                <a16:creationId xmlns:a16="http://schemas.microsoft.com/office/drawing/2014/main" xmlns="" id="{C030C652-5C81-4708-BE8B-F2503F5F3E9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67601" y="228600"/>
            <a:ext cx="952500" cy="952500"/>
          </a:xfrm>
          <a:prstGeom prst="rect">
            <a:avLst/>
          </a:prstGeom>
          <a:effectLst>
            <a:outerShdw blurRad="50800" dist="38100" dir="2700000" algn="tl" rotWithShape="0">
              <a:prstClr val="black">
                <a:alpha val="40000"/>
              </a:prstClr>
            </a:outerShdw>
          </a:effectLst>
        </p:spPr>
      </p:pic>
    </p:spTree>
  </p:cSld>
  <p:clrMapOvr>
    <a:masterClrMapping/>
  </p:clrMapOvr>
  <p:transition xmlns:p14="http://schemas.microsoft.com/office/powerpoint/2010/main" spd="med"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F800060-B587-459F-85DC-C8CB0E43B85A}"/>
              </a:ext>
            </a:extLst>
          </p:cNvPr>
          <p:cNvSpPr>
            <a:spLocks noGrp="1"/>
          </p:cNvSpPr>
          <p:nvPr>
            <p:ph type="ctrTitle"/>
          </p:nvPr>
        </p:nvSpPr>
        <p:spPr/>
        <p:txBody>
          <a:bodyPr/>
          <a:lstStyle/>
          <a:p>
            <a:r>
              <a:rPr lang="nb-NO" dirty="0"/>
              <a:t>Hjemmeside-mal</a:t>
            </a:r>
          </a:p>
        </p:txBody>
      </p:sp>
      <p:pic>
        <p:nvPicPr>
          <p:cNvPr id="3" name="Grafikk 2" descr="Internett">
            <a:extLst>
              <a:ext uri="{FF2B5EF4-FFF2-40B4-BE49-F238E27FC236}">
                <a16:creationId xmlns:a16="http://schemas.microsoft.com/office/drawing/2014/main" xmlns="" id="{D4C4FAF1-F3A1-4B96-9A5F-F715BEF83D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38400" y="3124200"/>
            <a:ext cx="838200" cy="838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825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35F8345-6CAB-4CE6-8A31-42B8776393C9}"/>
              </a:ext>
            </a:extLst>
          </p:cNvPr>
          <p:cNvSpPr>
            <a:spLocks noGrp="1"/>
          </p:cNvSpPr>
          <p:nvPr>
            <p:ph type="title"/>
          </p:nvPr>
        </p:nvSpPr>
        <p:spPr/>
        <p:txBody>
          <a:bodyPr/>
          <a:lstStyle/>
          <a:p>
            <a:r>
              <a:rPr lang="nb-NO" dirty="0"/>
              <a:t>Noen nøkkelpunkt</a:t>
            </a:r>
          </a:p>
        </p:txBody>
      </p:sp>
      <p:pic>
        <p:nvPicPr>
          <p:cNvPr id="5" name="Bilde 4">
            <a:extLst>
              <a:ext uri="{FF2B5EF4-FFF2-40B4-BE49-F238E27FC236}">
                <a16:creationId xmlns:a16="http://schemas.microsoft.com/office/drawing/2014/main" xmlns="" id="{F8A41C95-660A-4F33-9307-9365F8149E7A}"/>
              </a:ext>
            </a:extLst>
          </p:cNvPr>
          <p:cNvPicPr>
            <a:picLocks noChangeAspect="1"/>
          </p:cNvPicPr>
          <p:nvPr/>
        </p:nvPicPr>
        <p:blipFill>
          <a:blip r:embed="rId2"/>
          <a:stretch>
            <a:fillRect/>
          </a:stretch>
        </p:blipFill>
        <p:spPr>
          <a:xfrm>
            <a:off x="1752600" y="1295400"/>
            <a:ext cx="5334000" cy="4639498"/>
          </a:xfrm>
          <a:prstGeom prst="rect">
            <a:avLst/>
          </a:prstGeom>
          <a:ln>
            <a:noFill/>
          </a:ln>
          <a:effectLst>
            <a:outerShdw blurRad="292100" dist="139700" dir="2700000" algn="tl" rotWithShape="0">
              <a:srgbClr val="333333">
                <a:alpha val="65000"/>
              </a:srgbClr>
            </a:outerShdw>
          </a:effectLst>
        </p:spPr>
      </p:pic>
      <p:sp>
        <p:nvSpPr>
          <p:cNvPr id="8" name="Snakkeboble: rektangel 7">
            <a:extLst>
              <a:ext uri="{FF2B5EF4-FFF2-40B4-BE49-F238E27FC236}">
                <a16:creationId xmlns:a16="http://schemas.microsoft.com/office/drawing/2014/main" xmlns="" id="{6CB35691-181B-4221-BAC0-3E7A2FE924A9}"/>
              </a:ext>
            </a:extLst>
          </p:cNvPr>
          <p:cNvSpPr/>
          <p:nvPr/>
        </p:nvSpPr>
        <p:spPr>
          <a:xfrm>
            <a:off x="7250545" y="1263073"/>
            <a:ext cx="1676400" cy="381000"/>
          </a:xfrm>
          <a:prstGeom prst="wedgeRectCallout">
            <a:avLst>
              <a:gd name="adj1" fmla="val -104764"/>
              <a:gd name="adj2" fmla="val 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Dashbord</a:t>
            </a:r>
          </a:p>
        </p:txBody>
      </p:sp>
      <p:sp>
        <p:nvSpPr>
          <p:cNvPr id="9" name="Snakkeboble: rektangel 8">
            <a:extLst>
              <a:ext uri="{FF2B5EF4-FFF2-40B4-BE49-F238E27FC236}">
                <a16:creationId xmlns:a16="http://schemas.microsoft.com/office/drawing/2014/main" xmlns="" id="{B21066A4-64E7-4347-AC4A-9030D9F75402}"/>
              </a:ext>
            </a:extLst>
          </p:cNvPr>
          <p:cNvSpPr/>
          <p:nvPr/>
        </p:nvSpPr>
        <p:spPr>
          <a:xfrm>
            <a:off x="7315200" y="5105400"/>
            <a:ext cx="1676400" cy="381000"/>
          </a:xfrm>
          <a:prstGeom prst="wedgeRectCallout">
            <a:avLst>
              <a:gd name="adj1" fmla="val -115232"/>
              <a:gd name="adj2" fmla="val -49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Nyhets modul</a:t>
            </a:r>
          </a:p>
        </p:txBody>
      </p:sp>
      <p:sp>
        <p:nvSpPr>
          <p:cNvPr id="10" name="Snakkeboble: rektangel 9">
            <a:extLst>
              <a:ext uri="{FF2B5EF4-FFF2-40B4-BE49-F238E27FC236}">
                <a16:creationId xmlns:a16="http://schemas.microsoft.com/office/drawing/2014/main" xmlns="" id="{73665691-0C53-4DED-A193-1B25C9391DA7}"/>
              </a:ext>
            </a:extLst>
          </p:cNvPr>
          <p:cNvSpPr/>
          <p:nvPr/>
        </p:nvSpPr>
        <p:spPr>
          <a:xfrm>
            <a:off x="7292109" y="3733800"/>
            <a:ext cx="1676400" cy="381000"/>
          </a:xfrm>
          <a:prstGeom prst="wedgeRectCallout">
            <a:avLst>
              <a:gd name="adj1" fmla="val -124047"/>
              <a:gd name="adj2" fmla="val 21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Fritekst</a:t>
            </a:r>
          </a:p>
        </p:txBody>
      </p:sp>
      <p:sp>
        <p:nvSpPr>
          <p:cNvPr id="11" name="Snakkeboble: rektangel 10">
            <a:extLst>
              <a:ext uri="{FF2B5EF4-FFF2-40B4-BE49-F238E27FC236}">
                <a16:creationId xmlns:a16="http://schemas.microsoft.com/office/drawing/2014/main" xmlns="" id="{578A9819-8808-462E-9FE2-F65B375FE486}"/>
              </a:ext>
            </a:extLst>
          </p:cNvPr>
          <p:cNvSpPr/>
          <p:nvPr/>
        </p:nvSpPr>
        <p:spPr>
          <a:xfrm>
            <a:off x="7292108" y="3064163"/>
            <a:ext cx="1676400" cy="381000"/>
          </a:xfrm>
          <a:prstGeom prst="wedgeRectCallout">
            <a:avLst>
              <a:gd name="adj1" fmla="val -94295"/>
              <a:gd name="adj2" fmla="val -73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Dine bilder?</a:t>
            </a:r>
          </a:p>
        </p:txBody>
      </p:sp>
      <p:sp>
        <p:nvSpPr>
          <p:cNvPr id="12" name="Snakkeboble: rektangel 11">
            <a:extLst>
              <a:ext uri="{FF2B5EF4-FFF2-40B4-BE49-F238E27FC236}">
                <a16:creationId xmlns:a16="http://schemas.microsoft.com/office/drawing/2014/main" xmlns="" id="{3510E963-67CD-4EA6-8BF4-1FDE38E1736D}"/>
              </a:ext>
            </a:extLst>
          </p:cNvPr>
          <p:cNvSpPr/>
          <p:nvPr/>
        </p:nvSpPr>
        <p:spPr>
          <a:xfrm>
            <a:off x="228600" y="1371600"/>
            <a:ext cx="1295400" cy="533400"/>
          </a:xfrm>
          <a:prstGeom prst="wedgeRectCallout">
            <a:avLst>
              <a:gd name="adj1" fmla="val 84120"/>
              <a:gd name="adj2" fmla="val 114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Lenk dit du vil</a:t>
            </a:r>
          </a:p>
        </p:txBody>
      </p:sp>
      <p:sp>
        <p:nvSpPr>
          <p:cNvPr id="13" name="Snakkeboble: rektangel 12">
            <a:extLst>
              <a:ext uri="{FF2B5EF4-FFF2-40B4-BE49-F238E27FC236}">
                <a16:creationId xmlns:a16="http://schemas.microsoft.com/office/drawing/2014/main" xmlns="" id="{BAE57A51-AD04-4004-AA55-4CFE66130781}"/>
              </a:ext>
            </a:extLst>
          </p:cNvPr>
          <p:cNvSpPr/>
          <p:nvPr/>
        </p:nvSpPr>
        <p:spPr>
          <a:xfrm>
            <a:off x="228600" y="2234045"/>
            <a:ext cx="1295400" cy="533400"/>
          </a:xfrm>
          <a:prstGeom prst="wedgeRectCallout">
            <a:avLst>
              <a:gd name="adj1" fmla="val 84120"/>
              <a:gd name="adj2" fmla="val 114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Hentes fra Medlemsnett</a:t>
            </a:r>
          </a:p>
        </p:txBody>
      </p:sp>
      <p:sp>
        <p:nvSpPr>
          <p:cNvPr id="14" name="Snakkeboble: rektangel 13">
            <a:extLst>
              <a:ext uri="{FF2B5EF4-FFF2-40B4-BE49-F238E27FC236}">
                <a16:creationId xmlns:a16="http://schemas.microsoft.com/office/drawing/2014/main" xmlns="" id="{3E02DB6E-5DFF-4C75-BDAC-34A2677FEE14}"/>
              </a:ext>
            </a:extLst>
          </p:cNvPr>
          <p:cNvSpPr/>
          <p:nvPr/>
        </p:nvSpPr>
        <p:spPr>
          <a:xfrm>
            <a:off x="211282" y="4419601"/>
            <a:ext cx="1295400" cy="533400"/>
          </a:xfrm>
          <a:prstGeom prst="wedgeRectCallout">
            <a:avLst>
              <a:gd name="adj1" fmla="val 80555"/>
              <a:gd name="adj2" fmla="val 21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Hentes fra møtekalender</a:t>
            </a:r>
          </a:p>
        </p:txBody>
      </p:sp>
      <p:sp>
        <p:nvSpPr>
          <p:cNvPr id="15" name="Snakkeboble: rektangel 14">
            <a:extLst>
              <a:ext uri="{FF2B5EF4-FFF2-40B4-BE49-F238E27FC236}">
                <a16:creationId xmlns:a16="http://schemas.microsoft.com/office/drawing/2014/main" xmlns="" id="{5CC78773-E9BE-47AC-8CD5-DCC0C98E10E2}"/>
              </a:ext>
            </a:extLst>
          </p:cNvPr>
          <p:cNvSpPr/>
          <p:nvPr/>
        </p:nvSpPr>
        <p:spPr>
          <a:xfrm>
            <a:off x="228600" y="5401498"/>
            <a:ext cx="1295400" cy="533400"/>
          </a:xfrm>
          <a:prstGeom prst="wedgeRectCallout">
            <a:avLst>
              <a:gd name="adj1" fmla="val 80555"/>
              <a:gd name="adj2" fmla="val 21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Hentes fra møtekalender</a:t>
            </a:r>
          </a:p>
        </p:txBody>
      </p:sp>
      <p:sp>
        <p:nvSpPr>
          <p:cNvPr id="16" name="Snakkeboble: rektangel 15">
            <a:extLst>
              <a:ext uri="{FF2B5EF4-FFF2-40B4-BE49-F238E27FC236}">
                <a16:creationId xmlns:a16="http://schemas.microsoft.com/office/drawing/2014/main" xmlns="" id="{5250871E-1E7F-41F6-AB5B-B472F7BAA93D}"/>
              </a:ext>
            </a:extLst>
          </p:cNvPr>
          <p:cNvSpPr/>
          <p:nvPr/>
        </p:nvSpPr>
        <p:spPr>
          <a:xfrm>
            <a:off x="5486400" y="5810784"/>
            <a:ext cx="2362200" cy="381000"/>
          </a:xfrm>
          <a:prstGeom prst="wedgeRectCallout">
            <a:avLst>
              <a:gd name="adj1" fmla="val -79207"/>
              <a:gd name="adj2" fmla="val -277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Lenke til referat og bilder</a:t>
            </a:r>
          </a:p>
        </p:txBody>
      </p:sp>
      <p:sp>
        <p:nvSpPr>
          <p:cNvPr id="17" name="Snakkeboble: rektangel 16">
            <a:extLst>
              <a:ext uri="{FF2B5EF4-FFF2-40B4-BE49-F238E27FC236}">
                <a16:creationId xmlns:a16="http://schemas.microsoft.com/office/drawing/2014/main" xmlns="" id="{361CD774-0374-4431-B6C1-24EDD6A5EC2D}"/>
              </a:ext>
            </a:extLst>
          </p:cNvPr>
          <p:cNvSpPr/>
          <p:nvPr/>
        </p:nvSpPr>
        <p:spPr>
          <a:xfrm>
            <a:off x="7275946" y="1909618"/>
            <a:ext cx="1651000" cy="909782"/>
          </a:xfrm>
          <a:prstGeom prst="wedgeRectCallout">
            <a:avLst>
              <a:gd name="adj1" fmla="val -101214"/>
              <a:gd name="adj2" fmla="val -59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Hovedmeny kan lenke til sider, eksterne sider og dokumenter</a:t>
            </a:r>
          </a:p>
        </p:txBody>
      </p:sp>
    </p:spTree>
    <p:extLst>
      <p:ext uri="{BB962C8B-B14F-4D97-AF65-F5344CB8AC3E}">
        <p14:creationId xmlns:p14="http://schemas.microsoft.com/office/powerpoint/2010/main" val="240051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0AB7272-0D7E-4837-B982-CF9BFBEC6210}"/>
              </a:ext>
            </a:extLst>
          </p:cNvPr>
          <p:cNvSpPr>
            <a:spLocks noGrp="1"/>
          </p:cNvSpPr>
          <p:nvPr>
            <p:ph type="title"/>
          </p:nvPr>
        </p:nvSpPr>
        <p:spPr/>
        <p:txBody>
          <a:bodyPr/>
          <a:lstStyle/>
          <a:p>
            <a:r>
              <a:rPr lang="nb-NO" dirty="0" err="1"/>
              <a:t>NORFOs</a:t>
            </a:r>
            <a:r>
              <a:rPr lang="nb-NO" dirty="0"/>
              <a:t> digitale tjenester til klubbene og distriktene </a:t>
            </a:r>
          </a:p>
        </p:txBody>
      </p:sp>
      <p:sp>
        <p:nvSpPr>
          <p:cNvPr id="3" name="Plassholder for innhold 2">
            <a:extLst>
              <a:ext uri="{FF2B5EF4-FFF2-40B4-BE49-F238E27FC236}">
                <a16:creationId xmlns:a16="http://schemas.microsoft.com/office/drawing/2014/main" xmlns="" id="{9C23F65C-DCD8-4DF4-86BC-D2A82A49CAAB}"/>
              </a:ext>
            </a:extLst>
          </p:cNvPr>
          <p:cNvSpPr>
            <a:spLocks noGrp="1"/>
          </p:cNvSpPr>
          <p:nvPr>
            <p:ph idx="1"/>
          </p:nvPr>
        </p:nvSpPr>
        <p:spPr>
          <a:xfrm>
            <a:off x="1961494" y="1143000"/>
            <a:ext cx="6801506" cy="5181600"/>
          </a:xfrm>
        </p:spPr>
        <p:txBody>
          <a:bodyPr/>
          <a:lstStyle/>
          <a:p>
            <a:pPr marL="0" indent="0">
              <a:buNone/>
            </a:pPr>
            <a:r>
              <a:rPr lang="nb-NO" sz="2000" u="sng" dirty="0">
                <a:latin typeface="Arial" panose="020B0604020202020204" pitchFamily="34" charset="0"/>
                <a:cs typeface="Arial" panose="020B0604020202020204" pitchFamily="34" charset="0"/>
              </a:rPr>
              <a:t>Tilgang og sikkerhet</a:t>
            </a:r>
          </a:p>
          <a:p>
            <a:pPr lvl="1"/>
            <a:r>
              <a:rPr lang="nb-NO" sz="1600" dirty="0">
                <a:latin typeface="Arial" panose="020B0604020202020204" pitchFamily="34" charset="0"/>
                <a:cs typeface="Arial" panose="020B0604020202020204" pitchFamily="34" charset="0"/>
              </a:rPr>
              <a:t>Bruker-kontoer og passord, Dashbord </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0" indent="0">
              <a:buNone/>
            </a:pPr>
            <a:r>
              <a:rPr lang="nb-NO" sz="2000" u="sng" dirty="0">
                <a:latin typeface="Arial" panose="020B0604020202020204" pitchFamily="34" charset="0"/>
                <a:cs typeface="Arial" panose="020B0604020202020204" pitchFamily="34" charset="0"/>
              </a:rPr>
              <a:t>Medlemsnett</a:t>
            </a:r>
            <a:endParaRPr lang="nb-NO" sz="2400" u="sng" dirty="0">
              <a:latin typeface="Arial" panose="020B0604020202020204" pitchFamily="34" charset="0"/>
              <a:cs typeface="Arial" panose="020B0604020202020204" pitchFamily="34" charset="0"/>
            </a:endParaRPr>
          </a:p>
          <a:p>
            <a:pPr lvl="1"/>
            <a:r>
              <a:rPr lang="nb-NO" sz="1600" dirty="0">
                <a:latin typeface="Arial" panose="020B0604020202020204" pitchFamily="34" charset="0"/>
                <a:cs typeface="Arial" panose="020B0604020202020204" pitchFamily="34" charset="0"/>
              </a:rPr>
              <a:t>Medlemslister, oppmøte, arkiver etc. Overføring til RI</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0" indent="0">
              <a:buNone/>
            </a:pPr>
            <a:r>
              <a:rPr lang="nb-NO" sz="2000" u="sng" dirty="0">
                <a:latin typeface="Arial" panose="020B0604020202020204" pitchFamily="34" charset="0"/>
                <a:cs typeface="Arial" panose="020B0604020202020204" pitchFamily="34" charset="0"/>
              </a:rPr>
              <a:t>Hjemmeside-mal</a:t>
            </a:r>
          </a:p>
          <a:p>
            <a:pPr lvl="1"/>
            <a:r>
              <a:rPr lang="nb-NO" sz="1600" dirty="0">
                <a:latin typeface="Arial" panose="020B0604020202020204" pitchFamily="34" charset="0"/>
                <a:cs typeface="Arial" panose="020B0604020202020204" pitchFamily="34" charset="0"/>
              </a:rPr>
              <a:t>Mal for hver klubb, distrikt og NORFO</a:t>
            </a:r>
            <a:br>
              <a:rPr lang="nb-NO" sz="1600" dirty="0">
                <a:latin typeface="Arial" panose="020B0604020202020204" pitchFamily="34" charset="0"/>
                <a:cs typeface="Arial" panose="020B0604020202020204" pitchFamily="34" charset="0"/>
              </a:rPr>
            </a:br>
            <a:endParaRPr lang="nb-NO" sz="2000" dirty="0">
              <a:latin typeface="Arial" panose="020B0604020202020204" pitchFamily="34" charset="0"/>
              <a:cs typeface="Arial" panose="020B0604020202020204" pitchFamily="34" charset="0"/>
            </a:endParaRPr>
          </a:p>
          <a:p>
            <a:pPr marL="0" indent="0">
              <a:buNone/>
            </a:pPr>
            <a:r>
              <a:rPr lang="nb-NO" sz="2000" u="sng" dirty="0">
                <a:latin typeface="Arial" panose="020B0604020202020204" pitchFamily="34" charset="0"/>
                <a:cs typeface="Arial" panose="020B0604020202020204" pitchFamily="34" charset="0"/>
              </a:rPr>
              <a:t>Epost-løsning </a:t>
            </a:r>
          </a:p>
          <a:p>
            <a:pPr lvl="1"/>
            <a:r>
              <a:rPr lang="nb-NO" sz="1600" dirty="0" err="1">
                <a:latin typeface="Arial" panose="020B0604020202020204" pitchFamily="34" charset="0"/>
                <a:cs typeface="Arial" panose="020B0604020202020204" pitchFamily="34" charset="0"/>
              </a:rPr>
              <a:t>Zimbra</a:t>
            </a:r>
            <a:r>
              <a:rPr lang="nb-NO" sz="1600" dirty="0">
                <a:latin typeface="Arial" panose="020B0604020202020204" pitchFamily="34" charset="0"/>
                <a:cs typeface="Arial" panose="020B0604020202020204" pitchFamily="34" charset="0"/>
              </a:rPr>
              <a:t> epost med klubbens epostadresse</a:t>
            </a:r>
            <a:br>
              <a:rPr lang="nb-NO" sz="1600" dirty="0">
                <a:latin typeface="Arial" panose="020B0604020202020204" pitchFamily="34" charset="0"/>
                <a:cs typeface="Arial" panose="020B0604020202020204" pitchFamily="34" charset="0"/>
              </a:rPr>
            </a:br>
            <a:endParaRPr lang="nb-NO" sz="2000" dirty="0">
              <a:latin typeface="Arial" panose="020B0604020202020204" pitchFamily="34" charset="0"/>
              <a:cs typeface="Arial" panose="020B0604020202020204" pitchFamily="34" charset="0"/>
            </a:endParaRPr>
          </a:p>
          <a:p>
            <a:pPr marL="0" indent="0">
              <a:buNone/>
            </a:pPr>
            <a:r>
              <a:rPr lang="nb-NO" sz="2000" u="sng" dirty="0">
                <a:latin typeface="Arial" panose="020B0604020202020204" pitchFamily="34" charset="0"/>
                <a:cs typeface="Arial" panose="020B0604020202020204" pitchFamily="34" charset="0"/>
              </a:rPr>
              <a:t>Nettmøter</a:t>
            </a:r>
          </a:p>
          <a:p>
            <a:pPr marL="0" indent="0">
              <a:buNone/>
            </a:pPr>
            <a:r>
              <a:rPr lang="nb-NO" sz="2000" dirty="0">
                <a:latin typeface="Arial" panose="020B0604020202020204" pitchFamily="34" charset="0"/>
                <a:cs typeface="Arial" panose="020B0604020202020204" pitchFamily="34" charset="0"/>
              </a:rPr>
              <a:t>	</a:t>
            </a:r>
            <a:r>
              <a:rPr lang="nb-NO" sz="1600" dirty="0">
                <a:latin typeface="Arial" panose="020B0604020202020204" pitchFamily="34" charset="0"/>
                <a:cs typeface="Arial" panose="020B0604020202020204" pitchFamily="34" charset="0"/>
              </a:rPr>
              <a:t>- Mange deltakere, skjermdeling og opptaksmuligheter</a:t>
            </a:r>
          </a:p>
          <a:p>
            <a:pPr marL="0" indent="0">
              <a:buNone/>
            </a:pPr>
            <a:endParaRPr lang="nb-NO" sz="1600" dirty="0">
              <a:latin typeface="Arial" panose="020B0604020202020204" pitchFamily="34" charset="0"/>
              <a:cs typeface="Arial" panose="020B0604020202020204" pitchFamily="34" charset="0"/>
            </a:endParaRPr>
          </a:p>
          <a:p>
            <a:pPr marL="0" indent="0">
              <a:buNone/>
            </a:pPr>
            <a:r>
              <a:rPr lang="nb-NO" sz="2000" u="sng" dirty="0">
                <a:latin typeface="Arial" panose="020B0604020202020204" pitchFamily="34" charset="0"/>
                <a:cs typeface="Arial" panose="020B0604020202020204" pitchFamily="34" charset="0"/>
              </a:rPr>
              <a:t>Hjelp og støtte</a:t>
            </a:r>
          </a:p>
          <a:p>
            <a:pPr marL="0" indent="0">
              <a:buNone/>
            </a:pP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endParaRPr lang="nb-NO" sz="2400" dirty="0">
              <a:latin typeface="Arial" panose="020B0604020202020204" pitchFamily="34" charset="0"/>
              <a:cs typeface="Arial" panose="020B0604020202020204" pitchFamily="34" charset="0"/>
            </a:endParaRPr>
          </a:p>
          <a:p>
            <a:pPr lvl="0"/>
            <a:endParaRPr lang="nb-NO" sz="2000" dirty="0"/>
          </a:p>
          <a:p>
            <a:pPr lvl="0"/>
            <a:endParaRPr lang="nb-NO" sz="2000" dirty="0"/>
          </a:p>
          <a:p>
            <a:endParaRPr lang="nb-NO" sz="2000" dirty="0"/>
          </a:p>
        </p:txBody>
      </p:sp>
      <p:pic>
        <p:nvPicPr>
          <p:cNvPr id="5" name="Grafikk 4" descr="Låst">
            <a:extLst>
              <a:ext uri="{FF2B5EF4-FFF2-40B4-BE49-F238E27FC236}">
                <a16:creationId xmlns:a16="http://schemas.microsoft.com/office/drawing/2014/main" xmlns="" id="{7DBB0389-0B7D-45D2-BD85-DBE0B4E426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18485" y="1077311"/>
            <a:ext cx="609600" cy="609600"/>
          </a:xfrm>
          <a:prstGeom prst="rect">
            <a:avLst/>
          </a:prstGeom>
          <a:effectLst>
            <a:outerShdw blurRad="50800" dist="38100" dir="2700000" algn="tl" rotWithShape="0">
              <a:prstClr val="black">
                <a:alpha val="40000"/>
              </a:prstClr>
            </a:outerShdw>
          </a:effectLst>
        </p:spPr>
      </p:pic>
      <p:pic>
        <p:nvPicPr>
          <p:cNvPr id="7" name="Grafikk 6" descr="Gruppe">
            <a:extLst>
              <a:ext uri="{FF2B5EF4-FFF2-40B4-BE49-F238E27FC236}">
                <a16:creationId xmlns:a16="http://schemas.microsoft.com/office/drawing/2014/main" xmlns="" id="{6ABEDFCE-A26B-44A9-98EE-BB337680043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08389" y="1994697"/>
            <a:ext cx="670965" cy="670965"/>
          </a:xfrm>
          <a:prstGeom prst="rect">
            <a:avLst/>
          </a:prstGeom>
          <a:effectLst>
            <a:outerShdw blurRad="50800" dist="38100" dir="2700000" algn="tl" rotWithShape="0">
              <a:prstClr val="black">
                <a:alpha val="40000"/>
              </a:prstClr>
            </a:outerShdw>
          </a:effectLst>
        </p:spPr>
      </p:pic>
      <p:pic>
        <p:nvPicPr>
          <p:cNvPr id="9" name="Grafikk 8" descr="Internett">
            <a:extLst>
              <a:ext uri="{FF2B5EF4-FFF2-40B4-BE49-F238E27FC236}">
                <a16:creationId xmlns:a16="http://schemas.microsoft.com/office/drawing/2014/main" xmlns="" id="{79311F58-8FEF-48C2-922A-25F4A4A54E2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85742" y="2972986"/>
            <a:ext cx="750201" cy="750201"/>
          </a:xfrm>
          <a:prstGeom prst="rect">
            <a:avLst/>
          </a:prstGeom>
          <a:effectLst>
            <a:outerShdw blurRad="50800" dist="38100" dir="2700000" algn="tl" rotWithShape="0">
              <a:prstClr val="black">
                <a:alpha val="40000"/>
              </a:prstClr>
            </a:outerShdw>
          </a:effectLst>
        </p:spPr>
      </p:pic>
      <p:pic>
        <p:nvPicPr>
          <p:cNvPr id="11" name="Grafikk 10" descr="E-post">
            <a:extLst>
              <a:ext uri="{FF2B5EF4-FFF2-40B4-BE49-F238E27FC236}">
                <a16:creationId xmlns:a16="http://schemas.microsoft.com/office/drawing/2014/main" xmlns="" id="{8756FFBA-6D83-40D3-B1D0-FFD4B0F4917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85742" y="3885014"/>
            <a:ext cx="655447" cy="655447"/>
          </a:xfrm>
          <a:prstGeom prst="rect">
            <a:avLst/>
          </a:prstGeom>
          <a:effectLst>
            <a:outerShdw blurRad="50800" dist="38100" dir="2700000" algn="tl" rotWithShape="0">
              <a:prstClr val="black">
                <a:alpha val="40000"/>
              </a:prstClr>
            </a:outerShdw>
          </a:effectLst>
        </p:spPr>
      </p:pic>
      <p:pic>
        <p:nvPicPr>
          <p:cNvPr id="13" name="Grafikk 12" descr="Lærer">
            <a:extLst>
              <a:ext uri="{FF2B5EF4-FFF2-40B4-BE49-F238E27FC236}">
                <a16:creationId xmlns:a16="http://schemas.microsoft.com/office/drawing/2014/main" xmlns="" id="{6AFD6839-8C0B-4C0C-A8BE-F575FB230C1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38364" y="4800600"/>
            <a:ext cx="750201" cy="750201"/>
          </a:xfrm>
          <a:prstGeom prst="rect">
            <a:avLst/>
          </a:prstGeom>
          <a:effectLst>
            <a:outerShdw blurRad="50800" dist="38100" dir="2700000" algn="tl" rotWithShape="0">
              <a:prstClr val="black">
                <a:alpha val="40000"/>
              </a:prstClr>
            </a:outerShdw>
          </a:effectLst>
        </p:spPr>
      </p:pic>
      <p:pic>
        <p:nvPicPr>
          <p:cNvPr id="6" name="Grafikk 5" descr="Kundeservice">
            <a:extLst>
              <a:ext uri="{FF2B5EF4-FFF2-40B4-BE49-F238E27FC236}">
                <a16:creationId xmlns:a16="http://schemas.microsoft.com/office/drawing/2014/main" xmlns="" id="{F20C2CF6-FE41-4BA2-BAEB-CBF18B039B0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112018" y="5651892"/>
            <a:ext cx="672708" cy="672708"/>
          </a:xfrm>
          <a:prstGeom prst="rect">
            <a:avLst/>
          </a:prstGeom>
        </p:spPr>
      </p:pic>
    </p:spTree>
    <p:extLst>
      <p:ext uri="{BB962C8B-B14F-4D97-AF65-F5344CB8AC3E}">
        <p14:creationId xmlns:p14="http://schemas.microsoft.com/office/powerpoint/2010/main" val="1282030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0B27EB1-2C4B-482D-A410-90D1493D0588}"/>
              </a:ext>
            </a:extLst>
          </p:cNvPr>
          <p:cNvSpPr>
            <a:spLocks noGrp="1"/>
          </p:cNvSpPr>
          <p:nvPr>
            <p:ph type="title"/>
          </p:nvPr>
        </p:nvSpPr>
        <p:spPr/>
        <p:txBody>
          <a:bodyPr/>
          <a:lstStyle/>
          <a:p>
            <a:r>
              <a:rPr lang="nb-NO" dirty="0"/>
              <a:t>Du vet du er i </a:t>
            </a:r>
            <a:r>
              <a:rPr lang="nb-NO" dirty="0" err="1"/>
              <a:t>edit</a:t>
            </a:r>
            <a:r>
              <a:rPr lang="nb-NO" dirty="0"/>
              <a:t>-modus når du ser dette</a:t>
            </a:r>
          </a:p>
        </p:txBody>
      </p:sp>
      <p:pic>
        <p:nvPicPr>
          <p:cNvPr id="5" name="Bilde 4">
            <a:extLst>
              <a:ext uri="{FF2B5EF4-FFF2-40B4-BE49-F238E27FC236}">
                <a16:creationId xmlns:a16="http://schemas.microsoft.com/office/drawing/2014/main" xmlns="" id="{F5E8779C-7F9F-4666-B0BF-C5963FF333FE}"/>
              </a:ext>
            </a:extLst>
          </p:cNvPr>
          <p:cNvPicPr>
            <a:picLocks noChangeAspect="1"/>
          </p:cNvPicPr>
          <p:nvPr/>
        </p:nvPicPr>
        <p:blipFill>
          <a:blip r:embed="rId2"/>
          <a:stretch>
            <a:fillRect/>
          </a:stretch>
        </p:blipFill>
        <p:spPr>
          <a:xfrm>
            <a:off x="2819400" y="2009314"/>
            <a:ext cx="5448300" cy="3105150"/>
          </a:xfrm>
          <a:prstGeom prst="rect">
            <a:avLst/>
          </a:prstGeom>
          <a:ln>
            <a:noFill/>
          </a:ln>
          <a:effectLst>
            <a:outerShdw blurRad="292100" dist="139700" dir="2700000" algn="tl" rotWithShape="0">
              <a:srgbClr val="333333">
                <a:alpha val="65000"/>
              </a:srgbClr>
            </a:outerShdw>
          </a:effectLst>
        </p:spPr>
      </p:pic>
      <p:sp>
        <p:nvSpPr>
          <p:cNvPr id="6" name="Snakkeboble: rektangel 5">
            <a:extLst>
              <a:ext uri="{FF2B5EF4-FFF2-40B4-BE49-F238E27FC236}">
                <a16:creationId xmlns:a16="http://schemas.microsoft.com/office/drawing/2014/main" xmlns="" id="{24AD26E6-A080-406D-815C-F3FDD7651BF7}"/>
              </a:ext>
            </a:extLst>
          </p:cNvPr>
          <p:cNvSpPr/>
          <p:nvPr/>
        </p:nvSpPr>
        <p:spPr>
          <a:xfrm>
            <a:off x="228600" y="1371600"/>
            <a:ext cx="1295400" cy="533400"/>
          </a:xfrm>
          <a:prstGeom prst="wedgeRectCallout">
            <a:avLst>
              <a:gd name="adj1" fmla="val 175268"/>
              <a:gd name="adj2" fmla="val 206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Nyhetsmodul</a:t>
            </a:r>
          </a:p>
        </p:txBody>
      </p:sp>
      <p:sp>
        <p:nvSpPr>
          <p:cNvPr id="7" name="Snakkeboble: rektangel 6">
            <a:extLst>
              <a:ext uri="{FF2B5EF4-FFF2-40B4-BE49-F238E27FC236}">
                <a16:creationId xmlns:a16="http://schemas.microsoft.com/office/drawing/2014/main" xmlns="" id="{717C71EA-BBC6-40E8-837F-6084B1F1F907}"/>
              </a:ext>
            </a:extLst>
          </p:cNvPr>
          <p:cNvSpPr/>
          <p:nvPr/>
        </p:nvSpPr>
        <p:spPr>
          <a:xfrm>
            <a:off x="228600" y="2057400"/>
            <a:ext cx="1295400" cy="533400"/>
          </a:xfrm>
          <a:prstGeom prst="wedgeRectCallout">
            <a:avLst>
              <a:gd name="adj1" fmla="val 173897"/>
              <a:gd name="adj2" fmla="val 161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Sider</a:t>
            </a:r>
          </a:p>
        </p:txBody>
      </p:sp>
      <p:sp>
        <p:nvSpPr>
          <p:cNvPr id="8" name="Snakkeboble: rektangel 7">
            <a:extLst>
              <a:ext uri="{FF2B5EF4-FFF2-40B4-BE49-F238E27FC236}">
                <a16:creationId xmlns:a16="http://schemas.microsoft.com/office/drawing/2014/main" xmlns="" id="{97B66386-E03E-4149-B9C4-780C1B511987}"/>
              </a:ext>
            </a:extLst>
          </p:cNvPr>
          <p:cNvSpPr/>
          <p:nvPr/>
        </p:nvSpPr>
        <p:spPr>
          <a:xfrm>
            <a:off x="210105" y="2743200"/>
            <a:ext cx="1295400" cy="533400"/>
          </a:xfrm>
          <a:prstGeom prst="wedgeRectCallout">
            <a:avLst>
              <a:gd name="adj1" fmla="val 176639"/>
              <a:gd name="adj2" fmla="val 123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Innstillinger</a:t>
            </a:r>
          </a:p>
        </p:txBody>
      </p:sp>
      <p:sp>
        <p:nvSpPr>
          <p:cNvPr id="9" name="Snakkeboble: rektangel 8">
            <a:extLst>
              <a:ext uri="{FF2B5EF4-FFF2-40B4-BE49-F238E27FC236}">
                <a16:creationId xmlns:a16="http://schemas.microsoft.com/office/drawing/2014/main" xmlns="" id="{48535C88-42F8-4EA8-89BF-EE2B67BCC1BF}"/>
              </a:ext>
            </a:extLst>
          </p:cNvPr>
          <p:cNvSpPr/>
          <p:nvPr/>
        </p:nvSpPr>
        <p:spPr>
          <a:xfrm>
            <a:off x="210105" y="3460442"/>
            <a:ext cx="1295400" cy="533400"/>
          </a:xfrm>
          <a:prstGeom prst="wedgeRectCallout">
            <a:avLst>
              <a:gd name="adj1" fmla="val 173212"/>
              <a:gd name="adj2" fmla="val 79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Midlertidig tilgang</a:t>
            </a:r>
          </a:p>
        </p:txBody>
      </p:sp>
      <p:sp>
        <p:nvSpPr>
          <p:cNvPr id="10" name="Snakkeboble: rektangel 9">
            <a:extLst>
              <a:ext uri="{FF2B5EF4-FFF2-40B4-BE49-F238E27FC236}">
                <a16:creationId xmlns:a16="http://schemas.microsoft.com/office/drawing/2014/main" xmlns="" id="{34BE9A79-62DE-4FB5-A5A7-BECD653BBB10}"/>
              </a:ext>
            </a:extLst>
          </p:cNvPr>
          <p:cNvSpPr/>
          <p:nvPr/>
        </p:nvSpPr>
        <p:spPr>
          <a:xfrm>
            <a:off x="210105" y="4192480"/>
            <a:ext cx="1295400" cy="533400"/>
          </a:xfrm>
          <a:prstGeom prst="wedgeRectCallout">
            <a:avLst>
              <a:gd name="adj1" fmla="val 176639"/>
              <a:gd name="adj2" fmla="val 282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Dokumenter og filer</a:t>
            </a:r>
          </a:p>
        </p:txBody>
      </p:sp>
      <p:sp>
        <p:nvSpPr>
          <p:cNvPr id="11" name="Snakkeboble: rektangel 10">
            <a:extLst>
              <a:ext uri="{FF2B5EF4-FFF2-40B4-BE49-F238E27FC236}">
                <a16:creationId xmlns:a16="http://schemas.microsoft.com/office/drawing/2014/main" xmlns="" id="{ACD25E99-5311-49B7-911E-4C7E59D3C54E}"/>
              </a:ext>
            </a:extLst>
          </p:cNvPr>
          <p:cNvSpPr/>
          <p:nvPr/>
        </p:nvSpPr>
        <p:spPr>
          <a:xfrm>
            <a:off x="4038600" y="1325178"/>
            <a:ext cx="2209800" cy="349558"/>
          </a:xfrm>
          <a:prstGeom prst="wedgeRectCallout">
            <a:avLst>
              <a:gd name="adj1" fmla="val 61220"/>
              <a:gd name="adj2" fmla="val 182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Lagre endringer</a:t>
            </a:r>
          </a:p>
        </p:txBody>
      </p:sp>
      <p:sp>
        <p:nvSpPr>
          <p:cNvPr id="12" name="Snakkeboble: rektangel 11">
            <a:extLst>
              <a:ext uri="{FF2B5EF4-FFF2-40B4-BE49-F238E27FC236}">
                <a16:creationId xmlns:a16="http://schemas.microsoft.com/office/drawing/2014/main" xmlns="" id="{A773A433-C942-4AAD-9408-EE84D7F2362F}"/>
              </a:ext>
            </a:extLst>
          </p:cNvPr>
          <p:cNvSpPr/>
          <p:nvPr/>
        </p:nvSpPr>
        <p:spPr>
          <a:xfrm>
            <a:off x="6400800" y="1325178"/>
            <a:ext cx="2209800" cy="349558"/>
          </a:xfrm>
          <a:prstGeom prst="wedgeRectCallout">
            <a:avLst>
              <a:gd name="adj1" fmla="val -19128"/>
              <a:gd name="adj2" fmla="val 204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Slik ser det ut..</a:t>
            </a:r>
          </a:p>
        </p:txBody>
      </p:sp>
    </p:spTree>
    <p:extLst>
      <p:ext uri="{BB962C8B-B14F-4D97-AF65-F5344CB8AC3E}">
        <p14:creationId xmlns:p14="http://schemas.microsoft.com/office/powerpoint/2010/main" val="245576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BFC776C-AB80-476B-9910-0B4FF96E2628}"/>
              </a:ext>
            </a:extLst>
          </p:cNvPr>
          <p:cNvSpPr>
            <a:spLocks noGrp="1"/>
          </p:cNvSpPr>
          <p:nvPr>
            <p:ph type="ctrTitle"/>
          </p:nvPr>
        </p:nvSpPr>
        <p:spPr/>
        <p:txBody>
          <a:bodyPr/>
          <a:lstStyle/>
          <a:p>
            <a:r>
              <a:rPr lang="nb-NO" dirty="0"/>
              <a:t>Epost </a:t>
            </a:r>
          </a:p>
        </p:txBody>
      </p:sp>
      <p:pic>
        <p:nvPicPr>
          <p:cNvPr id="3" name="Grafikk 2" descr="E-post">
            <a:extLst>
              <a:ext uri="{FF2B5EF4-FFF2-40B4-BE49-F238E27FC236}">
                <a16:creationId xmlns:a16="http://schemas.microsoft.com/office/drawing/2014/main" xmlns="" id="{DBBCCFCA-25D2-4AA8-AD50-595859EF12D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971800" y="3036538"/>
            <a:ext cx="784924" cy="784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047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xmlns="" id="{8DABA008-04A8-4C6F-8D03-A7198C6A3FA4}"/>
              </a:ext>
            </a:extLst>
          </p:cNvPr>
          <p:cNvSpPr txBox="1">
            <a:spLocks/>
          </p:cNvSpPr>
          <p:nvPr/>
        </p:nvSpPr>
        <p:spPr bwMode="auto">
          <a:xfrm>
            <a:off x="457200" y="1408386"/>
            <a:ext cx="8610600" cy="47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20000"/>
              </a:spcBef>
              <a:defRPr/>
            </a:pPr>
            <a:r>
              <a:rPr lang="en-US" altLang="nb-NO" sz="1600" b="1" dirty="0">
                <a:solidFill>
                  <a:schemeClr val="bg1">
                    <a:lumMod val="50000"/>
                  </a:schemeClr>
                </a:solidFill>
                <a:cs typeface="Arial" panose="020B0604020202020204" pitchFamily="34" charset="0"/>
              </a:rPr>
              <a:t>Tjenester</a:t>
            </a:r>
            <a:endParaRPr lang="en-US" altLang="nb-NO" sz="1600" dirty="0">
              <a:solidFill>
                <a:schemeClr val="bg1">
                  <a:lumMod val="50000"/>
                </a:schemeClr>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Klubb-epost</a:t>
            </a:r>
            <a:r>
              <a:rPr lang="en-US" altLang="nb-NO" sz="1600" dirty="0">
                <a:solidFill>
                  <a:srgbClr val="58585A"/>
                </a:solidFill>
                <a:cs typeface="Arial" panose="020B0604020202020204" pitchFamily="34" charset="0"/>
              </a:rPr>
              <a:t> : 	klubbnavn@rotary.no</a:t>
            </a: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Distrikt-epost</a:t>
            </a:r>
            <a:r>
              <a:rPr lang="en-US" altLang="nb-NO" sz="1600" dirty="0">
                <a:solidFill>
                  <a:srgbClr val="58585A"/>
                </a:solidFill>
                <a:cs typeface="Arial" panose="020B0604020202020204" pitchFamily="34" charset="0"/>
              </a:rPr>
              <a:t>: 	</a:t>
            </a:r>
            <a:r>
              <a:rPr lang="en-US" altLang="nb-NO" sz="1600" dirty="0">
                <a:solidFill>
                  <a:srgbClr val="58585A"/>
                </a:solidFill>
                <a:cs typeface="Arial" panose="020B0604020202020204" pitchFamily="34" charset="0"/>
                <a:hlinkClick r:id="rId3"/>
              </a:rPr>
              <a:t>d2250@rotary.no</a:t>
            </a: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Funksjonsbasert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rollebasert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epost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feks</a:t>
            </a:r>
            <a:r>
              <a:rPr lang="en-US" altLang="nb-NO" sz="1600" dirty="0">
                <a:solidFill>
                  <a:srgbClr val="58585A"/>
                </a:solidFill>
                <a:cs typeface="Arial" panose="020B0604020202020204" pitchFamily="34" charset="0"/>
              </a:rPr>
              <a:t>. d</a:t>
            </a:r>
            <a:r>
              <a:rPr lang="en-US" altLang="nb-NO" sz="1600" dirty="0">
                <a:solidFill>
                  <a:srgbClr val="58585A"/>
                </a:solidFill>
                <a:cs typeface="Arial" panose="020B0604020202020204" pitchFamily="34" charset="0"/>
                <a:hlinkClick r:id="rId4"/>
              </a:rPr>
              <a:t>ico.2250@rotary.no</a:t>
            </a:r>
            <a:r>
              <a:rPr lang="en-US" altLang="nb-NO" sz="1600" dirty="0">
                <a:solidFill>
                  <a:srgbClr val="58585A"/>
                </a:solidFill>
                <a:cs typeface="Arial" panose="020B0604020202020204" pitchFamily="34" charset="0"/>
              </a:rPr>
              <a:t> / </a:t>
            </a:r>
          </a:p>
          <a:p>
            <a:pPr lvl="1">
              <a:spcBef>
                <a:spcPct val="20000"/>
              </a:spcBef>
              <a:buClr>
                <a:schemeClr val="accent1"/>
              </a:buClr>
              <a:buSzPct val="120000"/>
              <a:buFont typeface="Wingdings" panose="05000000000000000000" pitchFamily="2" charset="2"/>
              <a:buChar char="§"/>
              <a:defRPr/>
            </a:pPr>
            <a:r>
              <a:rPr lang="en-US" altLang="nb-NO" sz="1600" dirty="0">
                <a:solidFill>
                  <a:srgbClr val="58585A"/>
                </a:solidFill>
                <a:cs typeface="Arial" panose="020B0604020202020204" pitchFamily="34" charset="0"/>
              </a:rPr>
              <a:t>Zimbra </a:t>
            </a:r>
            <a:r>
              <a:rPr lang="en-US" altLang="nb-NO" sz="1600" dirty="0" err="1">
                <a:solidFill>
                  <a:srgbClr val="58585A"/>
                </a:solidFill>
                <a:cs typeface="Arial" panose="020B0604020202020204" pitchFamily="34" charset="0"/>
              </a:rPr>
              <a:t>er</a:t>
            </a:r>
            <a:r>
              <a:rPr lang="en-US" altLang="nb-NO" sz="1600" dirty="0">
                <a:solidFill>
                  <a:srgbClr val="58585A"/>
                </a:solidFill>
                <a:cs typeface="Arial" panose="020B0604020202020204" pitchFamily="34" charset="0"/>
              </a:rPr>
              <a:t> front-end </a:t>
            </a:r>
            <a:r>
              <a:rPr lang="en-US" altLang="nb-NO" sz="1600" dirty="0" err="1">
                <a:solidFill>
                  <a:srgbClr val="58585A"/>
                </a:solidFill>
                <a:cs typeface="Arial" panose="020B0604020202020204" pitchFamily="34" charset="0"/>
              </a:rPr>
              <a:t>til</a:t>
            </a:r>
            <a:r>
              <a:rPr lang="en-US" altLang="nb-NO" sz="1600" dirty="0">
                <a:solidFill>
                  <a:srgbClr val="58585A"/>
                </a:solidFill>
                <a:cs typeface="Arial" panose="020B0604020202020204" pitchFamily="34" charset="0"/>
              </a:rPr>
              <a:t> rotary </a:t>
            </a:r>
            <a:r>
              <a:rPr lang="en-US" altLang="nb-NO" sz="1600" dirty="0" err="1">
                <a:solidFill>
                  <a:srgbClr val="58585A"/>
                </a:solidFill>
                <a:cs typeface="Arial" panose="020B0604020202020204" pitchFamily="34" charset="0"/>
              </a:rPr>
              <a:t>epost</a:t>
            </a:r>
            <a:r>
              <a:rPr lang="en-US" altLang="nb-NO" sz="1600" dirty="0">
                <a:solidFill>
                  <a:srgbClr val="58585A"/>
                </a:solidFill>
                <a:cs typeface="Arial" panose="020B0604020202020204" pitchFamily="34" charset="0"/>
              </a:rPr>
              <a:t>. (E</a:t>
            </a:r>
            <a:r>
              <a:rPr lang="nb-NO" altLang="nb-NO" sz="1600" dirty="0">
                <a:solidFill>
                  <a:srgbClr val="58585A"/>
                </a:solidFill>
                <a:cs typeface="Arial" panose="020B0604020202020204" pitchFamily="34" charset="0"/>
              </a:rPr>
              <a:t>post</a:t>
            </a:r>
            <a:r>
              <a:rPr lang="en-US" altLang="nb-NO" sz="1600" dirty="0">
                <a:solidFill>
                  <a:srgbClr val="58585A"/>
                </a:solidFill>
                <a:cs typeface="Arial" panose="020B0604020202020204" pitchFamily="34" charset="0"/>
              </a:rPr>
              <a:t>-server </a:t>
            </a:r>
            <a:r>
              <a:rPr lang="en-US" altLang="nb-NO" sz="1600" dirty="0">
                <a:solidFill>
                  <a:srgbClr val="58585A"/>
                </a:solidFill>
                <a:cs typeface="Arial" panose="020B0604020202020204" pitchFamily="34" charset="0"/>
                <a:hlinkClick r:id="rId5"/>
              </a:rPr>
              <a:t>https://webmail.mysiteshop.com</a:t>
            </a:r>
            <a:r>
              <a:rPr lang="en-US" altLang="nb-NO" sz="1600" dirty="0">
                <a:solidFill>
                  <a:srgbClr val="58585A"/>
                </a:solidFill>
                <a:cs typeface="Arial" panose="020B0604020202020204" pitchFamily="34" charset="0"/>
              </a:rPr>
              <a:t>)</a:t>
            </a:r>
          </a:p>
          <a:p>
            <a:pPr marL="115888" lvl="1" indent="0">
              <a:spcBef>
                <a:spcPct val="20000"/>
              </a:spcBef>
              <a:buClr>
                <a:schemeClr val="accent1"/>
              </a:buClr>
              <a:buSzPct val="120000"/>
              <a:defRPr/>
            </a:pPr>
            <a:endParaRPr lang="en-US" altLang="nb-NO" sz="1600" dirty="0">
              <a:solidFill>
                <a:srgbClr val="58585A"/>
              </a:solidFill>
              <a:cs typeface="Arial" panose="020B0604020202020204" pitchFamily="34" charset="0"/>
            </a:endParaRPr>
          </a:p>
          <a:p>
            <a:pPr marL="115888" lvl="1" indent="0">
              <a:spcBef>
                <a:spcPct val="20000"/>
              </a:spcBef>
              <a:buClr>
                <a:schemeClr val="accent1"/>
              </a:buClr>
              <a:buSzPct val="120000"/>
              <a:defRPr/>
            </a:pPr>
            <a:endParaRPr lang="en-US" altLang="nb-NO" sz="1600" dirty="0">
              <a:solidFill>
                <a:srgbClr val="58585A"/>
              </a:solidFill>
              <a:cs typeface="Arial" panose="020B0604020202020204" pitchFamily="34" charset="0"/>
            </a:endParaRPr>
          </a:p>
          <a:p>
            <a:pPr marL="115888" lvl="1" indent="0">
              <a:spcBef>
                <a:spcPct val="20000"/>
              </a:spcBef>
              <a:buClr>
                <a:schemeClr val="accent1"/>
              </a:buClr>
              <a:buSzPct val="120000"/>
              <a:defRPr/>
            </a:pPr>
            <a:r>
              <a:rPr lang="en-US" altLang="nb-NO" sz="1600" dirty="0" err="1">
                <a:solidFill>
                  <a:srgbClr val="58585A"/>
                </a:solidFill>
                <a:cs typeface="Arial" panose="020B0604020202020204" pitchFamily="34" charset="0"/>
              </a:rPr>
              <a:t>Anbefaling</a:t>
            </a:r>
            <a:r>
              <a:rPr lang="en-US" altLang="nb-NO" sz="1600" dirty="0">
                <a:solidFill>
                  <a:srgbClr val="58585A"/>
                </a:solidFill>
                <a:cs typeface="Arial" panose="020B0604020202020204" pitchFamily="34" charset="0"/>
              </a:rPr>
              <a:t>:</a:t>
            </a: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Konto</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settes</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opp</a:t>
            </a:r>
            <a:r>
              <a:rPr lang="en-US" altLang="nb-NO" sz="1600" dirty="0">
                <a:solidFill>
                  <a:srgbClr val="58585A"/>
                </a:solidFill>
                <a:cs typeface="Arial" panose="020B0604020202020204" pitchFamily="34" charset="0"/>
              </a:rPr>
              <a:t> for </a:t>
            </a:r>
            <a:r>
              <a:rPr lang="en-US" altLang="nb-NO" sz="1600" dirty="0" err="1">
                <a:solidFill>
                  <a:srgbClr val="58585A"/>
                </a:solidFill>
                <a:cs typeface="Arial" panose="020B0604020202020204" pitchFamily="34" charset="0"/>
              </a:rPr>
              <a:t>visning</a:t>
            </a:r>
            <a:r>
              <a:rPr lang="en-US" altLang="nb-NO" sz="1600" dirty="0">
                <a:solidFill>
                  <a:srgbClr val="58585A"/>
                </a:solidFill>
                <a:cs typeface="Arial" panose="020B0604020202020204" pitchFamily="34" charset="0"/>
              </a:rPr>
              <a:t>  i </a:t>
            </a:r>
            <a:r>
              <a:rPr lang="en-US" altLang="nb-NO" sz="1600" dirty="0" err="1">
                <a:solidFill>
                  <a:srgbClr val="58585A"/>
                </a:solidFill>
                <a:cs typeface="Arial" panose="020B0604020202020204" pitchFamily="34" charset="0"/>
              </a:rPr>
              <a:t>eget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postsystem</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feks</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i</a:t>
            </a:r>
            <a:r>
              <a:rPr lang="en-US" altLang="nb-NO" sz="1600" dirty="0">
                <a:solidFill>
                  <a:srgbClr val="58585A"/>
                </a:solidFill>
                <a:cs typeface="Arial" panose="020B0604020202020204" pitchFamily="34" charset="0"/>
              </a:rPr>
              <a:t> Outlook (</a:t>
            </a:r>
            <a:r>
              <a:rPr lang="en-US" altLang="nb-NO" sz="1600" dirty="0" err="1">
                <a:solidFill>
                  <a:srgbClr val="58585A"/>
                </a:solidFill>
                <a:cs typeface="Arial" panose="020B0604020202020204" pitchFamily="34" charset="0"/>
              </a:rPr>
              <a:t>unngå</a:t>
            </a:r>
            <a:r>
              <a:rPr lang="en-US" altLang="nb-NO" sz="1600" dirty="0">
                <a:solidFill>
                  <a:srgbClr val="58585A"/>
                </a:solidFill>
                <a:cs typeface="Arial" panose="020B0604020202020204" pitchFamily="34" charset="0"/>
              </a:rPr>
              <a:t> Zimbra).</a:t>
            </a:r>
            <a:br>
              <a:rPr lang="en-US" altLang="nb-NO" sz="1600" dirty="0">
                <a:solidFill>
                  <a:srgbClr val="58585A"/>
                </a:solidFill>
                <a:cs typeface="Arial" panose="020B0604020202020204" pitchFamily="34" charset="0"/>
              </a:rPr>
            </a:br>
            <a:r>
              <a:rPr lang="en-US" altLang="nb-NO" sz="1600" dirty="0" err="1">
                <a:solidFill>
                  <a:srgbClr val="58585A"/>
                </a:solidFill>
                <a:cs typeface="Arial" panose="020B0604020202020204" pitchFamily="34" charset="0"/>
              </a:rPr>
              <a:t>Alternativt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videresendes</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til</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privat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epost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hvem</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svarer</a:t>
            </a:r>
            <a:r>
              <a:rPr lang="en-US" altLang="nb-NO" sz="1600" dirty="0">
                <a:solidFill>
                  <a:srgbClr val="58585A"/>
                </a:solidFill>
                <a:cs typeface="Arial" panose="020B0604020202020204" pitchFamily="34" charset="0"/>
              </a:rPr>
              <a:t>?)</a:t>
            </a: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Betydelige</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problemer</a:t>
            </a:r>
            <a:r>
              <a:rPr lang="en-US" altLang="nb-NO" sz="1600" dirty="0">
                <a:solidFill>
                  <a:srgbClr val="58585A"/>
                </a:solidFill>
                <a:cs typeface="Arial" panose="020B0604020202020204" pitchFamily="34" charset="0"/>
              </a:rPr>
              <a:t> med </a:t>
            </a:r>
            <a:r>
              <a:rPr lang="en-US" altLang="nb-NO" sz="1600" dirty="0" err="1">
                <a:solidFill>
                  <a:srgbClr val="58585A"/>
                </a:solidFill>
                <a:cs typeface="Arial" panose="020B0604020202020204" pitchFamily="34" charset="0"/>
              </a:rPr>
              <a:t>søppelpost</a:t>
            </a:r>
            <a:r>
              <a:rPr lang="en-US" altLang="nb-NO" sz="1600" dirty="0">
                <a:solidFill>
                  <a:srgbClr val="58585A"/>
                </a:solidFill>
                <a:cs typeface="Arial" panose="020B0604020202020204" pitchFamily="34" charset="0"/>
              </a:rPr>
              <a:t>. </a:t>
            </a:r>
            <a:br>
              <a:rPr lang="en-US" altLang="nb-NO" sz="1600" dirty="0">
                <a:solidFill>
                  <a:srgbClr val="58585A"/>
                </a:solidFill>
                <a:cs typeface="Arial" panose="020B0604020202020204" pitchFamily="34" charset="0"/>
              </a:rPr>
            </a:br>
            <a:r>
              <a:rPr lang="en-US" altLang="nb-NO" sz="1600" dirty="0">
                <a:solidFill>
                  <a:srgbClr val="58585A"/>
                </a:solidFill>
                <a:cs typeface="Arial" panose="020B0604020202020204" pitchFamily="34" charset="0"/>
              </a:rPr>
              <a:t/>
            </a:r>
            <a:br>
              <a:rPr lang="en-US" altLang="nb-NO" sz="1600" dirty="0">
                <a:solidFill>
                  <a:srgbClr val="58585A"/>
                </a:solidFill>
                <a:cs typeface="Arial" panose="020B0604020202020204" pitchFamily="34" charset="0"/>
              </a:rPr>
            </a:br>
            <a:r>
              <a:rPr lang="en-US" altLang="nb-NO" sz="1600" i="1" dirty="0">
                <a:solidFill>
                  <a:srgbClr val="58585A"/>
                </a:solidFill>
                <a:cs typeface="Arial" panose="020B0604020202020204" pitchFamily="34" charset="0"/>
              </a:rPr>
              <a:t>HUSK at:</a:t>
            </a: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Klubbens</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epost</a:t>
            </a:r>
            <a:r>
              <a:rPr lang="en-US" altLang="nb-NO" sz="1600" dirty="0">
                <a:solidFill>
                  <a:srgbClr val="58585A"/>
                </a:solidFill>
                <a:cs typeface="Arial" panose="020B0604020202020204" pitchFamily="34" charset="0"/>
              </a:rPr>
              <a:t> SKAL </a:t>
            </a:r>
            <a:r>
              <a:rPr lang="en-US" altLang="nb-NO" sz="1600" dirty="0" err="1">
                <a:solidFill>
                  <a:srgbClr val="58585A"/>
                </a:solidFill>
                <a:cs typeface="Arial" panose="020B0604020202020204" pitchFamily="34" charset="0"/>
              </a:rPr>
              <a:t>være</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en</a:t>
            </a:r>
            <a:r>
              <a:rPr lang="en-US" altLang="nb-NO" sz="1600" dirty="0">
                <a:solidFill>
                  <a:srgbClr val="58585A"/>
                </a:solidFill>
                <a:cs typeface="Arial" panose="020B0604020202020204" pitchFamily="34" charset="0"/>
              </a:rPr>
              <a:t> @rotary.no </a:t>
            </a:r>
            <a:r>
              <a:rPr lang="en-US" altLang="nb-NO" sz="1600" dirty="0" err="1">
                <a:solidFill>
                  <a:srgbClr val="58585A"/>
                </a:solidFill>
                <a:cs typeface="Arial" panose="020B0604020202020204" pitchFamily="34" charset="0"/>
              </a:rPr>
              <a:t>adresse</a:t>
            </a:r>
            <a:r>
              <a:rPr lang="en-US" altLang="nb-NO" sz="1600" dirty="0">
                <a:solidFill>
                  <a:srgbClr val="58585A"/>
                </a:solidFill>
                <a:cs typeface="Arial" panose="020B0604020202020204" pitchFamily="34" charset="0"/>
              </a:rPr>
              <a:t>.</a:t>
            </a: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Hjemmesiden</a:t>
            </a:r>
            <a:r>
              <a:rPr lang="en-US" altLang="nb-NO" sz="1600" dirty="0">
                <a:solidFill>
                  <a:srgbClr val="58585A"/>
                </a:solidFill>
                <a:cs typeface="Arial" panose="020B0604020202020204" pitchFamily="34" charset="0"/>
              </a:rPr>
              <a:t> har </a:t>
            </a:r>
            <a:r>
              <a:rPr lang="en-US" altLang="nb-NO" sz="1600" dirty="0" err="1">
                <a:solidFill>
                  <a:srgbClr val="58585A"/>
                </a:solidFill>
                <a:cs typeface="Arial" panose="020B0604020202020204" pitchFamily="34" charset="0"/>
              </a:rPr>
              <a:t>en</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kontaktformular</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som</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bruker</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klubbens</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epost</a:t>
            </a: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r>
              <a:rPr lang="en-US" altLang="nb-NO" sz="1600" dirty="0" err="1">
                <a:solidFill>
                  <a:srgbClr val="58585A"/>
                </a:solidFill>
                <a:cs typeface="Arial" panose="020B0604020202020204" pitchFamily="34" charset="0"/>
              </a:rPr>
              <a:t>Funksjons-epost</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gjør</a:t>
            </a:r>
            <a:r>
              <a:rPr lang="en-US" altLang="nb-NO" sz="1600" dirty="0">
                <a:solidFill>
                  <a:srgbClr val="58585A"/>
                </a:solidFill>
                <a:cs typeface="Arial" panose="020B0604020202020204" pitchFamily="34" charset="0"/>
              </a:rPr>
              <a:t> det </a:t>
            </a:r>
            <a:r>
              <a:rPr lang="en-US" altLang="nb-NO" sz="1600" dirty="0" err="1">
                <a:solidFill>
                  <a:srgbClr val="58585A"/>
                </a:solidFill>
                <a:cs typeface="Arial" panose="020B0604020202020204" pitchFamily="34" charset="0"/>
              </a:rPr>
              <a:t>mulig</a:t>
            </a:r>
            <a:r>
              <a:rPr lang="en-US" altLang="nb-NO" sz="1600" dirty="0">
                <a:solidFill>
                  <a:srgbClr val="58585A"/>
                </a:solidFill>
                <a:cs typeface="Arial" panose="020B0604020202020204" pitchFamily="34" charset="0"/>
              </a:rPr>
              <a:t> å </a:t>
            </a:r>
            <a:r>
              <a:rPr lang="en-US" altLang="nb-NO" sz="1600" dirty="0" err="1">
                <a:solidFill>
                  <a:srgbClr val="58585A"/>
                </a:solidFill>
                <a:cs typeface="Arial" panose="020B0604020202020204" pitchFamily="34" charset="0"/>
              </a:rPr>
              <a:t>overlate</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informasjon</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til</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neste</a:t>
            </a:r>
            <a:r>
              <a:rPr lang="en-US" altLang="nb-NO" sz="1600" dirty="0">
                <a:solidFill>
                  <a:srgbClr val="58585A"/>
                </a:solidFill>
                <a:cs typeface="Arial" panose="020B0604020202020204" pitchFamily="34" charset="0"/>
              </a:rPr>
              <a:t> </a:t>
            </a:r>
            <a:r>
              <a:rPr lang="en-US" altLang="nb-NO" sz="1600" dirty="0" err="1">
                <a:solidFill>
                  <a:srgbClr val="58585A"/>
                </a:solidFill>
                <a:cs typeface="Arial" panose="020B0604020202020204" pitchFamily="34" charset="0"/>
              </a:rPr>
              <a:t>tillitsvalgte</a:t>
            </a: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endParaRPr lang="en-US" altLang="nb-NO" sz="1600" dirty="0">
              <a:solidFill>
                <a:srgbClr val="58585A"/>
              </a:solidFill>
              <a:cs typeface="Arial" panose="020B0604020202020204" pitchFamily="34" charset="0"/>
            </a:endParaRPr>
          </a:p>
          <a:p>
            <a:pPr marL="115888" lvl="1" indent="0">
              <a:spcBef>
                <a:spcPct val="20000"/>
              </a:spcBef>
              <a:buClr>
                <a:schemeClr val="accent1"/>
              </a:buClr>
              <a:buSzPct val="120000"/>
              <a:defRPr/>
            </a:pP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endParaRPr lang="en-US" altLang="nb-NO" sz="16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defRPr/>
            </a:pPr>
            <a:endParaRPr lang="en-US" altLang="nb-NO" sz="1600" dirty="0">
              <a:solidFill>
                <a:srgbClr val="58585A"/>
              </a:solidFill>
              <a:cs typeface="Arial" panose="020B0604020202020204" pitchFamily="34" charset="0"/>
            </a:endParaRPr>
          </a:p>
        </p:txBody>
      </p:sp>
      <p:sp>
        <p:nvSpPr>
          <p:cNvPr id="79876" name="Tittel 1">
            <a:extLst>
              <a:ext uri="{FF2B5EF4-FFF2-40B4-BE49-F238E27FC236}">
                <a16:creationId xmlns:a16="http://schemas.microsoft.com/office/drawing/2014/main" xmlns="" id="{4E7EE85B-A0AF-48A7-9F58-AEDA7DC0F811}"/>
              </a:ext>
            </a:extLst>
          </p:cNvPr>
          <p:cNvSpPr>
            <a:spLocks noGrp="1"/>
          </p:cNvSpPr>
          <p:nvPr>
            <p:ph type="title"/>
          </p:nvPr>
        </p:nvSpPr>
        <p:spPr bwMode="auto">
          <a:xfrm>
            <a:off x="152400" y="457200"/>
            <a:ext cx="9296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b-NO" altLang="nb-NO" sz="2400" dirty="0">
                <a:latin typeface="Arial Narrow" panose="020B0606020202030204" pitchFamily="34" charset="0"/>
              </a:rPr>
              <a:t>  </a:t>
            </a:r>
            <a:r>
              <a:rPr lang="nb-NO" altLang="nb-NO" sz="2400" dirty="0" err="1">
                <a:latin typeface="Arial Narrow" panose="020B0606020202030204" pitchFamily="34" charset="0"/>
              </a:rPr>
              <a:t>Zimbra</a:t>
            </a:r>
            <a:r>
              <a:rPr lang="nb-NO" altLang="nb-NO" sz="2400" dirty="0">
                <a:latin typeface="Arial Narrow" panose="020B0606020202030204" pitchFamily="34" charset="0"/>
              </a:rPr>
              <a:t> Web Client epost</a:t>
            </a:r>
          </a:p>
        </p:txBody>
      </p:sp>
      <p:pic>
        <p:nvPicPr>
          <p:cNvPr id="5" name="Grafikk 4" descr="E-post">
            <a:extLst>
              <a:ext uri="{FF2B5EF4-FFF2-40B4-BE49-F238E27FC236}">
                <a16:creationId xmlns:a16="http://schemas.microsoft.com/office/drawing/2014/main" xmlns="" id="{9FDF0F5F-DF2A-442B-84F9-AB4A62B17FB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67600" y="304800"/>
            <a:ext cx="685800" cy="68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1808441"/>
      </p:ext>
    </p:extLst>
  </p:cSld>
  <p:clrMapOvr>
    <a:masterClrMapping/>
  </p:clrMapOvr>
  <p:transition xmlns:p14="http://schemas.microsoft.com/office/powerpoint/2010/main" spd="med"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853E179-3F5F-4C10-B202-8013FB6020CA}"/>
              </a:ext>
            </a:extLst>
          </p:cNvPr>
          <p:cNvSpPr>
            <a:spLocks noGrp="1"/>
          </p:cNvSpPr>
          <p:nvPr>
            <p:ph type="ctrTitle"/>
          </p:nvPr>
        </p:nvSpPr>
        <p:spPr/>
        <p:txBody>
          <a:bodyPr/>
          <a:lstStyle/>
          <a:p>
            <a:r>
              <a:rPr lang="nb-NO" dirty="0"/>
              <a:t>Litt om Rotary.org</a:t>
            </a:r>
          </a:p>
        </p:txBody>
      </p:sp>
    </p:spTree>
    <p:extLst>
      <p:ext uri="{BB962C8B-B14F-4D97-AF65-F5344CB8AC3E}">
        <p14:creationId xmlns:p14="http://schemas.microsoft.com/office/powerpoint/2010/main" val="219127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tel 1">
            <a:extLst>
              <a:ext uri="{FF2B5EF4-FFF2-40B4-BE49-F238E27FC236}">
                <a16:creationId xmlns:a16="http://schemas.microsoft.com/office/drawing/2014/main" xmlns="" id="{714EAF3E-4060-4565-BCC1-BF36414CF32B}"/>
              </a:ext>
            </a:extLst>
          </p:cNvPr>
          <p:cNvSpPr>
            <a:spLocks noGrp="1"/>
          </p:cNvSpPr>
          <p:nvPr>
            <p:ph type="title"/>
          </p:nvPr>
        </p:nvSpPr>
        <p:spPr bwMode="auto">
          <a:xfrm>
            <a:off x="-76200" y="457200"/>
            <a:ext cx="9296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b-NO" altLang="nb-NO" sz="2400" dirty="0">
                <a:latin typeface="Arial Narrow" panose="020B0606020202030204" pitchFamily="34" charset="0"/>
              </a:rPr>
              <a:t> Data som flyter fra Medlemsnett til Rotary International</a:t>
            </a:r>
          </a:p>
        </p:txBody>
      </p:sp>
      <p:sp>
        <p:nvSpPr>
          <p:cNvPr id="75778" name="Content Placeholder 2">
            <a:extLst>
              <a:ext uri="{FF2B5EF4-FFF2-40B4-BE49-F238E27FC236}">
                <a16:creationId xmlns:a16="http://schemas.microsoft.com/office/drawing/2014/main" xmlns="" id="{13DBD05C-9103-4895-950A-65D15F7EEEBB}"/>
              </a:ext>
            </a:extLst>
          </p:cNvPr>
          <p:cNvSpPr>
            <a:spLocks noGrp="1"/>
          </p:cNvSpPr>
          <p:nvPr>
            <p:ph idx="1"/>
          </p:nvPr>
        </p:nvSpPr>
        <p:spPr bwMode="auto">
          <a:xfrm>
            <a:off x="457200" y="1219200"/>
            <a:ext cx="792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panose="020B0604020202020204" pitchFamily="34" charset="0"/>
              <a:buNone/>
            </a:pPr>
            <a:endParaRPr lang="en-US" altLang="nb-NO" sz="1600">
              <a:latin typeface="Georgia" panose="02040502050405020303" pitchFamily="18" charset="0"/>
            </a:endParaRPr>
          </a:p>
          <a:p>
            <a:pPr marL="0" indent="0" eaLnBrk="1" hangingPunct="1">
              <a:buFont typeface="Arial" panose="020B0604020202020204" pitchFamily="34" charset="0"/>
              <a:buNone/>
            </a:pPr>
            <a:endParaRPr lang="en-US" altLang="nb-NO" sz="1600">
              <a:latin typeface="Georgia" panose="02040502050405020303" pitchFamily="18" charset="0"/>
            </a:endParaRPr>
          </a:p>
        </p:txBody>
      </p:sp>
      <p:sp>
        <p:nvSpPr>
          <p:cNvPr id="75779" name="Content Placeholder 2">
            <a:extLst>
              <a:ext uri="{FF2B5EF4-FFF2-40B4-BE49-F238E27FC236}">
                <a16:creationId xmlns:a16="http://schemas.microsoft.com/office/drawing/2014/main" xmlns="" id="{B19706B5-C96B-4B4B-A7E3-61C9A6886068}"/>
              </a:ext>
            </a:extLst>
          </p:cNvPr>
          <p:cNvSpPr txBox="1">
            <a:spLocks/>
          </p:cNvSpPr>
          <p:nvPr/>
        </p:nvSpPr>
        <p:spPr bwMode="auto">
          <a:xfrm>
            <a:off x="471488" y="14478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sz="2400">
                <a:solidFill>
                  <a:schemeClr val="tx1"/>
                </a:solidFill>
                <a:latin typeface="Arial" panose="020B0604020202020204" pitchFamily="34" charset="0"/>
                <a:ea typeface="ヒラギノ角ゴ Pro W3" pitchFamily="-84" charset="-128"/>
              </a:defRPr>
            </a:lvl1pPr>
            <a:lvl2pPr marL="338138" indent="-2222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1">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Klubbens</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Møteinformasjon</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når</a:t>
            </a:r>
            <a:r>
              <a:rPr lang="en-US" altLang="nb-NO" sz="2000" dirty="0">
                <a:solidFill>
                  <a:srgbClr val="58585A"/>
                </a:solidFill>
                <a:cs typeface="Arial" panose="020B0604020202020204" pitchFamily="34" charset="0"/>
              </a:rPr>
              <a:t>/</a:t>
            </a:r>
            <a:r>
              <a:rPr lang="en-US" altLang="nb-NO" sz="2000" dirty="0" err="1">
                <a:solidFill>
                  <a:srgbClr val="58585A"/>
                </a:solidFill>
                <a:cs typeface="Arial" panose="020B0604020202020204" pitchFamily="34" charset="0"/>
              </a:rPr>
              <a:t>hvor</a:t>
            </a:r>
            <a:r>
              <a:rPr lang="en-US" altLang="nb-NO" sz="2000" dirty="0">
                <a:solidFill>
                  <a:srgbClr val="58585A"/>
                </a:solidFill>
                <a:cs typeface="Arial" panose="020B0604020202020204" pitchFamily="34" charset="0"/>
              </a:rPr>
              <a:t>)</a:t>
            </a:r>
          </a:p>
          <a:p>
            <a:pPr lvl="1">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Medlemsinformasjon</a:t>
            </a:r>
            <a:endParaRPr lang="en-US" altLang="nb-NO" sz="20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Verv</a:t>
            </a:r>
            <a:r>
              <a:rPr lang="en-US" altLang="nb-NO" sz="2000" dirty="0">
                <a:solidFill>
                  <a:srgbClr val="58585A"/>
                </a:solidFill>
                <a:cs typeface="Arial" panose="020B0604020202020204" pitchFamily="34" charset="0"/>
              </a:rPr>
              <a:t> (Officers) </a:t>
            </a:r>
            <a:r>
              <a:rPr lang="en-US" altLang="nb-NO" sz="2000" dirty="0" err="1">
                <a:solidFill>
                  <a:srgbClr val="58585A"/>
                </a:solidFill>
                <a:cs typeface="Arial" panose="020B0604020202020204" pitchFamily="34" charset="0"/>
              </a:rPr>
              <a:t>fra</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rolleliste</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i</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medlemsnett</a:t>
            </a:r>
            <a:endParaRPr lang="en-US" altLang="nb-NO" sz="20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Enveis</a:t>
            </a:r>
            <a:endParaRPr lang="en-US" altLang="nb-NO" sz="2000"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Enveis</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fra</a:t>
            </a:r>
            <a:r>
              <a:rPr lang="en-US" altLang="nb-NO" sz="2000" dirty="0">
                <a:solidFill>
                  <a:srgbClr val="58585A"/>
                </a:solidFill>
                <a:cs typeface="Arial" panose="020B0604020202020204" pitchFamily="34" charset="0"/>
              </a:rPr>
              <a:t> Rotary </a:t>
            </a:r>
            <a:r>
              <a:rPr lang="en-US" altLang="nb-NO" sz="2000" dirty="0" err="1">
                <a:solidFill>
                  <a:srgbClr val="58585A"/>
                </a:solidFill>
                <a:cs typeface="Arial" panose="020B0604020202020204" pitchFamily="34" charset="0"/>
              </a:rPr>
              <a:t>Medlemsnett</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til</a:t>
            </a:r>
            <a:r>
              <a:rPr lang="en-US" altLang="nb-NO" sz="2000" dirty="0">
                <a:solidFill>
                  <a:srgbClr val="58585A"/>
                </a:solidFill>
                <a:cs typeface="Arial" panose="020B0604020202020204" pitchFamily="34" charset="0"/>
              </a:rPr>
              <a:t> RI</a:t>
            </a:r>
          </a:p>
          <a:p>
            <a:pPr lvl="2">
              <a:spcBef>
                <a:spcPct val="20000"/>
              </a:spcBef>
              <a:buClr>
                <a:schemeClr val="accent1"/>
              </a:buClr>
              <a:buSzPct val="120000"/>
              <a:buFont typeface="Wingdings" panose="05000000000000000000" pitchFamily="2" charset="2"/>
              <a:buChar char="§"/>
            </a:pPr>
            <a:r>
              <a:rPr lang="en-US" altLang="nb-NO" sz="2000" dirty="0">
                <a:solidFill>
                  <a:srgbClr val="58585A"/>
                </a:solidFill>
                <a:cs typeface="Arial" panose="020B0604020202020204" pitchFamily="34" charset="0"/>
              </a:rPr>
              <a:t>RI </a:t>
            </a:r>
            <a:r>
              <a:rPr lang="en-US" altLang="nb-NO" sz="2000" dirty="0" err="1">
                <a:solidFill>
                  <a:srgbClr val="58585A"/>
                </a:solidFill>
                <a:cs typeface="Arial" panose="020B0604020202020204" pitchFamily="34" charset="0"/>
              </a:rPr>
              <a:t>leverer</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kun</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medlemsnummer</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tilbake</a:t>
            </a:r>
            <a:endParaRPr lang="en-US" altLang="nb-NO" sz="20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pPr>
            <a:r>
              <a:rPr lang="en-US" altLang="nb-NO" sz="2000" dirty="0">
                <a:solidFill>
                  <a:srgbClr val="58585A"/>
                </a:solidFill>
                <a:cs typeface="Arial" panose="020B0604020202020204" pitchFamily="34" charset="0"/>
              </a:rPr>
              <a:t>RIs </a:t>
            </a:r>
            <a:r>
              <a:rPr lang="en-US" altLang="nb-NO" sz="2000" dirty="0" err="1">
                <a:solidFill>
                  <a:srgbClr val="58585A"/>
                </a:solidFill>
                <a:cs typeface="Arial" panose="020B0604020202020204" pitchFamily="34" charset="0"/>
              </a:rPr>
              <a:t>krav</a:t>
            </a:r>
            <a:endParaRPr lang="en-US" altLang="nb-NO" sz="2000"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en-US" altLang="nb-NO" sz="2000" dirty="0" err="1">
                <a:solidFill>
                  <a:srgbClr val="58585A"/>
                </a:solidFill>
                <a:cs typeface="Arial" panose="020B0604020202020204" pitchFamily="34" charset="0"/>
              </a:rPr>
              <a:t>Tretti-dagers</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regelen</a:t>
            </a:r>
            <a:endParaRPr lang="en-US" altLang="nb-NO" sz="2000"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en-US" altLang="nb-NO" sz="2000" dirty="0">
                <a:solidFill>
                  <a:srgbClr val="58585A"/>
                </a:solidFill>
                <a:cs typeface="Arial" panose="020B0604020202020204" pitchFamily="34" charset="0"/>
              </a:rPr>
              <a:t>Ingen </a:t>
            </a:r>
            <a:r>
              <a:rPr lang="en-US" altLang="nb-NO" sz="2000" dirty="0" err="1">
                <a:solidFill>
                  <a:srgbClr val="58585A"/>
                </a:solidFill>
                <a:cs typeface="Arial" panose="020B0604020202020204" pitchFamily="34" charset="0"/>
              </a:rPr>
              <a:t>duplikat</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i</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eposter</a:t>
            </a:r>
            <a:endParaRPr lang="en-US" altLang="nb-NO" sz="2000" dirty="0">
              <a:solidFill>
                <a:srgbClr val="58585A"/>
              </a:solidFill>
              <a:cs typeface="Arial" panose="020B0604020202020204" pitchFamily="34" charset="0"/>
            </a:endParaRPr>
          </a:p>
          <a:p>
            <a:pPr lvl="2">
              <a:spcBef>
                <a:spcPct val="20000"/>
              </a:spcBef>
              <a:buClr>
                <a:schemeClr val="accent1"/>
              </a:buClr>
              <a:buSzPct val="120000"/>
              <a:buFont typeface="Wingdings" panose="05000000000000000000" pitchFamily="2" charset="2"/>
              <a:buChar char="§"/>
            </a:pPr>
            <a:r>
              <a:rPr lang="en-US" altLang="nb-NO" sz="2000" dirty="0">
                <a:solidFill>
                  <a:srgbClr val="58585A"/>
                </a:solidFill>
                <a:cs typeface="Arial" panose="020B0604020202020204" pitchFamily="34" charset="0"/>
              </a:rPr>
              <a:t>Neste </a:t>
            </a:r>
            <a:r>
              <a:rPr lang="en-US" altLang="nb-NO" sz="2000" dirty="0" err="1">
                <a:solidFill>
                  <a:srgbClr val="58585A"/>
                </a:solidFill>
                <a:cs typeface="Arial" panose="020B0604020202020204" pitchFamily="34" charset="0"/>
              </a:rPr>
              <a:t>års</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verv</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innen</a:t>
            </a:r>
            <a:r>
              <a:rPr lang="en-US" altLang="nb-NO" sz="2000" dirty="0">
                <a:solidFill>
                  <a:srgbClr val="58585A"/>
                </a:solidFill>
                <a:cs typeface="Arial" panose="020B0604020202020204" pitchFamily="34" charset="0"/>
              </a:rPr>
              <a:t> 1. </a:t>
            </a:r>
            <a:r>
              <a:rPr lang="en-US" altLang="nb-NO" sz="2000" dirty="0" err="1">
                <a:solidFill>
                  <a:srgbClr val="58585A"/>
                </a:solidFill>
                <a:cs typeface="Arial" panose="020B0604020202020204" pitchFamily="34" charset="0"/>
              </a:rPr>
              <a:t>februar</a:t>
            </a:r>
            <a:r>
              <a:rPr lang="en-US" altLang="nb-NO" sz="2000" dirty="0">
                <a:solidFill>
                  <a:srgbClr val="58585A"/>
                </a:solidFill>
                <a:cs typeface="Arial" panose="020B0604020202020204" pitchFamily="34" charset="0"/>
              </a:rPr>
              <a:t/>
            </a:r>
            <a:br>
              <a:rPr lang="en-US" altLang="nb-NO" sz="2000" dirty="0">
                <a:solidFill>
                  <a:srgbClr val="58585A"/>
                </a:solidFill>
                <a:cs typeface="Arial" panose="020B0604020202020204" pitchFamily="34" charset="0"/>
              </a:rPr>
            </a:br>
            <a:r>
              <a:rPr lang="en-US" altLang="nb-NO" sz="2000" dirty="0">
                <a:solidFill>
                  <a:srgbClr val="58585A"/>
                </a:solidFill>
                <a:cs typeface="Arial" panose="020B0604020202020204" pitchFamily="34" charset="0"/>
              </a:rPr>
              <a:t/>
            </a:r>
            <a:br>
              <a:rPr lang="en-US" altLang="nb-NO" sz="2000" dirty="0">
                <a:solidFill>
                  <a:srgbClr val="58585A"/>
                </a:solidFill>
                <a:cs typeface="Arial" panose="020B0604020202020204" pitchFamily="34" charset="0"/>
              </a:rPr>
            </a:br>
            <a:r>
              <a:rPr lang="en-US" altLang="nb-NO" sz="2000" dirty="0" err="1">
                <a:solidFill>
                  <a:srgbClr val="58585A"/>
                </a:solidFill>
                <a:cs typeface="Arial" panose="020B0604020202020204" pitchFamily="34" charset="0"/>
              </a:rPr>
              <a:t>Alle</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opplysninger</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skal</a:t>
            </a:r>
            <a:r>
              <a:rPr lang="en-US" altLang="nb-NO" sz="2000" dirty="0">
                <a:solidFill>
                  <a:srgbClr val="58585A"/>
                </a:solidFill>
                <a:cs typeface="Arial" panose="020B0604020202020204" pitchFamily="34" charset="0"/>
              </a:rPr>
              <a:t> inn </a:t>
            </a:r>
            <a:r>
              <a:rPr lang="en-US" altLang="nb-NO" sz="2000" dirty="0" err="1">
                <a:solidFill>
                  <a:srgbClr val="58585A"/>
                </a:solidFill>
                <a:cs typeface="Arial" panose="020B0604020202020204" pitchFamily="34" charset="0"/>
              </a:rPr>
              <a:t>i</a:t>
            </a:r>
            <a:r>
              <a:rPr lang="en-US" altLang="nb-NO" sz="2000" dirty="0">
                <a:solidFill>
                  <a:srgbClr val="58585A"/>
                </a:solidFill>
                <a:cs typeface="Arial" panose="020B0604020202020204" pitchFamily="34" charset="0"/>
              </a:rPr>
              <a:t> </a:t>
            </a:r>
            <a:r>
              <a:rPr lang="en-US" altLang="nb-NO" sz="2000" dirty="0" err="1">
                <a:solidFill>
                  <a:srgbClr val="58585A"/>
                </a:solidFill>
                <a:cs typeface="Arial" panose="020B0604020202020204" pitchFamily="34" charset="0"/>
              </a:rPr>
              <a:t>Medlemsnett</a:t>
            </a:r>
            <a:r>
              <a:rPr lang="en-US" altLang="nb-NO" sz="2000" dirty="0">
                <a:solidFill>
                  <a:srgbClr val="58585A"/>
                </a:solidFill>
                <a:cs typeface="Arial" panose="020B0604020202020204" pitchFamily="34" charset="0"/>
              </a:rPr>
              <a:t>. </a:t>
            </a:r>
            <a:br>
              <a:rPr lang="en-US" altLang="nb-NO" sz="2000" dirty="0">
                <a:solidFill>
                  <a:srgbClr val="58585A"/>
                </a:solidFill>
                <a:cs typeface="Arial" panose="020B0604020202020204" pitchFamily="34" charset="0"/>
              </a:rPr>
            </a:br>
            <a:r>
              <a:rPr lang="en-US" altLang="nb-NO" sz="2000" u="sng" dirty="0" err="1">
                <a:solidFill>
                  <a:srgbClr val="58585A"/>
                </a:solidFill>
                <a:cs typeface="Arial" panose="020B0604020202020204" pitchFamily="34" charset="0"/>
              </a:rPr>
              <a:t>Ikke</a:t>
            </a:r>
            <a:r>
              <a:rPr lang="en-US" altLang="nb-NO" sz="2000" u="sng" dirty="0">
                <a:solidFill>
                  <a:srgbClr val="58585A"/>
                </a:solidFill>
                <a:cs typeface="Arial" panose="020B0604020202020204" pitchFamily="34" charset="0"/>
              </a:rPr>
              <a:t> </a:t>
            </a:r>
            <a:r>
              <a:rPr lang="en-US" altLang="nb-NO" sz="2000" u="sng" dirty="0" err="1">
                <a:solidFill>
                  <a:srgbClr val="58585A"/>
                </a:solidFill>
                <a:cs typeface="Arial" panose="020B0604020202020204" pitchFamily="34" charset="0"/>
              </a:rPr>
              <a:t>endre</a:t>
            </a:r>
            <a:r>
              <a:rPr lang="en-US" altLang="nb-NO" sz="2000" u="sng" dirty="0">
                <a:solidFill>
                  <a:srgbClr val="58585A"/>
                </a:solidFill>
                <a:cs typeface="Arial" panose="020B0604020202020204" pitchFamily="34" charset="0"/>
              </a:rPr>
              <a:t> </a:t>
            </a:r>
            <a:r>
              <a:rPr lang="en-US" altLang="nb-NO" sz="2000" u="sng" dirty="0" err="1">
                <a:solidFill>
                  <a:srgbClr val="58585A"/>
                </a:solidFill>
                <a:cs typeface="Arial" panose="020B0604020202020204" pitchFamily="34" charset="0"/>
              </a:rPr>
              <a:t>i</a:t>
            </a:r>
            <a:r>
              <a:rPr lang="en-US" altLang="nb-NO" sz="2000" u="sng" dirty="0">
                <a:solidFill>
                  <a:srgbClr val="58585A"/>
                </a:solidFill>
                <a:cs typeface="Arial" panose="020B0604020202020204" pitchFamily="34" charset="0"/>
              </a:rPr>
              <a:t> RI </a:t>
            </a:r>
            <a:r>
              <a:rPr lang="en-US" altLang="nb-NO" sz="2000" u="sng" dirty="0" err="1">
                <a:solidFill>
                  <a:srgbClr val="58585A"/>
                </a:solidFill>
                <a:cs typeface="Arial" panose="020B0604020202020204" pitchFamily="34" charset="0"/>
              </a:rPr>
              <a:t>uten</a:t>
            </a:r>
            <a:r>
              <a:rPr lang="en-US" altLang="nb-NO" sz="2000" u="sng" dirty="0">
                <a:solidFill>
                  <a:srgbClr val="58585A"/>
                </a:solidFill>
                <a:cs typeface="Arial" panose="020B0604020202020204" pitchFamily="34" charset="0"/>
              </a:rPr>
              <a:t> </a:t>
            </a:r>
            <a:r>
              <a:rPr lang="en-US" altLang="nb-NO" sz="2000" u="sng" dirty="0" err="1">
                <a:solidFill>
                  <a:srgbClr val="58585A"/>
                </a:solidFill>
                <a:cs typeface="Arial" panose="020B0604020202020204" pitchFamily="34" charset="0"/>
              </a:rPr>
              <a:t>avtale</a:t>
            </a:r>
            <a:r>
              <a:rPr lang="en-US" altLang="nb-NO" sz="2000" u="sng" dirty="0">
                <a:solidFill>
                  <a:srgbClr val="58585A"/>
                </a:solidFill>
                <a:cs typeface="Arial" panose="020B0604020202020204" pitchFamily="34" charset="0"/>
              </a:rPr>
              <a:t> med DICO</a:t>
            </a:r>
          </a:p>
          <a:p>
            <a:pPr lvl="1">
              <a:spcBef>
                <a:spcPct val="20000"/>
              </a:spcBef>
              <a:buClr>
                <a:schemeClr val="accent1"/>
              </a:buClr>
              <a:buSzPct val="120000"/>
              <a:buFont typeface="Wingdings" panose="05000000000000000000" pitchFamily="2" charset="2"/>
              <a:buChar char="§"/>
            </a:pPr>
            <a:endParaRPr lang="en-US" altLang="nb-NO" sz="20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pPr>
            <a:endParaRPr lang="en-US" altLang="nb-NO" sz="2000" dirty="0">
              <a:solidFill>
                <a:srgbClr val="58585A"/>
              </a:solidFill>
              <a:cs typeface="Arial" panose="020B0604020202020204" pitchFamily="34" charset="0"/>
            </a:endParaRPr>
          </a:p>
          <a:p>
            <a:pPr lvl="1">
              <a:spcBef>
                <a:spcPct val="20000"/>
              </a:spcBef>
              <a:buClr>
                <a:schemeClr val="accent1"/>
              </a:buClr>
              <a:buSzPct val="120000"/>
              <a:buFont typeface="Wingdings" panose="05000000000000000000" pitchFamily="2" charset="2"/>
              <a:buChar char="§"/>
            </a:pPr>
            <a:endParaRPr lang="en-US" altLang="nb-NO" sz="2000" dirty="0">
              <a:solidFill>
                <a:srgbClr val="58585A"/>
              </a:solidFill>
              <a:cs typeface="Arial" panose="020B0604020202020204" pitchFamily="34" charset="0"/>
            </a:endParaRPr>
          </a:p>
        </p:txBody>
      </p:sp>
    </p:spTree>
    <p:extLst>
      <p:ext uri="{BB962C8B-B14F-4D97-AF65-F5344CB8AC3E}">
        <p14:creationId xmlns:p14="http://schemas.microsoft.com/office/powerpoint/2010/main" val="2410169407"/>
      </p:ext>
    </p:extLst>
  </p:cSld>
  <p:clrMapOvr>
    <a:masterClrMapping/>
  </p:clrMapOvr>
  <p:transition xmlns:p14="http://schemas.microsoft.com/office/powerpoint/2010/main" spd="med"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Bilde 5" descr="Bilde 5"/>
          <p:cNvPicPr>
            <a:picLocks noChangeAspect="1"/>
          </p:cNvPicPr>
          <p:nvPr/>
        </p:nvPicPr>
        <p:blipFill>
          <a:blip r:embed="rId2">
            <a:extLst/>
          </a:blip>
          <a:stretch>
            <a:fillRect/>
          </a:stretch>
        </p:blipFill>
        <p:spPr>
          <a:xfrm>
            <a:off x="75973" y="1813303"/>
            <a:ext cx="9008994" cy="4439529"/>
          </a:xfrm>
          <a:prstGeom prst="rect">
            <a:avLst/>
          </a:prstGeom>
          <a:ln w="12700">
            <a:miter lim="400000"/>
          </a:ln>
        </p:spPr>
      </p:pic>
      <p:grpSp>
        <p:nvGrpSpPr>
          <p:cNvPr id="259" name="Rectangle 2"/>
          <p:cNvGrpSpPr/>
          <p:nvPr/>
        </p:nvGrpSpPr>
        <p:grpSpPr>
          <a:xfrm>
            <a:off x="-296330" y="293913"/>
            <a:ext cx="9753601" cy="779443"/>
            <a:chOff x="0" y="0"/>
            <a:chExt cx="9753600" cy="779442"/>
          </a:xfrm>
        </p:grpSpPr>
        <p:sp>
          <p:nvSpPr>
            <p:cNvPr id="257"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58" name="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My Rotary</a:t>
              </a:r>
            </a:p>
          </p:txBody>
        </p:sp>
      </p:grpSp>
      <p:sp>
        <p:nvSpPr>
          <p:cNvPr id="261" name="Ellipse 1"/>
          <p:cNvSpPr/>
          <p:nvPr/>
        </p:nvSpPr>
        <p:spPr>
          <a:xfrm>
            <a:off x="3937000" y="2275880"/>
            <a:ext cx="1016000" cy="381001"/>
          </a:xfrm>
          <a:prstGeom prst="ellipse">
            <a:avLst/>
          </a:prstGeom>
          <a:ln w="571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62" name="TekstSylinder 2"/>
          <p:cNvSpPr txBox="1"/>
          <p:nvPr/>
        </p:nvSpPr>
        <p:spPr>
          <a:xfrm>
            <a:off x="2526950" y="1219200"/>
            <a:ext cx="3984823" cy="584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200"/>
            </a:lvl1pPr>
          </a:lstStyle>
          <a:p>
            <a:r>
              <a:rPr dirty="0">
                <a:solidFill>
                  <a:srgbClr val="1B1A11"/>
                </a:solidFill>
              </a:rPr>
              <a:t>Gå inn på ”rotary.org”</a:t>
            </a:r>
          </a:p>
        </p:txBody>
      </p:sp>
      <p:sp>
        <p:nvSpPr>
          <p:cNvPr id="263" name="Tekst"/>
          <p:cNvSpPr txBox="1"/>
          <p:nvPr/>
        </p:nvSpPr>
        <p:spPr>
          <a:xfrm>
            <a:off x="4284911" y="3243579"/>
            <a:ext cx="574178" cy="370841"/>
          </a:xfrm>
          <a:prstGeom prst="rect">
            <a:avLst/>
          </a:prstGeom>
          <a:ln w="12700">
            <a:miter lim="400000"/>
          </a:ln>
        </p:spPr>
        <p:txBody>
          <a:bodyPr wrap="none" lIns="45719" rIns="45719">
            <a:spAutoFit/>
          </a:bodyPr>
          <a:lstStyle/>
          <a:p>
            <a:endParaRPr/>
          </a:p>
        </p:txBody>
      </p:sp>
      <p:sp>
        <p:nvSpPr>
          <p:cNvPr id="264" name="https://www.youtube.com/watch?v=ku_6LWRWzzI"/>
          <p:cNvSpPr txBox="1"/>
          <p:nvPr/>
        </p:nvSpPr>
        <p:spPr>
          <a:xfrm flipH="1">
            <a:off x="2057400" y="6324600"/>
            <a:ext cx="5715000"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u="sng">
                <a:solidFill>
                  <a:srgbClr val="0000FF"/>
                </a:solidFill>
                <a:uFill>
                  <a:solidFill>
                    <a:srgbClr val="0000FF"/>
                  </a:solidFill>
                </a:uFill>
                <a:hlinkClick r:id="rId3"/>
              </a:defRPr>
            </a:lvl1pPr>
          </a:lstStyle>
          <a:p>
            <a:pPr>
              <a:defRPr u="none">
                <a:solidFill>
                  <a:srgbClr val="000000"/>
                </a:solidFill>
                <a:uFillTx/>
              </a:defRPr>
            </a:pPr>
            <a:r>
              <a:rPr sz="1800" u="sng" dirty="0">
                <a:solidFill>
                  <a:srgbClr val="0000FF"/>
                </a:solidFill>
                <a:uFill>
                  <a:solidFill>
                    <a:srgbClr val="0000FF"/>
                  </a:solidFill>
                </a:uFill>
                <a:hlinkClick r:id="rId3"/>
              </a:rPr>
              <a:t>https://www.youtube.com/watch?v=ku_6LWRWzzI</a:t>
            </a:r>
          </a:p>
        </p:txBody>
      </p:sp>
      <p:pic>
        <p:nvPicPr>
          <p:cNvPr id="265" name="qrcode.43545545.png" descr="qrcode.43545545.png"/>
          <p:cNvPicPr>
            <a:picLocks noChangeAspect="1"/>
          </p:cNvPicPr>
          <p:nvPr/>
        </p:nvPicPr>
        <p:blipFill>
          <a:blip r:embed="rId4">
            <a:extLst/>
          </a:blip>
          <a:stretch>
            <a:fillRect/>
          </a:stretch>
        </p:blipFill>
        <p:spPr>
          <a:xfrm>
            <a:off x="7696200" y="5486400"/>
            <a:ext cx="1295031" cy="1295032"/>
          </a:xfrm>
          <a:prstGeom prst="rect">
            <a:avLst/>
          </a:prstGeom>
          <a:ln w="12700">
            <a:miter lim="400000"/>
          </a:ln>
        </p:spPr>
      </p:pic>
    </p:spTree>
    <p:extLst>
      <p:ext uri="{BB962C8B-B14F-4D97-AF65-F5344CB8AC3E}">
        <p14:creationId xmlns:p14="http://schemas.microsoft.com/office/powerpoint/2010/main" val="483277047"/>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Rectangle 2"/>
          <p:cNvGrpSpPr/>
          <p:nvPr/>
        </p:nvGrpSpPr>
        <p:grpSpPr>
          <a:xfrm>
            <a:off x="-296330" y="285614"/>
            <a:ext cx="9753601" cy="779443"/>
            <a:chOff x="0" y="0"/>
            <a:chExt cx="9753600" cy="779442"/>
          </a:xfrm>
        </p:grpSpPr>
        <p:sp>
          <p:nvSpPr>
            <p:cNvPr id="283"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84" name="Registrering på “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Registrering på “My Rotary</a:t>
              </a:r>
            </a:p>
          </p:txBody>
        </p:sp>
      </p:grpSp>
      <p:pic>
        <p:nvPicPr>
          <p:cNvPr id="287" name="Bilde 5" descr="Bilde 5"/>
          <p:cNvPicPr>
            <a:picLocks noChangeAspect="1"/>
          </p:cNvPicPr>
          <p:nvPr/>
        </p:nvPicPr>
        <p:blipFill>
          <a:blip r:embed="rId2">
            <a:extLst/>
          </a:blip>
          <a:stretch>
            <a:fillRect/>
          </a:stretch>
        </p:blipFill>
        <p:spPr>
          <a:xfrm>
            <a:off x="1141418" y="1256819"/>
            <a:ext cx="6821352" cy="4788828"/>
          </a:xfrm>
          <a:prstGeom prst="rect">
            <a:avLst/>
          </a:prstGeom>
          <a:ln w="12700">
            <a:miter lim="400000"/>
          </a:ln>
        </p:spPr>
      </p:pic>
      <p:sp>
        <p:nvSpPr>
          <p:cNvPr id="288" name="Ellipse 6"/>
          <p:cNvSpPr/>
          <p:nvPr/>
        </p:nvSpPr>
        <p:spPr>
          <a:xfrm>
            <a:off x="6387967" y="1278221"/>
            <a:ext cx="787401" cy="495301"/>
          </a:xfrm>
          <a:prstGeom prst="ellipse">
            <a:avLst/>
          </a:prstGeom>
          <a:ln w="3810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89" name="Rett pil 8"/>
          <p:cNvSpPr/>
          <p:nvPr/>
        </p:nvSpPr>
        <p:spPr>
          <a:xfrm>
            <a:off x="2042135" y="3732486"/>
            <a:ext cx="1385401" cy="699963"/>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90" name="Rett pil 9"/>
          <p:cNvSpPr/>
          <p:nvPr/>
        </p:nvSpPr>
        <p:spPr>
          <a:xfrm>
            <a:off x="4690155" y="1363842"/>
            <a:ext cx="1697813" cy="187620"/>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91" name="TekstSylinder 1"/>
          <p:cNvSpPr txBox="1"/>
          <p:nvPr/>
        </p:nvSpPr>
        <p:spPr>
          <a:xfrm>
            <a:off x="3427534" y="6333014"/>
            <a:ext cx="390122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800" dirty="0">
                <a:solidFill>
                  <a:srgbClr val="1B1A11"/>
                </a:solidFill>
              </a:rPr>
              <a:t>Trykk på et av de merkede stedene.</a:t>
            </a:r>
          </a:p>
        </p:txBody>
      </p:sp>
    </p:spTree>
    <p:extLst>
      <p:ext uri="{BB962C8B-B14F-4D97-AF65-F5344CB8AC3E}">
        <p14:creationId xmlns:p14="http://schemas.microsoft.com/office/powerpoint/2010/main" val="107352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Bilde 5" descr="Bilde 5"/>
          <p:cNvPicPr>
            <a:picLocks noChangeAspect="1"/>
          </p:cNvPicPr>
          <p:nvPr/>
        </p:nvPicPr>
        <p:blipFill>
          <a:blip r:embed="rId2">
            <a:extLst/>
          </a:blip>
          <a:stretch>
            <a:fillRect/>
          </a:stretch>
        </p:blipFill>
        <p:spPr>
          <a:xfrm>
            <a:off x="1078199" y="1166254"/>
            <a:ext cx="6949721" cy="4878945"/>
          </a:xfrm>
          <a:prstGeom prst="rect">
            <a:avLst/>
          </a:prstGeom>
          <a:ln w="12700">
            <a:miter lim="400000"/>
          </a:ln>
        </p:spPr>
      </p:pic>
      <p:sp>
        <p:nvSpPr>
          <p:cNvPr id="269" name="Ellipse 1"/>
          <p:cNvSpPr/>
          <p:nvPr/>
        </p:nvSpPr>
        <p:spPr>
          <a:xfrm>
            <a:off x="5808391" y="1196438"/>
            <a:ext cx="812801" cy="495301"/>
          </a:xfrm>
          <a:prstGeom prst="ellipse">
            <a:avLst/>
          </a:prstGeom>
          <a:ln w="3810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70" name="Rett pil 3"/>
          <p:cNvSpPr/>
          <p:nvPr/>
        </p:nvSpPr>
        <p:spPr>
          <a:xfrm>
            <a:off x="2042135" y="2778974"/>
            <a:ext cx="1385401" cy="699963"/>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1" name="Rett pil 7"/>
          <p:cNvSpPr/>
          <p:nvPr/>
        </p:nvSpPr>
        <p:spPr>
          <a:xfrm>
            <a:off x="4204440" y="1166253"/>
            <a:ext cx="1545016" cy="293564"/>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74" name="Rectangle 2"/>
          <p:cNvGrpSpPr/>
          <p:nvPr/>
        </p:nvGrpSpPr>
        <p:grpSpPr>
          <a:xfrm>
            <a:off x="-323741" y="97470"/>
            <a:ext cx="9753601" cy="779444"/>
            <a:chOff x="0" y="0"/>
            <a:chExt cx="9753600" cy="779442"/>
          </a:xfrm>
        </p:grpSpPr>
        <p:sp>
          <p:nvSpPr>
            <p:cNvPr id="272"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73" name="Innlogging på “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Innlogging på “My Rotary”</a:t>
              </a:r>
            </a:p>
          </p:txBody>
        </p:sp>
      </p:grpSp>
    </p:spTree>
    <p:extLst>
      <p:ext uri="{BB962C8B-B14F-4D97-AF65-F5344CB8AC3E}">
        <p14:creationId xmlns:p14="http://schemas.microsoft.com/office/powerpoint/2010/main" val="359861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Bilde 5" descr="Bilde 5"/>
          <p:cNvPicPr>
            <a:picLocks noChangeAspect="1"/>
          </p:cNvPicPr>
          <p:nvPr/>
        </p:nvPicPr>
        <p:blipFill>
          <a:blip r:embed="rId2">
            <a:extLst/>
          </a:blip>
          <a:stretch>
            <a:fillRect/>
          </a:stretch>
        </p:blipFill>
        <p:spPr>
          <a:xfrm>
            <a:off x="874129" y="1172831"/>
            <a:ext cx="7451237" cy="5079374"/>
          </a:xfrm>
          <a:prstGeom prst="rect">
            <a:avLst/>
          </a:prstGeom>
          <a:ln w="12700">
            <a:miter lim="400000"/>
          </a:ln>
        </p:spPr>
      </p:pic>
      <p:sp>
        <p:nvSpPr>
          <p:cNvPr id="278" name="Rett pil 3"/>
          <p:cNvSpPr/>
          <p:nvPr/>
        </p:nvSpPr>
        <p:spPr>
          <a:xfrm flipH="1">
            <a:off x="2151440" y="4709636"/>
            <a:ext cx="1053482" cy="368022"/>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81" name="Rectangle 2"/>
          <p:cNvGrpSpPr/>
          <p:nvPr/>
        </p:nvGrpSpPr>
        <p:grpSpPr>
          <a:xfrm>
            <a:off x="-296330" y="293913"/>
            <a:ext cx="9753601" cy="779443"/>
            <a:chOff x="0" y="0"/>
            <a:chExt cx="9753600" cy="779442"/>
          </a:xfrm>
        </p:grpSpPr>
        <p:sp>
          <p:nvSpPr>
            <p:cNvPr id="279"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80" name="Innlogging på “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Innlogging på “My Rotary”</a:t>
              </a:r>
            </a:p>
          </p:txBody>
        </p:sp>
      </p:grpSp>
    </p:spTree>
    <p:extLst>
      <p:ext uri="{BB962C8B-B14F-4D97-AF65-F5344CB8AC3E}">
        <p14:creationId xmlns:p14="http://schemas.microsoft.com/office/powerpoint/2010/main" val="29320327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Rectangle 2"/>
          <p:cNvGrpSpPr/>
          <p:nvPr/>
        </p:nvGrpSpPr>
        <p:grpSpPr>
          <a:xfrm>
            <a:off x="-296330" y="293913"/>
            <a:ext cx="9753601" cy="779443"/>
            <a:chOff x="0" y="0"/>
            <a:chExt cx="9753600" cy="779442"/>
          </a:xfrm>
        </p:grpSpPr>
        <p:sp>
          <p:nvSpPr>
            <p:cNvPr id="30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302" name="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My Rotary</a:t>
              </a:r>
            </a:p>
          </p:txBody>
        </p:sp>
      </p:grpSp>
      <p:pic>
        <p:nvPicPr>
          <p:cNvPr id="305" name="Bilde 1" descr="Bilde 1"/>
          <p:cNvPicPr>
            <a:picLocks noChangeAspect="1"/>
          </p:cNvPicPr>
          <p:nvPr/>
        </p:nvPicPr>
        <p:blipFill>
          <a:blip r:embed="rId2">
            <a:extLst/>
          </a:blip>
          <a:stretch>
            <a:fillRect/>
          </a:stretch>
        </p:blipFill>
        <p:spPr>
          <a:xfrm>
            <a:off x="2042135" y="1195728"/>
            <a:ext cx="5670468" cy="5608730"/>
          </a:xfrm>
          <a:prstGeom prst="rect">
            <a:avLst/>
          </a:prstGeom>
          <a:ln w="12700">
            <a:miter lim="400000"/>
          </a:ln>
        </p:spPr>
      </p:pic>
    </p:spTree>
    <p:extLst>
      <p:ext uri="{BB962C8B-B14F-4D97-AF65-F5344CB8AC3E}">
        <p14:creationId xmlns:p14="http://schemas.microsoft.com/office/powerpoint/2010/main" val="3383543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9491081-F334-48B7-BAEF-E56C807F66F3}"/>
              </a:ext>
            </a:extLst>
          </p:cNvPr>
          <p:cNvSpPr>
            <a:spLocks noGrp="1"/>
          </p:cNvSpPr>
          <p:nvPr>
            <p:ph type="title"/>
          </p:nvPr>
        </p:nvSpPr>
        <p:spPr/>
        <p:txBody>
          <a:bodyPr/>
          <a:lstStyle/>
          <a:p>
            <a:r>
              <a:rPr lang="nb-NO" dirty="0" err="1"/>
              <a:t>Rotarys</a:t>
            </a:r>
            <a:r>
              <a:rPr lang="nb-NO" dirty="0"/>
              <a:t> IT-forum</a:t>
            </a:r>
          </a:p>
        </p:txBody>
      </p:sp>
      <p:sp>
        <p:nvSpPr>
          <p:cNvPr id="3" name="Plassholder for innhold 2">
            <a:extLst>
              <a:ext uri="{FF2B5EF4-FFF2-40B4-BE49-F238E27FC236}">
                <a16:creationId xmlns:a16="http://schemas.microsoft.com/office/drawing/2014/main" xmlns="" id="{3257056B-4905-42A9-B62A-D352A1286BC3}"/>
              </a:ext>
            </a:extLst>
          </p:cNvPr>
          <p:cNvSpPr>
            <a:spLocks noGrp="1"/>
          </p:cNvSpPr>
          <p:nvPr>
            <p:ph idx="1"/>
          </p:nvPr>
        </p:nvSpPr>
        <p:spPr>
          <a:xfrm>
            <a:off x="609600" y="1752600"/>
            <a:ext cx="8229600" cy="3886200"/>
          </a:xfrm>
        </p:spPr>
        <p:txBody>
          <a:bodyPr/>
          <a:lstStyle/>
          <a:p>
            <a:r>
              <a:rPr lang="nb-NO" sz="2400" dirty="0">
                <a:latin typeface="Arial" panose="020B0604020202020204" pitchFamily="34" charset="0"/>
                <a:cs typeface="Arial" panose="020B0604020202020204" pitchFamily="34" charset="0"/>
              </a:rPr>
              <a:t>Trond Nielsen 		Webmaster</a:t>
            </a:r>
          </a:p>
          <a:p>
            <a:r>
              <a:rPr lang="nb-NO" sz="2400" dirty="0">
                <a:latin typeface="Arial" panose="020B0604020202020204" pitchFamily="34" charset="0"/>
                <a:cs typeface="Arial" panose="020B0604020202020204" pitchFamily="34" charset="0"/>
              </a:rPr>
              <a:t>Tore Krokstad 		</a:t>
            </a:r>
            <a:r>
              <a:rPr lang="nb-NO" sz="2400" dirty="0" err="1">
                <a:latin typeface="Arial" panose="020B0604020202020204" pitchFamily="34" charset="0"/>
                <a:cs typeface="Arial" panose="020B0604020202020204" pitchFamily="34" charset="0"/>
              </a:rPr>
              <a:t>Dico</a:t>
            </a:r>
            <a:r>
              <a:rPr lang="nb-NO" sz="2400" dirty="0">
                <a:latin typeface="Arial" panose="020B0604020202020204" pitchFamily="34" charset="0"/>
                <a:cs typeface="Arial" panose="020B0604020202020204" pitchFamily="34" charset="0"/>
              </a:rPr>
              <a:t> 2275</a:t>
            </a:r>
          </a:p>
          <a:p>
            <a:r>
              <a:rPr lang="nb-NO" sz="2400" dirty="0">
                <a:latin typeface="Arial" panose="020B0604020202020204" pitchFamily="34" charset="0"/>
                <a:cs typeface="Arial" panose="020B0604020202020204" pitchFamily="34" charset="0"/>
              </a:rPr>
              <a:t>Trygve Danielsen 	</a:t>
            </a:r>
            <a:r>
              <a:rPr lang="nb-NO" sz="2400" dirty="0" err="1">
                <a:latin typeface="Arial" panose="020B0604020202020204" pitchFamily="34" charset="0"/>
                <a:cs typeface="Arial" panose="020B0604020202020204" pitchFamily="34" charset="0"/>
              </a:rPr>
              <a:t>Dico</a:t>
            </a:r>
            <a:r>
              <a:rPr lang="nb-NO" sz="2400" dirty="0">
                <a:latin typeface="Arial" panose="020B0604020202020204" pitchFamily="34" charset="0"/>
                <a:cs typeface="Arial" panose="020B0604020202020204" pitchFamily="34" charset="0"/>
              </a:rPr>
              <a:t>  2310</a:t>
            </a:r>
          </a:p>
          <a:p>
            <a:r>
              <a:rPr lang="nb-NO" sz="2400" dirty="0">
                <a:solidFill>
                  <a:schemeClr val="accent5"/>
                </a:solidFill>
                <a:latin typeface="Arial" panose="020B0604020202020204" pitchFamily="34" charset="0"/>
                <a:cs typeface="Arial" panose="020B0604020202020204" pitchFamily="34" charset="0"/>
              </a:rPr>
              <a:t>Einar Solheim			</a:t>
            </a:r>
            <a:r>
              <a:rPr lang="nb-NO" sz="2400" dirty="0" err="1">
                <a:solidFill>
                  <a:schemeClr val="accent5"/>
                </a:solidFill>
                <a:latin typeface="Arial" panose="020B0604020202020204" pitchFamily="34" charset="0"/>
                <a:cs typeface="Arial" panose="020B0604020202020204" pitchFamily="34" charset="0"/>
              </a:rPr>
              <a:t>Dico</a:t>
            </a:r>
            <a:r>
              <a:rPr lang="nb-NO" sz="2400" dirty="0">
                <a:solidFill>
                  <a:schemeClr val="accent5"/>
                </a:solidFill>
                <a:latin typeface="Arial" panose="020B0604020202020204" pitchFamily="34" charset="0"/>
                <a:cs typeface="Arial" panose="020B0604020202020204" pitchFamily="34" charset="0"/>
              </a:rPr>
              <a:t> 2250</a:t>
            </a:r>
          </a:p>
          <a:p>
            <a:r>
              <a:rPr lang="nb-NO" sz="2400" dirty="0">
                <a:latin typeface="Arial" panose="020B0604020202020204" pitchFamily="34" charset="0"/>
                <a:cs typeface="Arial" panose="020B0604020202020204" pitchFamily="34" charset="0"/>
              </a:rPr>
              <a:t>Tor Endre Bakken	</a:t>
            </a:r>
            <a:r>
              <a:rPr lang="nb-NO" sz="2400" dirty="0" err="1">
                <a:latin typeface="Arial" panose="020B0604020202020204" pitchFamily="34" charset="0"/>
                <a:cs typeface="Arial" panose="020B0604020202020204" pitchFamily="34" charset="0"/>
              </a:rPr>
              <a:t>Dico</a:t>
            </a:r>
            <a:r>
              <a:rPr lang="nb-NO" sz="2400" dirty="0">
                <a:latin typeface="Arial" panose="020B0604020202020204" pitchFamily="34" charset="0"/>
                <a:cs typeface="Arial" panose="020B0604020202020204" pitchFamily="34" charset="0"/>
              </a:rPr>
              <a:t> 2290</a:t>
            </a:r>
          </a:p>
          <a:p>
            <a:r>
              <a:rPr lang="nb-NO" sz="2400" dirty="0">
                <a:latin typeface="Arial" panose="020B0604020202020204" pitchFamily="34" charset="0"/>
                <a:cs typeface="Arial" panose="020B0604020202020204" pitchFamily="34" charset="0"/>
              </a:rPr>
              <a:t>Fred Loe				</a:t>
            </a:r>
            <a:r>
              <a:rPr lang="nb-NO" sz="2400" dirty="0" err="1">
                <a:latin typeface="Arial" panose="020B0604020202020204" pitchFamily="34" charset="0"/>
                <a:cs typeface="Arial" panose="020B0604020202020204" pitchFamily="34" charset="0"/>
              </a:rPr>
              <a:t>Dico</a:t>
            </a:r>
            <a:r>
              <a:rPr lang="nb-NO" sz="2400" dirty="0">
                <a:latin typeface="Arial" panose="020B0604020202020204" pitchFamily="34" charset="0"/>
                <a:cs typeface="Arial" panose="020B0604020202020204" pitchFamily="34" charset="0"/>
              </a:rPr>
              <a:t> 2305</a:t>
            </a:r>
          </a:p>
          <a:p>
            <a:r>
              <a:rPr lang="nb-NO" sz="2400" dirty="0">
                <a:latin typeface="Arial" panose="020B0604020202020204" pitchFamily="34" charset="0"/>
                <a:cs typeface="Arial" panose="020B0604020202020204" pitchFamily="34" charset="0"/>
              </a:rPr>
              <a:t>Johnny Rivli			</a:t>
            </a:r>
            <a:r>
              <a:rPr lang="nb-NO" sz="2400" dirty="0" err="1">
                <a:latin typeface="Arial" panose="020B0604020202020204" pitchFamily="34" charset="0"/>
                <a:cs typeface="Arial" panose="020B0604020202020204" pitchFamily="34" charset="0"/>
              </a:rPr>
              <a:t>Dico</a:t>
            </a:r>
            <a:r>
              <a:rPr lang="nb-NO" sz="2400" dirty="0">
                <a:latin typeface="Arial" panose="020B0604020202020204" pitchFamily="34" charset="0"/>
                <a:cs typeface="Arial" panose="020B0604020202020204" pitchFamily="34" charset="0"/>
              </a:rPr>
              <a:t> 2260 </a:t>
            </a:r>
          </a:p>
          <a:p>
            <a:r>
              <a:rPr lang="nb-NO" sz="2400" dirty="0">
                <a:latin typeface="Arial" panose="020B0604020202020204" pitchFamily="34" charset="0"/>
                <a:cs typeface="Arial" panose="020B0604020202020204" pitchFamily="34" charset="0"/>
              </a:rPr>
              <a:t>Aril Bjørkøy			MD </a:t>
            </a:r>
            <a:r>
              <a:rPr lang="nb-NO" sz="2400" dirty="0" err="1">
                <a:latin typeface="Arial" panose="020B0604020202020204" pitchFamily="34" charset="0"/>
                <a:cs typeface="Arial" panose="020B0604020202020204" pitchFamily="34" charset="0"/>
              </a:rPr>
              <a:t>Executive</a:t>
            </a:r>
            <a:r>
              <a:rPr lang="nb-NO" sz="2400" dirty="0">
                <a:latin typeface="Arial" panose="020B0604020202020204" pitchFamily="34" charset="0"/>
                <a:cs typeface="Arial" panose="020B0604020202020204" pitchFamily="34" charset="0"/>
              </a:rPr>
              <a:t> </a:t>
            </a:r>
            <a:r>
              <a:rPr lang="nb-NO" sz="2400" dirty="0" err="1">
                <a:latin typeface="Arial" panose="020B0604020202020204" pitchFamily="34" charset="0"/>
                <a:cs typeface="Arial" panose="020B0604020202020204" pitchFamily="34" charset="0"/>
              </a:rPr>
              <a:t>Secretary</a:t>
            </a:r>
            <a:endParaRPr lang="nb-NO" sz="2400" dirty="0">
              <a:latin typeface="Arial" panose="020B0604020202020204" pitchFamily="34" charset="0"/>
              <a:cs typeface="Arial" panose="020B0604020202020204" pitchFamily="34" charset="0"/>
            </a:endParaRPr>
          </a:p>
        </p:txBody>
      </p:sp>
      <p:pic>
        <p:nvPicPr>
          <p:cNvPr id="4" name="Grafikk 3" descr="Kundeservice">
            <a:extLst>
              <a:ext uri="{FF2B5EF4-FFF2-40B4-BE49-F238E27FC236}">
                <a16:creationId xmlns:a16="http://schemas.microsoft.com/office/drawing/2014/main" xmlns="" id="{62E5FF82-66F8-41AF-98AE-26081CA84E0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629400" y="2057400"/>
            <a:ext cx="1524000" cy="1524000"/>
          </a:xfrm>
          <a:prstGeom prst="rect">
            <a:avLst/>
          </a:prstGeom>
        </p:spPr>
      </p:pic>
    </p:spTree>
    <p:extLst>
      <p:ext uri="{BB962C8B-B14F-4D97-AF65-F5344CB8AC3E}">
        <p14:creationId xmlns:p14="http://schemas.microsoft.com/office/powerpoint/2010/main" val="401967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Bilde 1" descr="Bilde 1"/>
          <p:cNvPicPr>
            <a:picLocks noChangeAspect="1"/>
          </p:cNvPicPr>
          <p:nvPr/>
        </p:nvPicPr>
        <p:blipFill>
          <a:blip r:embed="rId2">
            <a:extLst/>
          </a:blip>
          <a:stretch>
            <a:fillRect/>
          </a:stretch>
        </p:blipFill>
        <p:spPr>
          <a:xfrm>
            <a:off x="0" y="1319773"/>
            <a:ext cx="9144000" cy="3247697"/>
          </a:xfrm>
          <a:prstGeom prst="rect">
            <a:avLst/>
          </a:prstGeom>
          <a:ln w="12700">
            <a:miter lim="400000"/>
          </a:ln>
        </p:spPr>
      </p:pic>
      <p:grpSp>
        <p:nvGrpSpPr>
          <p:cNvPr id="323" name="Rectangle 2"/>
          <p:cNvGrpSpPr/>
          <p:nvPr/>
        </p:nvGrpSpPr>
        <p:grpSpPr>
          <a:xfrm>
            <a:off x="-296330" y="293913"/>
            <a:ext cx="9753601" cy="779443"/>
            <a:chOff x="0" y="0"/>
            <a:chExt cx="9753600" cy="779442"/>
          </a:xfrm>
        </p:grpSpPr>
        <p:sp>
          <p:nvSpPr>
            <p:cNvPr id="32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322" name="My Rotary"/>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My Rotary</a:t>
              </a:r>
            </a:p>
          </p:txBody>
        </p:sp>
      </p:grpSp>
      <p:sp>
        <p:nvSpPr>
          <p:cNvPr id="324" name="Rett pil 6"/>
          <p:cNvSpPr/>
          <p:nvPr/>
        </p:nvSpPr>
        <p:spPr>
          <a:xfrm flipV="1">
            <a:off x="3048308" y="3043379"/>
            <a:ext cx="3083424" cy="1692182"/>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25" name="TekstSylinder 7"/>
          <p:cNvSpPr txBox="1"/>
          <p:nvPr/>
        </p:nvSpPr>
        <p:spPr>
          <a:xfrm>
            <a:off x="1143000" y="4800600"/>
            <a:ext cx="7354214" cy="12003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pPr>
            <a:r>
              <a:rPr sz="1800" dirty="0">
                <a:solidFill>
                  <a:srgbClr val="1B1A11"/>
                </a:solidFill>
              </a:rPr>
              <a:t>Hentes fra medlemsnett, men “Sign in Email” blir ikke rettet.</a:t>
            </a:r>
          </a:p>
          <a:p>
            <a:pPr>
              <a:defRPr sz="2200"/>
            </a:pPr>
            <a:r>
              <a:rPr sz="1800" dirty="0">
                <a:solidFill>
                  <a:srgbClr val="1B1A11"/>
                </a:solidFill>
              </a:rPr>
              <a:t>Dersom du har endret e-post etter du registrerte</a:t>
            </a:r>
            <a:r>
              <a:rPr lang="nb-NO" sz="1800" dirty="0">
                <a:solidFill>
                  <a:srgbClr val="1B1A11"/>
                </a:solidFill>
              </a:rPr>
              <a:t> </a:t>
            </a:r>
            <a:r>
              <a:rPr sz="1800" dirty="0">
                <a:solidFill>
                  <a:srgbClr val="1B1A11"/>
                </a:solidFill>
              </a:rPr>
              <a:t>deg i ”My Rotary” </a:t>
            </a:r>
            <a:endParaRPr lang="nb-NO" sz="1800" dirty="0">
              <a:solidFill>
                <a:srgbClr val="1B1A11"/>
              </a:solidFill>
            </a:endParaRPr>
          </a:p>
          <a:p>
            <a:pPr>
              <a:defRPr sz="2200"/>
            </a:pPr>
            <a:r>
              <a:rPr sz="1800" dirty="0">
                <a:solidFill>
                  <a:srgbClr val="1B1A11"/>
                </a:solidFill>
              </a:rPr>
              <a:t>bør du gå inn og endre ”Sign in Email”.</a:t>
            </a:r>
          </a:p>
          <a:p>
            <a:pPr>
              <a:defRPr sz="2200"/>
            </a:pPr>
            <a:r>
              <a:rPr sz="1800" dirty="0">
                <a:solidFill>
                  <a:srgbClr val="1B1A11"/>
                </a:solidFill>
              </a:rPr>
              <a:t>Du må da logge deg inn med din gamle adresse.</a:t>
            </a:r>
          </a:p>
        </p:txBody>
      </p:sp>
    </p:spTree>
    <p:extLst>
      <p:ext uri="{BB962C8B-B14F-4D97-AF65-F5344CB8AC3E}">
        <p14:creationId xmlns:p14="http://schemas.microsoft.com/office/powerpoint/2010/main" val="36323503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Rectangle 2"/>
          <p:cNvGrpSpPr/>
          <p:nvPr/>
        </p:nvGrpSpPr>
        <p:grpSpPr>
          <a:xfrm>
            <a:off x="-296330" y="302984"/>
            <a:ext cx="9753601" cy="779443"/>
            <a:chOff x="0" y="0"/>
            <a:chExt cx="9753600" cy="779442"/>
          </a:xfrm>
        </p:grpSpPr>
        <p:sp>
          <p:nvSpPr>
            <p:cNvPr id="328"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329" name="Endre sign-in email"/>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Endre sign-in email</a:t>
              </a:r>
            </a:p>
          </p:txBody>
        </p:sp>
      </p:grpSp>
      <p:pic>
        <p:nvPicPr>
          <p:cNvPr id="332" name="Bilde 5" descr="Bilde 5"/>
          <p:cNvPicPr>
            <a:picLocks noChangeAspect="1"/>
          </p:cNvPicPr>
          <p:nvPr/>
        </p:nvPicPr>
        <p:blipFill>
          <a:blip r:embed="rId2">
            <a:extLst/>
          </a:blip>
          <a:stretch>
            <a:fillRect/>
          </a:stretch>
        </p:blipFill>
        <p:spPr>
          <a:xfrm>
            <a:off x="48793" y="2378300"/>
            <a:ext cx="9095208" cy="2368241"/>
          </a:xfrm>
          <a:prstGeom prst="rect">
            <a:avLst/>
          </a:prstGeom>
          <a:ln w="12700">
            <a:miter lim="400000"/>
          </a:ln>
        </p:spPr>
      </p:pic>
      <p:sp>
        <p:nvSpPr>
          <p:cNvPr id="333" name="Ellipse 1"/>
          <p:cNvSpPr/>
          <p:nvPr/>
        </p:nvSpPr>
        <p:spPr>
          <a:xfrm>
            <a:off x="3505200" y="2590800"/>
            <a:ext cx="1917700" cy="419100"/>
          </a:xfrm>
          <a:prstGeom prst="ellipse">
            <a:avLst/>
          </a:prstGeom>
          <a:ln w="571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34" name="Gå inn på “Account Setting”"/>
          <p:cNvSpPr txBox="1"/>
          <p:nvPr/>
        </p:nvSpPr>
        <p:spPr>
          <a:xfrm>
            <a:off x="2426122" y="5148579"/>
            <a:ext cx="3873264" cy="4616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r>
              <a:rPr dirty="0">
                <a:solidFill>
                  <a:srgbClr val="1B1A11"/>
                </a:solidFill>
              </a:rPr>
              <a:t>Gå inn på “Account Setting”</a:t>
            </a:r>
          </a:p>
        </p:txBody>
      </p:sp>
    </p:spTree>
    <p:extLst>
      <p:ext uri="{BB962C8B-B14F-4D97-AF65-F5344CB8AC3E}">
        <p14:creationId xmlns:p14="http://schemas.microsoft.com/office/powerpoint/2010/main" val="3141000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Bilde 5" descr="Bilde 5"/>
          <p:cNvPicPr>
            <a:picLocks noChangeAspect="1"/>
          </p:cNvPicPr>
          <p:nvPr/>
        </p:nvPicPr>
        <p:blipFill>
          <a:blip r:embed="rId2">
            <a:extLst/>
          </a:blip>
          <a:stretch>
            <a:fillRect/>
          </a:stretch>
        </p:blipFill>
        <p:spPr>
          <a:xfrm>
            <a:off x="553357" y="1186027"/>
            <a:ext cx="8082644" cy="4968552"/>
          </a:xfrm>
          <a:prstGeom prst="rect">
            <a:avLst/>
          </a:prstGeom>
          <a:ln w="12700">
            <a:miter lim="400000"/>
          </a:ln>
        </p:spPr>
      </p:pic>
      <p:sp>
        <p:nvSpPr>
          <p:cNvPr id="338" name="Ellipse 1"/>
          <p:cNvSpPr/>
          <p:nvPr/>
        </p:nvSpPr>
        <p:spPr>
          <a:xfrm>
            <a:off x="2746829" y="1808762"/>
            <a:ext cx="3185887" cy="1730465"/>
          </a:xfrm>
          <a:prstGeom prst="ellipse">
            <a:avLst/>
          </a:prstGeom>
          <a:ln w="571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grpSp>
        <p:nvGrpSpPr>
          <p:cNvPr id="341" name="Rectangle 2"/>
          <p:cNvGrpSpPr/>
          <p:nvPr/>
        </p:nvGrpSpPr>
        <p:grpSpPr>
          <a:xfrm>
            <a:off x="-304800" y="304800"/>
            <a:ext cx="9753601" cy="779443"/>
            <a:chOff x="0" y="0"/>
            <a:chExt cx="9753600" cy="779442"/>
          </a:xfrm>
        </p:grpSpPr>
        <p:sp>
          <p:nvSpPr>
            <p:cNvPr id="339"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340" name="Endre sign-in Email"/>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rPr dirty="0"/>
                <a:t>Endre sign-in Email</a:t>
              </a:r>
            </a:p>
          </p:txBody>
        </p:sp>
      </p:grpSp>
    </p:spTree>
    <p:extLst>
      <p:ext uri="{BB962C8B-B14F-4D97-AF65-F5344CB8AC3E}">
        <p14:creationId xmlns:p14="http://schemas.microsoft.com/office/powerpoint/2010/main" val="1972177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Bilde 5" descr="Bilde 5"/>
          <p:cNvPicPr>
            <a:picLocks noChangeAspect="1"/>
          </p:cNvPicPr>
          <p:nvPr/>
        </p:nvPicPr>
        <p:blipFill>
          <a:blip r:embed="rId2">
            <a:extLst/>
          </a:blip>
          <a:stretch>
            <a:fillRect/>
          </a:stretch>
        </p:blipFill>
        <p:spPr>
          <a:xfrm>
            <a:off x="0" y="1295400"/>
            <a:ext cx="9144000" cy="4254900"/>
          </a:xfrm>
          <a:prstGeom prst="rect">
            <a:avLst/>
          </a:prstGeom>
          <a:ln w="12700">
            <a:miter lim="400000"/>
          </a:ln>
        </p:spPr>
      </p:pic>
      <p:sp>
        <p:nvSpPr>
          <p:cNvPr id="3" name="Rektangel"/>
          <p:cNvSpPr/>
          <p:nvPr/>
        </p:nvSpPr>
        <p:spPr>
          <a:xfrm>
            <a:off x="-1" y="293913"/>
            <a:ext cx="9144001" cy="620488"/>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grpSp>
        <p:nvGrpSpPr>
          <p:cNvPr id="4" name="Rectangle 2"/>
          <p:cNvGrpSpPr/>
          <p:nvPr/>
        </p:nvGrpSpPr>
        <p:grpSpPr>
          <a:xfrm>
            <a:off x="-304800" y="228600"/>
            <a:ext cx="9753601" cy="779443"/>
            <a:chOff x="0" y="0"/>
            <a:chExt cx="9753600" cy="779442"/>
          </a:xfrm>
        </p:grpSpPr>
        <p:sp>
          <p:nvSpPr>
            <p:cNvPr id="5"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6" name="Endre sign-in Email"/>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rPr dirty="0"/>
                <a:t>Endre sign-in Email</a:t>
              </a:r>
            </a:p>
          </p:txBody>
        </p:sp>
      </p:grpSp>
    </p:spTree>
    <p:extLst>
      <p:ext uri="{BB962C8B-B14F-4D97-AF65-F5344CB8AC3E}">
        <p14:creationId xmlns:p14="http://schemas.microsoft.com/office/powerpoint/2010/main" val="19461989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p:cNvSpPr/>
          <p:nvPr/>
        </p:nvSpPr>
        <p:spPr>
          <a:xfrm>
            <a:off x="-1" y="293913"/>
            <a:ext cx="9144001" cy="468087"/>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10" name="Tittel 1">
            <a:extLst>
              <a:ext uri="{FF2B5EF4-FFF2-40B4-BE49-F238E27FC236}">
                <a16:creationId xmlns:a16="http://schemas.microsoft.com/office/drawing/2014/main" xmlns="" id="{8D64166E-EC3B-4088-BAF8-A01E82060961}"/>
              </a:ext>
            </a:extLst>
          </p:cNvPr>
          <p:cNvSpPr txBox="1">
            <a:spLocks/>
          </p:cNvSpPr>
          <p:nvPr/>
        </p:nvSpPr>
        <p:spPr>
          <a:xfrm>
            <a:off x="76200" y="228600"/>
            <a:ext cx="48768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nb-NO" sz="2400" dirty="0" err="1">
                <a:solidFill>
                  <a:schemeClr val="bg1"/>
                </a:solidFill>
              </a:rPr>
              <a:t>Manage</a:t>
            </a:r>
            <a:r>
              <a:rPr lang="nb-NO" sz="2400" dirty="0">
                <a:solidFill>
                  <a:schemeClr val="bg1"/>
                </a:solidFill>
              </a:rPr>
              <a:t> – Club </a:t>
            </a:r>
            <a:r>
              <a:rPr lang="nb-NO" sz="2400" dirty="0" err="1">
                <a:solidFill>
                  <a:schemeClr val="bg1"/>
                </a:solidFill>
              </a:rPr>
              <a:t>administration</a:t>
            </a:r>
            <a:endParaRPr lang="nb-NO" sz="2400" dirty="0">
              <a:solidFill>
                <a:schemeClr val="bg1"/>
              </a:solidFill>
            </a:endParaRPr>
          </a:p>
        </p:txBody>
      </p:sp>
      <p:pic>
        <p:nvPicPr>
          <p:cNvPr id="13" name="Bilde 12" descr="Skjermbilde 2019-03-07 kl. 22.08.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1103470"/>
          </a:xfrm>
          <a:prstGeom prst="rect">
            <a:avLst/>
          </a:prstGeom>
        </p:spPr>
      </p:pic>
      <p:pic>
        <p:nvPicPr>
          <p:cNvPr id="14" name="Bilde 13" descr="Skjermbilde 2019-03-07 kl. 22.08.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946400"/>
            <a:ext cx="2527300" cy="2997200"/>
          </a:xfrm>
          <a:prstGeom prst="rect">
            <a:avLst/>
          </a:prstGeom>
        </p:spPr>
      </p:pic>
      <p:pic>
        <p:nvPicPr>
          <p:cNvPr id="15" name="Bilde 14" descr="ri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2743200"/>
            <a:ext cx="4938645" cy="3581400"/>
          </a:xfrm>
          <a:prstGeom prst="rect">
            <a:avLst/>
          </a:prstGeom>
        </p:spPr>
      </p:pic>
      <p:cxnSp>
        <p:nvCxnSpPr>
          <p:cNvPr id="3" name="Rett pil 2"/>
          <p:cNvCxnSpPr/>
          <p:nvPr/>
        </p:nvCxnSpPr>
        <p:spPr>
          <a:xfrm flipH="1">
            <a:off x="2514600" y="2286000"/>
            <a:ext cx="1295400" cy="1524000"/>
          </a:xfrm>
          <a:prstGeom prst="straightConnector1">
            <a:avLst/>
          </a:prstGeom>
          <a:ln>
            <a:solidFill>
              <a:srgbClr val="D91B5C"/>
            </a:solidFill>
            <a:tailEnd type="arrow"/>
          </a:ln>
        </p:spPr>
        <p:style>
          <a:lnRef idx="2">
            <a:schemeClr val="accent1"/>
          </a:lnRef>
          <a:fillRef idx="0">
            <a:schemeClr val="accent1"/>
          </a:fillRef>
          <a:effectRef idx="1">
            <a:schemeClr val="accent1"/>
          </a:effectRef>
          <a:fontRef idx="minor">
            <a:schemeClr val="tx1"/>
          </a:fontRef>
        </p:style>
      </p:cxnSp>
      <p:cxnSp>
        <p:nvCxnSpPr>
          <p:cNvPr id="9" name="Rett pil 8"/>
          <p:cNvCxnSpPr/>
          <p:nvPr/>
        </p:nvCxnSpPr>
        <p:spPr>
          <a:xfrm>
            <a:off x="2819400" y="3962400"/>
            <a:ext cx="1828800" cy="762000"/>
          </a:xfrm>
          <a:prstGeom prst="straightConnector1">
            <a:avLst/>
          </a:prstGeom>
          <a:ln>
            <a:solidFill>
              <a:srgbClr val="D91B5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949477"/>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p:cNvSpPr/>
          <p:nvPr/>
        </p:nvSpPr>
        <p:spPr>
          <a:xfrm>
            <a:off x="-1" y="293913"/>
            <a:ext cx="9144001" cy="468087"/>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10" name="Tittel 1">
            <a:extLst>
              <a:ext uri="{FF2B5EF4-FFF2-40B4-BE49-F238E27FC236}">
                <a16:creationId xmlns:a16="http://schemas.microsoft.com/office/drawing/2014/main" xmlns="" id="{8D64166E-EC3B-4088-BAF8-A01E82060961}"/>
              </a:ext>
            </a:extLst>
          </p:cNvPr>
          <p:cNvSpPr txBox="1">
            <a:spLocks/>
          </p:cNvSpPr>
          <p:nvPr/>
        </p:nvSpPr>
        <p:spPr>
          <a:xfrm>
            <a:off x="76200" y="228600"/>
            <a:ext cx="48768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nb-NO" sz="2400" dirty="0" err="1">
                <a:solidFill>
                  <a:schemeClr val="bg1"/>
                </a:solidFill>
              </a:rPr>
              <a:t>Manage</a:t>
            </a:r>
            <a:r>
              <a:rPr lang="nb-NO" sz="2400" dirty="0">
                <a:solidFill>
                  <a:schemeClr val="bg1"/>
                </a:solidFill>
              </a:rPr>
              <a:t> – Club </a:t>
            </a:r>
            <a:r>
              <a:rPr lang="nb-NO" sz="2400" dirty="0" err="1">
                <a:solidFill>
                  <a:schemeClr val="bg1"/>
                </a:solidFill>
              </a:rPr>
              <a:t>administration</a:t>
            </a:r>
            <a:endParaRPr lang="nb-NO" sz="2400" dirty="0">
              <a:solidFill>
                <a:schemeClr val="bg1"/>
              </a:solidFill>
            </a:endParaRPr>
          </a:p>
        </p:txBody>
      </p:sp>
      <p:pic>
        <p:nvPicPr>
          <p:cNvPr id="12" name="Bilde 11" descr="ri2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8586516" cy="5257800"/>
          </a:xfrm>
          <a:prstGeom prst="rect">
            <a:avLst/>
          </a:prstGeom>
        </p:spPr>
      </p:pic>
      <p:sp>
        <p:nvSpPr>
          <p:cNvPr id="2" name="TekstSylinder 1"/>
          <p:cNvSpPr txBox="1"/>
          <p:nvPr/>
        </p:nvSpPr>
        <p:spPr>
          <a:xfrm>
            <a:off x="228600" y="2286000"/>
            <a:ext cx="1981200" cy="2677656"/>
          </a:xfrm>
          <a:prstGeom prst="rect">
            <a:avLst/>
          </a:prstGeom>
          <a:noFill/>
        </p:spPr>
        <p:txBody>
          <a:bodyPr wrap="square" rtlCol="0">
            <a:spAutoFit/>
          </a:bodyPr>
          <a:lstStyle/>
          <a:p>
            <a:r>
              <a:rPr lang="nb-NO" sz="1400" dirty="0">
                <a:solidFill>
                  <a:schemeClr val="tx1">
                    <a:lumMod val="50000"/>
                  </a:schemeClr>
                </a:solidFill>
              </a:rPr>
              <a:t>Sekretæren i klubben kan slette et medlem i RI. Men må ikke legge inn nye medlemmer. Nye medlemmer skal legges inn i medlemsnett som så synkroniseres mot RI.</a:t>
            </a:r>
          </a:p>
          <a:p>
            <a:r>
              <a:rPr lang="nb-NO" sz="1400" dirty="0">
                <a:solidFill>
                  <a:schemeClr val="tx1">
                    <a:lumMod val="50000"/>
                  </a:schemeClr>
                </a:solidFill>
              </a:rPr>
              <a:t>Synkroniseringen går bare en vei, fra medlemsnett til RI. Ikke andre veien.</a:t>
            </a:r>
          </a:p>
        </p:txBody>
      </p:sp>
    </p:spTree>
    <p:extLst>
      <p:ext uri="{BB962C8B-B14F-4D97-AF65-F5344CB8AC3E}">
        <p14:creationId xmlns:p14="http://schemas.microsoft.com/office/powerpoint/2010/main" val="733400212"/>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B861AA8-44E0-497E-9323-00C5CCE42B4A}"/>
              </a:ext>
            </a:extLst>
          </p:cNvPr>
          <p:cNvSpPr>
            <a:spLocks noGrp="1"/>
          </p:cNvSpPr>
          <p:nvPr>
            <p:ph type="title"/>
          </p:nvPr>
        </p:nvSpPr>
        <p:spPr/>
        <p:txBody>
          <a:bodyPr/>
          <a:lstStyle/>
          <a:p>
            <a:r>
              <a:rPr lang="nb-NO" dirty="0"/>
              <a:t>Rotary Showcase</a:t>
            </a:r>
          </a:p>
        </p:txBody>
      </p:sp>
      <p:pic>
        <p:nvPicPr>
          <p:cNvPr id="4" name="Plassholder for innhold 3">
            <a:extLst>
              <a:ext uri="{FF2B5EF4-FFF2-40B4-BE49-F238E27FC236}">
                <a16:creationId xmlns:a16="http://schemas.microsoft.com/office/drawing/2014/main" xmlns="" id="{E4BD36D7-FAD1-4D39-A7AB-1A33DF78CEF2}"/>
              </a:ext>
            </a:extLst>
          </p:cNvPr>
          <p:cNvPicPr>
            <a:picLocks noGrp="1" noChangeAspect="1"/>
          </p:cNvPicPr>
          <p:nvPr>
            <p:ph idx="1"/>
          </p:nvPr>
        </p:nvPicPr>
        <p:blipFill>
          <a:blip r:embed="rId2"/>
          <a:srcRect t="23080" b="23080"/>
          <a:stretch>
            <a:fillRect/>
          </a:stretch>
        </p:blipFill>
        <p:spPr>
          <a:prstGeom prst="rect">
            <a:avLst/>
          </a:prstGeom>
          <a:ln>
            <a:noFill/>
          </a:ln>
          <a:effectLst>
            <a:outerShdw blurRad="292100" dist="139700" dir="2700000" algn="tl" rotWithShape="0">
              <a:srgbClr val="333333">
                <a:alpha val="65000"/>
              </a:srgbClr>
            </a:outerShdw>
          </a:effectLst>
        </p:spPr>
      </p:pic>
      <p:sp>
        <p:nvSpPr>
          <p:cNvPr id="5" name="TekstSylinder 4">
            <a:extLst>
              <a:ext uri="{FF2B5EF4-FFF2-40B4-BE49-F238E27FC236}">
                <a16:creationId xmlns:a16="http://schemas.microsoft.com/office/drawing/2014/main" xmlns="" id="{1D9F227C-4E28-46AF-BC43-FB77772D57DF}"/>
              </a:ext>
            </a:extLst>
          </p:cNvPr>
          <p:cNvSpPr txBox="1"/>
          <p:nvPr/>
        </p:nvSpPr>
        <p:spPr>
          <a:xfrm>
            <a:off x="2133600" y="1143000"/>
            <a:ext cx="6096000" cy="338554"/>
          </a:xfrm>
          <a:prstGeom prst="rect">
            <a:avLst/>
          </a:prstGeom>
          <a:noFill/>
        </p:spPr>
        <p:txBody>
          <a:bodyPr wrap="square" rtlCol="0">
            <a:spAutoFit/>
          </a:bodyPr>
          <a:lstStyle/>
          <a:p>
            <a:r>
              <a:rPr lang="nb-NO" sz="1600" dirty="0">
                <a:solidFill>
                  <a:srgbClr val="1B1A11"/>
                </a:solidFill>
              </a:rPr>
              <a:t>Bruksanvisning for å legge prosjekter på RI sin side</a:t>
            </a:r>
          </a:p>
        </p:txBody>
      </p:sp>
    </p:spTree>
    <p:extLst>
      <p:ext uri="{BB962C8B-B14F-4D97-AF65-F5344CB8AC3E}">
        <p14:creationId xmlns:p14="http://schemas.microsoft.com/office/powerpoint/2010/main" val="3021524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a:extLst>
              <a:ext uri="{FF2B5EF4-FFF2-40B4-BE49-F238E27FC236}">
                <a16:creationId xmlns:a16="http://schemas.microsoft.com/office/drawing/2014/main" xmlns="" id="{EE8EF03C-5C6B-45C3-B1B5-C3A33C9DB859}"/>
              </a:ext>
            </a:extLst>
          </p:cNvPr>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b-NO" sz="3600" dirty="0" err="1">
                <a:latin typeface="Arial Narrow" panose="020B0606020202030204" pitchFamily="34" charset="0"/>
              </a:rPr>
              <a:t>Hjelp</a:t>
            </a:r>
            <a:r>
              <a:rPr lang="en-US" altLang="nb-NO" sz="3600" dirty="0">
                <a:latin typeface="Arial Narrow" panose="020B0606020202030204" pitchFamily="34" charset="0"/>
              </a:rPr>
              <a:t> </a:t>
            </a:r>
            <a:r>
              <a:rPr lang="en-US" altLang="nb-NO" sz="3600" dirty="0" err="1">
                <a:latin typeface="Arial Narrow" panose="020B0606020202030204" pitchFamily="34" charset="0"/>
              </a:rPr>
              <a:t>og</a:t>
            </a:r>
            <a:r>
              <a:rPr lang="en-US" altLang="nb-NO" sz="3600" dirty="0">
                <a:latin typeface="Arial Narrow" panose="020B0606020202030204" pitchFamily="34" charset="0"/>
              </a:rPr>
              <a:t> </a:t>
            </a:r>
            <a:r>
              <a:rPr lang="en-US" altLang="nb-NO" sz="3600" dirty="0" err="1">
                <a:latin typeface="Arial Narrow" panose="020B0606020202030204" pitchFamily="34" charset="0"/>
              </a:rPr>
              <a:t>støtte</a:t>
            </a:r>
            <a:endParaRPr lang="en-US" altLang="nb-NO" sz="3600" dirty="0">
              <a:latin typeface="Arial Narrow" panose="020B0606020202030204" pitchFamily="34" charset="0"/>
            </a:endParaRPr>
          </a:p>
        </p:txBody>
      </p:sp>
      <p:pic>
        <p:nvPicPr>
          <p:cNvPr id="4" name="Grafikk 3" descr="Kundeservice">
            <a:extLst>
              <a:ext uri="{FF2B5EF4-FFF2-40B4-BE49-F238E27FC236}">
                <a16:creationId xmlns:a16="http://schemas.microsoft.com/office/drawing/2014/main" xmlns="" id="{D1CF0F0A-6056-4B1B-B688-DED7FFC1D23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09800" y="3048000"/>
            <a:ext cx="838200" cy="838200"/>
          </a:xfrm>
          <a:prstGeom prst="rect">
            <a:avLst/>
          </a:prstGeom>
        </p:spPr>
      </p:pic>
    </p:spTree>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0A12CAAD-2E7E-43E6-AB74-DBF8867564A2}"/>
              </a:ext>
            </a:extLst>
          </p:cNvPr>
          <p:cNvSpPr>
            <a:spLocks noGrp="1"/>
          </p:cNvSpPr>
          <p:nvPr>
            <p:ph type="title"/>
          </p:nvPr>
        </p:nvSpPr>
        <p:spPr/>
        <p:txBody>
          <a:bodyPr/>
          <a:lstStyle/>
          <a:p>
            <a:r>
              <a:rPr lang="nb-NO" dirty="0"/>
              <a:t>Organisering av hjelp og støtte</a:t>
            </a:r>
          </a:p>
        </p:txBody>
      </p:sp>
      <p:graphicFrame>
        <p:nvGraphicFramePr>
          <p:cNvPr id="4" name="Plassholder for innhold 3">
            <a:extLst>
              <a:ext uri="{FF2B5EF4-FFF2-40B4-BE49-F238E27FC236}">
                <a16:creationId xmlns:a16="http://schemas.microsoft.com/office/drawing/2014/main" xmlns="" id="{FC098C24-9F49-447A-9CED-2BECAECCBD07}"/>
              </a:ext>
            </a:extLst>
          </p:cNvPr>
          <p:cNvGraphicFramePr>
            <a:graphicFrameLocks noGrp="1"/>
          </p:cNvGraphicFramePr>
          <p:nvPr>
            <p:ph idx="1"/>
            <p:extLst>
              <p:ext uri="{D42A27DB-BD31-4B8C-83A1-F6EECF244321}">
                <p14:modId xmlns:p14="http://schemas.microsoft.com/office/powerpoint/2010/main" val="400154805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k 4" descr="Kundeservice">
            <a:extLst>
              <a:ext uri="{FF2B5EF4-FFF2-40B4-BE49-F238E27FC236}">
                <a16:creationId xmlns:a16="http://schemas.microsoft.com/office/drawing/2014/main" xmlns="" id="{B7D7BD38-BD78-4285-A02F-EC5C94D4AE2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620000" y="216776"/>
            <a:ext cx="800100" cy="800100"/>
          </a:xfrm>
          <a:prstGeom prst="rect">
            <a:avLst/>
          </a:prstGeom>
        </p:spPr>
      </p:pic>
      <p:sp>
        <p:nvSpPr>
          <p:cNvPr id="3" name="TekstSylinder 2">
            <a:extLst>
              <a:ext uri="{FF2B5EF4-FFF2-40B4-BE49-F238E27FC236}">
                <a16:creationId xmlns:a16="http://schemas.microsoft.com/office/drawing/2014/main" xmlns="" id="{967B9384-85F6-498C-BDA9-F925CD83143B}"/>
              </a:ext>
            </a:extLst>
          </p:cNvPr>
          <p:cNvSpPr txBox="1"/>
          <p:nvPr/>
        </p:nvSpPr>
        <p:spPr>
          <a:xfrm>
            <a:off x="228600" y="1752600"/>
            <a:ext cx="2819400" cy="1200328"/>
          </a:xfrm>
          <a:prstGeom prst="rect">
            <a:avLst/>
          </a:prstGeom>
          <a:noFill/>
        </p:spPr>
        <p:txBody>
          <a:bodyPr wrap="square" rtlCol="0">
            <a:spAutoFit/>
          </a:bodyPr>
          <a:lstStyle/>
          <a:p>
            <a:r>
              <a:rPr lang="nb-NO" dirty="0">
                <a:solidFill>
                  <a:srgbClr val="4B4742"/>
                </a:solidFill>
              </a:rPr>
              <a:t>Hvis vi ikke følger prosedyren, påløper kostnader</a:t>
            </a:r>
          </a:p>
        </p:txBody>
      </p:sp>
      <p:sp>
        <p:nvSpPr>
          <p:cNvPr id="6" name="Pil: høyre med stripe 5">
            <a:extLst>
              <a:ext uri="{FF2B5EF4-FFF2-40B4-BE49-F238E27FC236}">
                <a16:creationId xmlns:a16="http://schemas.microsoft.com/office/drawing/2014/main" xmlns="" id="{9A8BFD39-F7DE-4632-A026-6D2ACEBB46EC}"/>
              </a:ext>
            </a:extLst>
          </p:cNvPr>
          <p:cNvSpPr/>
          <p:nvPr/>
        </p:nvSpPr>
        <p:spPr>
          <a:xfrm rot="16200000">
            <a:off x="6919301" y="4427330"/>
            <a:ext cx="586048" cy="82283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il: høyre med stripe 6">
            <a:extLst>
              <a:ext uri="{FF2B5EF4-FFF2-40B4-BE49-F238E27FC236}">
                <a16:creationId xmlns:a16="http://schemas.microsoft.com/office/drawing/2014/main" xmlns="" id="{F17D3532-46C5-4165-AD5A-349943B5AC6C}"/>
              </a:ext>
            </a:extLst>
          </p:cNvPr>
          <p:cNvSpPr/>
          <p:nvPr/>
        </p:nvSpPr>
        <p:spPr>
          <a:xfrm rot="16200000">
            <a:off x="6915559" y="3612682"/>
            <a:ext cx="586048" cy="82283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il: høyre med stripe 7">
            <a:extLst>
              <a:ext uri="{FF2B5EF4-FFF2-40B4-BE49-F238E27FC236}">
                <a16:creationId xmlns:a16="http://schemas.microsoft.com/office/drawing/2014/main" xmlns="" id="{C2CC691E-E91F-4945-ABB3-83189790F461}"/>
              </a:ext>
            </a:extLst>
          </p:cNvPr>
          <p:cNvSpPr/>
          <p:nvPr/>
        </p:nvSpPr>
        <p:spPr>
          <a:xfrm rot="16200000">
            <a:off x="6915559" y="2816343"/>
            <a:ext cx="586048" cy="82283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Pil: høyre med stripe 8">
            <a:extLst>
              <a:ext uri="{FF2B5EF4-FFF2-40B4-BE49-F238E27FC236}">
                <a16:creationId xmlns:a16="http://schemas.microsoft.com/office/drawing/2014/main" xmlns="" id="{BC122160-0D6A-4247-B913-E057EC850EEC}"/>
              </a:ext>
            </a:extLst>
          </p:cNvPr>
          <p:cNvSpPr/>
          <p:nvPr/>
        </p:nvSpPr>
        <p:spPr>
          <a:xfrm rot="16200000">
            <a:off x="6907676" y="2020004"/>
            <a:ext cx="586048" cy="82283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6734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7B7879D4-0B09-4408-9289-8E9AC11A2F8D}"/>
              </a:ext>
            </a:extLst>
          </p:cNvPr>
          <p:cNvSpPr>
            <a:spLocks noGrp="1"/>
          </p:cNvSpPr>
          <p:nvPr>
            <p:ph type="title"/>
          </p:nvPr>
        </p:nvSpPr>
        <p:spPr/>
        <p:txBody>
          <a:bodyPr/>
          <a:lstStyle/>
          <a:p>
            <a:r>
              <a:rPr lang="nb-NO" dirty="0"/>
              <a:t>Support@rotary.no</a:t>
            </a:r>
          </a:p>
        </p:txBody>
      </p:sp>
      <p:sp>
        <p:nvSpPr>
          <p:cNvPr id="3" name="Plassholder for innhold 2">
            <a:extLst>
              <a:ext uri="{FF2B5EF4-FFF2-40B4-BE49-F238E27FC236}">
                <a16:creationId xmlns:a16="http://schemas.microsoft.com/office/drawing/2014/main" xmlns="" id="{2403D613-F9B0-41CB-817D-811596E63F64}"/>
              </a:ext>
            </a:extLst>
          </p:cNvPr>
          <p:cNvSpPr>
            <a:spLocks noGrp="1"/>
          </p:cNvSpPr>
          <p:nvPr>
            <p:ph idx="1"/>
          </p:nvPr>
        </p:nvSpPr>
        <p:spPr>
          <a:xfrm>
            <a:off x="457200" y="1981200"/>
            <a:ext cx="8229600" cy="2895600"/>
          </a:xfrm>
        </p:spPr>
        <p:txBody>
          <a:bodyPr/>
          <a:lstStyle/>
          <a:p>
            <a:r>
              <a:rPr lang="nb-NO" dirty="0">
                <a:latin typeface="Arial" panose="020B0604020202020204" pitchFamily="34" charset="0"/>
                <a:cs typeface="Arial" panose="020B0604020202020204" pitchFamily="34" charset="0"/>
              </a:rPr>
              <a:t>Send henvendelser til </a:t>
            </a:r>
          </a:p>
          <a:p>
            <a:pPr lvl="1"/>
            <a:r>
              <a:rPr lang="nb-NO" dirty="0">
                <a:latin typeface="Arial" panose="020B0604020202020204" pitchFamily="34" charset="0"/>
                <a:cs typeface="Arial" panose="020B0604020202020204" pitchFamily="34" charset="0"/>
                <a:hlinkClick r:id="rId2"/>
              </a:rPr>
              <a:t>Support@rotary.no</a:t>
            </a:r>
            <a:r>
              <a:rPr lang="nb-NO" dirty="0">
                <a:latin typeface="Arial" panose="020B0604020202020204" pitchFamily="34" charset="0"/>
                <a:cs typeface="Arial" panose="020B0604020202020204" pitchFamily="34" charset="0"/>
              </a:rPr>
              <a:t> </a:t>
            </a:r>
          </a:p>
          <a:p>
            <a:pPr lvl="1"/>
            <a:r>
              <a:rPr lang="nb-NO" dirty="0">
                <a:latin typeface="Arial" panose="020B0604020202020204" pitchFamily="34" charset="0"/>
                <a:cs typeface="Arial" panose="020B0604020202020204" pitchFamily="34" charset="0"/>
              </a:rPr>
              <a:t>Bruk </a:t>
            </a:r>
            <a:r>
              <a:rPr lang="nb-NO" dirty="0" err="1">
                <a:latin typeface="Arial" panose="020B0604020202020204" pitchFamily="34" charset="0"/>
                <a:cs typeface="Arial" panose="020B0604020202020204" pitchFamily="34" charset="0"/>
              </a:rPr>
              <a:t>distriktsnummer</a:t>
            </a:r>
            <a:r>
              <a:rPr lang="nb-NO" dirty="0">
                <a:latin typeface="Arial" panose="020B0604020202020204" pitchFamily="34" charset="0"/>
                <a:cs typeface="Arial" panose="020B0604020202020204" pitchFamily="34" charset="0"/>
              </a:rPr>
              <a:t> (for eksempel. d2250) som del av emnefeltet.</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Automatisk fordeling til </a:t>
            </a:r>
            <a:r>
              <a:rPr lang="nb-NO" dirty="0" err="1">
                <a:latin typeface="Arial" panose="020B0604020202020204" pitchFamily="34" charset="0"/>
                <a:cs typeface="Arial" panose="020B0604020202020204" pitchFamily="34" charset="0"/>
              </a:rPr>
              <a:t>DICO’er</a:t>
            </a:r>
            <a:r>
              <a:rPr lang="nb-NO" dirty="0">
                <a:latin typeface="Arial" panose="020B0604020202020204" pitchFamily="34" charset="0"/>
                <a:cs typeface="Arial" panose="020B0604020202020204" pitchFamily="34" charset="0"/>
              </a:rPr>
              <a:t> </a:t>
            </a:r>
          </a:p>
          <a:p>
            <a:pPr lvl="1"/>
            <a:r>
              <a:rPr lang="nb-NO" dirty="0">
                <a:latin typeface="Arial" panose="020B0604020202020204" pitchFamily="34" charset="0"/>
                <a:cs typeface="Arial" panose="020B0604020202020204" pitchFamily="34" charset="0"/>
              </a:rPr>
              <a:t/>
            </a:r>
            <a:br>
              <a:rPr lang="nb-NO"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pPr lvl="1"/>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62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70294CC6-FE8A-4945-837D-D0F6023B04A4}"/>
              </a:ext>
            </a:extLst>
          </p:cNvPr>
          <p:cNvSpPr>
            <a:spLocks noGrp="1"/>
          </p:cNvSpPr>
          <p:nvPr>
            <p:ph type="ctrTitle"/>
          </p:nvPr>
        </p:nvSpPr>
        <p:spPr/>
        <p:txBody>
          <a:bodyPr/>
          <a:lstStyle/>
          <a:p>
            <a:r>
              <a:rPr lang="nb-NO" dirty="0"/>
              <a:t>Tilgang og sikkerhet</a:t>
            </a:r>
          </a:p>
        </p:txBody>
      </p:sp>
      <p:pic>
        <p:nvPicPr>
          <p:cNvPr id="3" name="Grafikk 2" descr="Ulåst">
            <a:extLst>
              <a:ext uri="{FF2B5EF4-FFF2-40B4-BE49-F238E27FC236}">
                <a16:creationId xmlns:a16="http://schemas.microsoft.com/office/drawing/2014/main" xmlns="" id="{5A2EDE9C-A700-41D0-8C5F-019DFBC8420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05000" y="2971800"/>
            <a:ext cx="914400" cy="914400"/>
          </a:xfrm>
          <a:prstGeom prst="rect">
            <a:avLst/>
          </a:prstGeom>
        </p:spPr>
      </p:pic>
    </p:spTree>
    <p:extLst>
      <p:ext uri="{BB962C8B-B14F-4D97-AF65-F5344CB8AC3E}">
        <p14:creationId xmlns:p14="http://schemas.microsoft.com/office/powerpoint/2010/main" val="1598337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EA1B46F-7F28-4745-9185-9A70FFCAA241}"/>
              </a:ext>
            </a:extLst>
          </p:cNvPr>
          <p:cNvSpPr>
            <a:spLocks noGrp="1"/>
          </p:cNvSpPr>
          <p:nvPr>
            <p:ph type="title"/>
          </p:nvPr>
        </p:nvSpPr>
        <p:spPr/>
        <p:txBody>
          <a:bodyPr/>
          <a:lstStyle/>
          <a:p>
            <a:r>
              <a:rPr lang="nb-NO" dirty="0"/>
              <a:t>Nettmøter</a:t>
            </a:r>
          </a:p>
        </p:txBody>
      </p:sp>
      <p:sp>
        <p:nvSpPr>
          <p:cNvPr id="3" name="Plassholder for innhold 2">
            <a:extLst>
              <a:ext uri="{FF2B5EF4-FFF2-40B4-BE49-F238E27FC236}">
                <a16:creationId xmlns:a16="http://schemas.microsoft.com/office/drawing/2014/main" xmlns="" id="{041B4D72-A512-4D70-A70E-B377D73D0158}"/>
              </a:ext>
            </a:extLst>
          </p:cNvPr>
          <p:cNvSpPr>
            <a:spLocks noGrp="1"/>
          </p:cNvSpPr>
          <p:nvPr>
            <p:ph idx="1"/>
          </p:nvPr>
        </p:nvSpPr>
        <p:spPr>
          <a:xfrm>
            <a:off x="386255" y="2743200"/>
            <a:ext cx="7920672" cy="3962400"/>
          </a:xfrm>
        </p:spPr>
        <p:txBody>
          <a:bodyPr/>
          <a:lstStyle/>
          <a:p>
            <a:r>
              <a:rPr lang="nb-NO" sz="2800" dirty="0" err="1">
                <a:latin typeface="Arial" panose="020B0604020202020204" pitchFamily="34" charset="0"/>
                <a:cs typeface="Arial" panose="020B0604020202020204" pitchFamily="34" charset="0"/>
              </a:rPr>
              <a:t>GoToMeeting</a:t>
            </a:r>
            <a:endParaRPr lang="nb-NO" sz="2800" dirty="0">
              <a:latin typeface="Arial" panose="020B0604020202020204" pitchFamily="34" charset="0"/>
              <a:cs typeface="Arial" panose="020B0604020202020204" pitchFamily="34" charset="0"/>
            </a:endParaRPr>
          </a:p>
          <a:p>
            <a:r>
              <a:rPr lang="nb-NO" sz="1800" dirty="0">
                <a:latin typeface="Arial" panose="020B0604020202020204" pitchFamily="34" charset="0"/>
                <a:cs typeface="Arial" panose="020B0604020202020204" pitchFamily="34" charset="0"/>
              </a:rPr>
              <a:t>Kan spare oss store beløp hvis vi utnytter muligheten</a:t>
            </a:r>
          </a:p>
          <a:p>
            <a:r>
              <a:rPr lang="nb-NO" sz="1800" dirty="0">
                <a:latin typeface="Arial" panose="020B0604020202020204" pitchFamily="34" charset="0"/>
                <a:cs typeface="Arial" panose="020B0604020202020204" pitchFamily="34" charset="0"/>
              </a:rPr>
              <a:t>Et års abonnement som prøve </a:t>
            </a:r>
          </a:p>
          <a:p>
            <a:r>
              <a:rPr lang="nb-NO" sz="1800" dirty="0">
                <a:latin typeface="Arial" panose="020B0604020202020204" pitchFamily="34" charset="0"/>
                <a:cs typeface="Arial" panose="020B0604020202020204" pitchFamily="34" charset="0"/>
              </a:rPr>
              <a:t>Lisens for hvert distrikt + NORFO + Komiteer</a:t>
            </a:r>
          </a:p>
          <a:p>
            <a:r>
              <a:rPr lang="nb-NO" sz="1800" dirty="0">
                <a:latin typeface="Arial" panose="020B0604020202020204" pitchFamily="34" charset="0"/>
                <a:cs typeface="Arial" panose="020B0604020202020204" pitchFamily="34" charset="0"/>
              </a:rPr>
              <a:t>DICO koordinerer i distriktene </a:t>
            </a:r>
          </a:p>
          <a:p>
            <a:r>
              <a:rPr lang="nb-NO" sz="1800" dirty="0">
                <a:latin typeface="Arial" panose="020B0604020202020204" pitchFamily="34" charset="0"/>
                <a:cs typeface="Arial" panose="020B0604020202020204" pitchFamily="34" charset="0"/>
              </a:rPr>
              <a:t>Kun den som inviterer til møte trenger lisens</a:t>
            </a:r>
          </a:p>
          <a:p>
            <a:r>
              <a:rPr lang="nb-NO" sz="1800" dirty="0">
                <a:latin typeface="Arial" panose="020B0604020202020204" pitchFamily="34" charset="0"/>
                <a:cs typeface="Arial" panose="020B0604020202020204" pitchFamily="34" charset="0"/>
              </a:rPr>
              <a:t>Opptak av møtet om ønsket</a:t>
            </a:r>
          </a:p>
          <a:p>
            <a:r>
              <a:rPr lang="nb-NO" sz="1800" dirty="0">
                <a:latin typeface="Arial" panose="020B0604020202020204" pitchFamily="34" charset="0"/>
                <a:cs typeface="Arial" panose="020B0604020202020204" pitchFamily="34" charset="0"/>
              </a:rPr>
              <a:t>Presentasjon</a:t>
            </a:r>
          </a:p>
          <a:p>
            <a:pPr marL="0" indent="0">
              <a:buNone/>
            </a:pPr>
            <a:r>
              <a:rPr lang="nb-NO" sz="1800" dirty="0">
                <a:latin typeface="Arial" panose="020B0604020202020204" pitchFamily="34" charset="0"/>
                <a:cs typeface="Arial" panose="020B0604020202020204" pitchFamily="34" charset="0"/>
              </a:rPr>
              <a:t>Hvordan: support.rotary.no</a:t>
            </a:r>
          </a:p>
          <a:p>
            <a:endParaRPr lang="nb-NO" sz="1800" dirty="0">
              <a:latin typeface="Arial" panose="020B0604020202020204" pitchFamily="34" charset="0"/>
              <a:cs typeface="Arial" panose="020B0604020202020204" pitchFamily="34" charset="0"/>
            </a:endParaRPr>
          </a:p>
        </p:txBody>
      </p:sp>
      <p:pic>
        <p:nvPicPr>
          <p:cNvPr id="4" name="Grafikk 3" descr="Lærer">
            <a:extLst>
              <a:ext uri="{FF2B5EF4-FFF2-40B4-BE49-F238E27FC236}">
                <a16:creationId xmlns:a16="http://schemas.microsoft.com/office/drawing/2014/main" xmlns="" id="{111611A6-6EE7-48C3-B58D-CB6F3D73FE2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48600" y="362636"/>
            <a:ext cx="750201" cy="750201"/>
          </a:xfrm>
          <a:prstGeom prst="rect">
            <a:avLst/>
          </a:prstGeom>
          <a:effectLst>
            <a:outerShdw blurRad="50800" dist="38100" dir="2700000" algn="tl" rotWithShape="0">
              <a:prstClr val="black">
                <a:alpha val="40000"/>
              </a:prstClr>
            </a:outerShdw>
          </a:effectLst>
        </p:spPr>
      </p:pic>
      <p:pic>
        <p:nvPicPr>
          <p:cNvPr id="6" name="Bilde 5">
            <a:extLst>
              <a:ext uri="{FF2B5EF4-FFF2-40B4-BE49-F238E27FC236}">
                <a16:creationId xmlns:a16="http://schemas.microsoft.com/office/drawing/2014/main" xmlns="" id="{DEFB176C-19D4-4D20-98D6-28C308A19AB4}"/>
              </a:ext>
            </a:extLst>
          </p:cNvPr>
          <p:cNvPicPr>
            <a:picLocks noChangeAspect="1"/>
          </p:cNvPicPr>
          <p:nvPr/>
        </p:nvPicPr>
        <p:blipFill>
          <a:blip r:embed="rId4"/>
          <a:stretch>
            <a:fillRect/>
          </a:stretch>
        </p:blipFill>
        <p:spPr>
          <a:xfrm>
            <a:off x="3200400" y="1207401"/>
            <a:ext cx="5177472" cy="1954785"/>
          </a:xfrm>
          <a:prstGeom prst="rect">
            <a:avLst/>
          </a:prstGeom>
        </p:spPr>
      </p:pic>
    </p:spTree>
    <p:extLst>
      <p:ext uri="{BB962C8B-B14F-4D97-AF65-F5344CB8AC3E}">
        <p14:creationId xmlns:p14="http://schemas.microsoft.com/office/powerpoint/2010/main" val="257605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B745524-ABB5-4273-A382-2F55E9EC3D80}"/>
              </a:ext>
            </a:extLst>
          </p:cNvPr>
          <p:cNvSpPr>
            <a:spLocks noGrp="1"/>
          </p:cNvSpPr>
          <p:nvPr>
            <p:ph type="title"/>
          </p:nvPr>
        </p:nvSpPr>
        <p:spPr/>
        <p:txBody>
          <a:bodyPr/>
          <a:lstStyle/>
          <a:p>
            <a:r>
              <a:rPr lang="nb-NO" dirty="0"/>
              <a:t>Utfordringer</a:t>
            </a:r>
          </a:p>
        </p:txBody>
      </p:sp>
      <p:sp>
        <p:nvSpPr>
          <p:cNvPr id="3" name="Plassholder for innhold 2">
            <a:extLst>
              <a:ext uri="{FF2B5EF4-FFF2-40B4-BE49-F238E27FC236}">
                <a16:creationId xmlns:a16="http://schemas.microsoft.com/office/drawing/2014/main" xmlns="" id="{A88D7E5F-FAC5-4865-A973-DF4788DF2AE6}"/>
              </a:ext>
            </a:extLst>
          </p:cNvPr>
          <p:cNvSpPr>
            <a:spLocks noGrp="1"/>
          </p:cNvSpPr>
          <p:nvPr>
            <p:ph idx="1"/>
          </p:nvPr>
        </p:nvSpPr>
        <p:spPr>
          <a:xfrm>
            <a:off x="533400" y="2209800"/>
            <a:ext cx="8229600" cy="2209800"/>
          </a:xfrm>
        </p:spPr>
        <p:txBody>
          <a:bodyPr/>
          <a:lstStyle/>
          <a:p>
            <a:r>
              <a:rPr lang="nb-NO" dirty="0">
                <a:latin typeface="Arial" panose="020B0604020202020204" pitchFamily="34" charset="0"/>
                <a:cs typeface="Arial" panose="020B0604020202020204" pitchFamily="34" charset="0"/>
              </a:rPr>
              <a:t>Feil i synkronisering med RI </a:t>
            </a:r>
          </a:p>
          <a:p>
            <a:r>
              <a:rPr lang="nb-NO" dirty="0">
                <a:latin typeface="Arial" panose="020B0604020202020204" pitchFamily="34" charset="0"/>
                <a:cs typeface="Arial" panose="020B0604020202020204" pitchFamily="34" charset="0"/>
              </a:rPr>
              <a:t>Opplæring i alle nivå</a:t>
            </a:r>
          </a:p>
          <a:p>
            <a:r>
              <a:rPr lang="nb-NO" dirty="0">
                <a:latin typeface="Arial" panose="020B0604020202020204" pitchFamily="34" charset="0"/>
                <a:cs typeface="Arial" panose="020B0604020202020204" pitchFamily="34" charset="0"/>
              </a:rPr>
              <a:t>Kostnader</a:t>
            </a:r>
          </a:p>
          <a:p>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93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Rotaryklubbens mål og planer og…"/>
          <p:cNvSpPr txBox="1"/>
          <p:nvPr/>
        </p:nvSpPr>
        <p:spPr>
          <a:xfrm>
            <a:off x="609600" y="1524000"/>
            <a:ext cx="8237404" cy="47961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800" dirty="0">
                <a:solidFill>
                  <a:srgbClr val="1B1A11"/>
                </a:solidFill>
              </a:rPr>
              <a:t>Rotaryklubbens mål og planer og </a:t>
            </a:r>
            <a:r>
              <a:rPr lang="nb-NO" sz="1800" dirty="0">
                <a:solidFill>
                  <a:srgbClr val="1B1A11"/>
                </a:solidFill>
              </a:rPr>
              <a:t>s</a:t>
            </a:r>
            <a:r>
              <a:rPr sz="1800" dirty="0">
                <a:solidFill>
                  <a:srgbClr val="1B1A11"/>
                </a:solidFill>
              </a:rPr>
              <a:t>øknad om momskompenseajon: </a:t>
            </a:r>
            <a:endParaRPr lang="nb-NO" sz="1800" dirty="0">
              <a:solidFill>
                <a:srgbClr val="1B1A11"/>
              </a:solidFill>
            </a:endParaRPr>
          </a:p>
          <a:p>
            <a:r>
              <a:rPr sz="1800" u="sng" dirty="0">
                <a:solidFill>
                  <a:srgbClr val="0000FF"/>
                </a:solidFill>
                <a:uFill>
                  <a:solidFill>
                    <a:srgbClr val="0000FF"/>
                  </a:solidFill>
                </a:uFill>
                <a:hlinkClick r:id="rId2"/>
              </a:rPr>
              <a:t>http://d2250.rotary.no/no/skjema</a:t>
            </a:r>
          </a:p>
          <a:p>
            <a:endParaRPr sz="1800" u="sng" dirty="0">
              <a:solidFill>
                <a:srgbClr val="0000FF"/>
              </a:solidFill>
              <a:uFill>
                <a:solidFill>
                  <a:srgbClr val="0000FF"/>
                </a:solidFill>
              </a:uFill>
              <a:hlinkClick r:id="rId2"/>
            </a:endParaRPr>
          </a:p>
          <a:p>
            <a:r>
              <a:rPr sz="1800" dirty="0">
                <a:solidFill>
                  <a:srgbClr val="1B1A11"/>
                </a:solidFill>
              </a:rPr>
              <a:t>Reiseregning og kjøregodtgjørelse:</a:t>
            </a:r>
            <a:endParaRPr lang="nb-NO" sz="1800" dirty="0">
              <a:solidFill>
                <a:srgbClr val="1B1A11"/>
              </a:solidFill>
            </a:endParaRPr>
          </a:p>
          <a:p>
            <a:r>
              <a:rPr sz="1800" u="sng" dirty="0">
                <a:solidFill>
                  <a:srgbClr val="0000FF"/>
                </a:solidFill>
                <a:uFill>
                  <a:solidFill>
                    <a:srgbClr val="0000FF"/>
                  </a:solidFill>
                </a:uFill>
                <a:hlinkClick r:id="rId3"/>
              </a:rPr>
              <a:t>http://d2250.rotary.no/no/reiseregning</a:t>
            </a:r>
          </a:p>
          <a:p>
            <a:endParaRPr sz="1800" u="sng" dirty="0">
              <a:solidFill>
                <a:srgbClr val="0000FF"/>
              </a:solidFill>
              <a:uFill>
                <a:solidFill>
                  <a:srgbClr val="0000FF"/>
                </a:solidFill>
              </a:uFill>
              <a:hlinkClick r:id="rId3"/>
            </a:endParaRPr>
          </a:p>
          <a:p>
            <a:r>
              <a:rPr sz="1800" dirty="0">
                <a:solidFill>
                  <a:srgbClr val="1B1A11"/>
                </a:solidFill>
              </a:rPr>
              <a:t>Avtalegiro med skattefradrag</a:t>
            </a:r>
            <a:r>
              <a:rPr sz="1800" dirty="0"/>
              <a:t>: </a:t>
            </a:r>
            <a:r>
              <a:rPr sz="1800" u="sng" dirty="0">
                <a:solidFill>
                  <a:srgbClr val="0000FF"/>
                </a:solidFill>
                <a:uFill>
                  <a:solidFill>
                    <a:srgbClr val="0000FF"/>
                  </a:solidFill>
                </a:uFill>
                <a:hlinkClick r:id="rId4"/>
              </a:rPr>
              <a:t>http://d2250.rotary.no/no/avtalegiro-m-skattefradrag</a:t>
            </a:r>
          </a:p>
          <a:p>
            <a:endParaRPr sz="1800" u="sng" dirty="0">
              <a:solidFill>
                <a:srgbClr val="0000FF"/>
              </a:solidFill>
              <a:uFill>
                <a:solidFill>
                  <a:srgbClr val="0000FF"/>
                </a:solidFill>
              </a:uFill>
              <a:hlinkClick r:id="rId4"/>
            </a:endParaRPr>
          </a:p>
          <a:p>
            <a:r>
              <a:rPr sz="1800" dirty="0">
                <a:solidFill>
                  <a:srgbClr val="1B1A11"/>
                </a:solidFill>
              </a:rPr>
              <a:t>Søknadsskjema for Paul Harris:</a:t>
            </a:r>
          </a:p>
          <a:p>
            <a:pPr>
              <a:lnSpc>
                <a:spcPts val="4200"/>
              </a:lnSpc>
              <a:defRPr>
                <a:latin typeface="+mj-lt"/>
                <a:ea typeface="+mj-ea"/>
                <a:cs typeface="+mj-cs"/>
                <a:sym typeface="Helvetica"/>
              </a:defRPr>
            </a:pPr>
            <a:r>
              <a:rPr sz="1800" u="sng" dirty="0">
                <a:solidFill>
                  <a:srgbClr val="0000FF"/>
                </a:solidFill>
                <a:uFill>
                  <a:solidFill>
                    <a:srgbClr val="0000FF"/>
                  </a:solidFill>
                </a:uFill>
                <a:hlinkClick r:id="rId5"/>
              </a:rPr>
              <a:t>http://www.rotary.no/file-manager/file/TRF/PHF_skjema.pdf?context=mosdoc</a:t>
            </a:r>
            <a:endParaRPr sz="1800" u="sng" dirty="0">
              <a:solidFill>
                <a:srgbClr val="0000FF"/>
              </a:solidFill>
              <a:uFill>
                <a:solidFill>
                  <a:srgbClr val="0000FF"/>
                </a:solidFill>
              </a:uFill>
            </a:endParaRPr>
          </a:p>
          <a:p>
            <a:endParaRPr lang="nb-NO" sz="1800" u="sng" dirty="0">
              <a:solidFill>
                <a:srgbClr val="0000FF"/>
              </a:solidFill>
              <a:uFill>
                <a:solidFill>
                  <a:srgbClr val="0000FF"/>
                </a:solidFill>
              </a:uFill>
            </a:endParaRPr>
          </a:p>
          <a:p>
            <a:r>
              <a:rPr sz="1800" dirty="0">
                <a:solidFill>
                  <a:srgbClr val="1B1A11"/>
                </a:solidFill>
              </a:rPr>
              <a:t>Medaljen kan bestilles på følgende skjema: </a:t>
            </a:r>
          </a:p>
          <a:p>
            <a:pPr>
              <a:lnSpc>
                <a:spcPts val="4400"/>
              </a:lnSpc>
              <a:defRPr>
                <a:latin typeface="+mj-lt"/>
                <a:ea typeface="+mj-ea"/>
                <a:cs typeface="+mj-cs"/>
                <a:sym typeface="Helvetica"/>
              </a:defRPr>
            </a:pPr>
            <a:r>
              <a:rPr sz="1800" u="sng" dirty="0">
                <a:solidFill>
                  <a:srgbClr val="0000FF"/>
                </a:solidFill>
                <a:uFill>
                  <a:solidFill>
                    <a:srgbClr val="0000FF"/>
                  </a:solidFill>
                </a:uFill>
                <a:hlinkClick r:id="rId6"/>
              </a:rPr>
              <a:t>https://shop.rotary.org/paul-harris-fellow-medallion</a:t>
            </a:r>
          </a:p>
          <a:p>
            <a:pPr>
              <a:defRPr sz="1400"/>
            </a:pPr>
            <a:endParaRPr sz="1800" u="sng" dirty="0">
              <a:solidFill>
                <a:srgbClr val="0000FF"/>
              </a:solidFill>
              <a:uFill>
                <a:solidFill>
                  <a:srgbClr val="0000FF"/>
                </a:solidFill>
              </a:uFill>
              <a:hlinkClick r:id="rId6"/>
            </a:endParaRPr>
          </a:p>
        </p:txBody>
      </p:sp>
      <p:grpSp>
        <p:nvGrpSpPr>
          <p:cNvPr id="743" name="Rectangle 2"/>
          <p:cNvGrpSpPr/>
          <p:nvPr/>
        </p:nvGrpSpPr>
        <p:grpSpPr>
          <a:xfrm>
            <a:off x="-296330" y="293913"/>
            <a:ext cx="9753601" cy="779443"/>
            <a:chOff x="0" y="0"/>
            <a:chExt cx="9753600" cy="779442"/>
          </a:xfrm>
        </p:grpSpPr>
        <p:sp>
          <p:nvSpPr>
            <p:cNvPr id="74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742" name="Lenker til skjema"/>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Lenker til skjema</a:t>
              </a:r>
            </a:p>
          </p:txBody>
        </p:sp>
      </p:grpSp>
    </p:spTree>
    <p:extLst>
      <p:ext uri="{BB962C8B-B14F-4D97-AF65-F5344CB8AC3E}">
        <p14:creationId xmlns:p14="http://schemas.microsoft.com/office/powerpoint/2010/main" val="393470048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Screen Shot 2018-02-03 at 19.51.25.png" descr="Screen Shot 2018-02-03 at 19.51.25.png"/>
          <p:cNvPicPr>
            <a:picLocks noChangeAspect="1"/>
          </p:cNvPicPr>
          <p:nvPr/>
        </p:nvPicPr>
        <p:blipFill>
          <a:blip r:embed="rId2">
            <a:extLst/>
          </a:blip>
          <a:stretch>
            <a:fillRect/>
          </a:stretch>
        </p:blipFill>
        <p:spPr>
          <a:xfrm>
            <a:off x="228600" y="3124200"/>
            <a:ext cx="3905492" cy="2790826"/>
          </a:xfrm>
          <a:prstGeom prst="rect">
            <a:avLst/>
          </a:prstGeom>
          <a:ln w="12700">
            <a:miter lim="400000"/>
          </a:ln>
        </p:spPr>
      </p:pic>
      <p:grpSp>
        <p:nvGrpSpPr>
          <p:cNvPr id="187" name="Rectangle 2"/>
          <p:cNvGrpSpPr/>
          <p:nvPr/>
        </p:nvGrpSpPr>
        <p:grpSpPr>
          <a:xfrm>
            <a:off x="-296330" y="319829"/>
            <a:ext cx="9753601" cy="779443"/>
            <a:chOff x="0" y="0"/>
            <a:chExt cx="9753600" cy="779442"/>
          </a:xfrm>
        </p:grpSpPr>
        <p:sp>
          <p:nvSpPr>
            <p:cNvPr id="185"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186" name="Hvordan komme i gang"/>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Hvordan komme i gang</a:t>
              </a:r>
            </a:p>
          </p:txBody>
        </p:sp>
      </p:grpSp>
      <p:pic>
        <p:nvPicPr>
          <p:cNvPr id="188" name="Screen Shot 2018-02-03 at 22.45.56.png" descr="Screen Shot 2018-02-03 at 22.45.56.png"/>
          <p:cNvPicPr>
            <a:picLocks noChangeAspect="1"/>
          </p:cNvPicPr>
          <p:nvPr/>
        </p:nvPicPr>
        <p:blipFill>
          <a:blip r:embed="rId3">
            <a:extLst/>
          </a:blip>
          <a:stretch>
            <a:fillRect/>
          </a:stretch>
        </p:blipFill>
        <p:spPr>
          <a:xfrm>
            <a:off x="4708719" y="1224787"/>
            <a:ext cx="3684547" cy="1064801"/>
          </a:xfrm>
          <a:prstGeom prst="rect">
            <a:avLst/>
          </a:prstGeom>
          <a:ln w="12700">
            <a:miter lim="400000"/>
          </a:ln>
        </p:spPr>
      </p:pic>
      <p:sp>
        <p:nvSpPr>
          <p:cNvPr id="189" name="Rett pil 9"/>
          <p:cNvSpPr/>
          <p:nvPr/>
        </p:nvSpPr>
        <p:spPr>
          <a:xfrm flipV="1">
            <a:off x="3505201" y="1786231"/>
            <a:ext cx="3030936" cy="1490369"/>
          </a:xfrm>
          <a:prstGeom prst="line">
            <a:avLst/>
          </a:prstGeom>
          <a:ln w="76200">
            <a:solidFill>
              <a:srgbClr val="005DAA"/>
            </a:solidFill>
            <a:tailEnd type="triangle"/>
          </a:ln>
          <a:effectLst>
            <a:outerShdw blurRad="38100" dist="20000" dir="5400000" rotWithShape="0">
              <a:srgbClr val="000000">
                <a:alpha val="38000"/>
              </a:srgbClr>
            </a:outerShdw>
          </a:effectLst>
        </p:spPr>
        <p:txBody>
          <a:bodyPr lIns="45719" rIns="45719"/>
          <a:lstStyle/>
          <a:p>
            <a:endParaRPr/>
          </a:p>
        </p:txBody>
      </p:sp>
      <p:sp>
        <p:nvSpPr>
          <p:cNvPr id="190" name="Nytt medlem:…"/>
          <p:cNvSpPr txBox="1"/>
          <p:nvPr/>
        </p:nvSpPr>
        <p:spPr>
          <a:xfrm>
            <a:off x="4674023" y="2415103"/>
            <a:ext cx="4237148" cy="213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rPr sz="1800" dirty="0">
                <a:solidFill>
                  <a:schemeClr val="bg2">
                    <a:lumMod val="10000"/>
                  </a:schemeClr>
                </a:solidFill>
              </a:rPr>
              <a:t>Nytt medlem:</a:t>
            </a:r>
          </a:p>
          <a:p>
            <a:r>
              <a:rPr sz="1800" dirty="0">
                <a:solidFill>
                  <a:schemeClr val="bg2">
                    <a:lumMod val="10000"/>
                  </a:schemeClr>
                </a:solidFill>
              </a:rPr>
              <a:t>Etter å ha blitt ført inn i medlemsnett venter du i 24 timer (synkronisering) før går du til “</a:t>
            </a:r>
            <a:r>
              <a:rPr sz="1800" u="sng" dirty="0">
                <a:solidFill>
                  <a:schemeClr val="bg2">
                    <a:lumMod val="10000"/>
                  </a:schemeClr>
                </a:solidFill>
                <a:uFill>
                  <a:solidFill>
                    <a:srgbClr val="0000FF"/>
                  </a:solidFill>
                </a:uFill>
                <a:hlinkClick r:id="rId4"/>
              </a:rPr>
              <a:t>appsco.com</a:t>
            </a:r>
            <a:r>
              <a:rPr sz="1800" dirty="0">
                <a:solidFill>
                  <a:schemeClr val="bg2">
                    <a:lumMod val="10000"/>
                  </a:schemeClr>
                </a:solidFill>
              </a:rPr>
              <a:t>" i nettleseren. Der er du nå  blitt registrert med den e-posten som ligger i medlemsnett.</a:t>
            </a:r>
          </a:p>
          <a:p>
            <a:r>
              <a:rPr sz="1800" dirty="0">
                <a:solidFill>
                  <a:schemeClr val="bg2">
                    <a:lumMod val="10000"/>
                  </a:schemeClr>
                </a:solidFill>
              </a:rPr>
              <a:t>Bruk “LOGIN”</a:t>
            </a:r>
            <a:r>
              <a:rPr dirty="0"/>
              <a:t>.</a:t>
            </a:r>
          </a:p>
        </p:txBody>
      </p:sp>
      <p:sp>
        <p:nvSpPr>
          <p:cNvPr id="191" name="Medlemmer som har endret…"/>
          <p:cNvSpPr txBox="1"/>
          <p:nvPr/>
        </p:nvSpPr>
        <p:spPr>
          <a:xfrm>
            <a:off x="4648200" y="4495800"/>
            <a:ext cx="4036561"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800" dirty="0">
                <a:solidFill>
                  <a:schemeClr val="bg2">
                    <a:lumMod val="10000"/>
                  </a:schemeClr>
                </a:solidFill>
              </a:rPr>
              <a:t>Medlemmer som har endret </a:t>
            </a:r>
          </a:p>
          <a:p>
            <a:r>
              <a:rPr sz="1800" dirty="0">
                <a:solidFill>
                  <a:schemeClr val="bg2">
                    <a:lumMod val="10000"/>
                  </a:schemeClr>
                </a:solidFill>
              </a:rPr>
              <a:t>e-postadresse i medlemsnett </a:t>
            </a:r>
          </a:p>
          <a:p>
            <a:r>
              <a:rPr sz="1800" dirty="0">
                <a:solidFill>
                  <a:schemeClr val="bg2">
                    <a:lumMod val="10000"/>
                  </a:schemeClr>
                </a:solidFill>
              </a:rPr>
              <a:t>bruker samme prosedyre.</a:t>
            </a:r>
          </a:p>
        </p:txBody>
      </p:sp>
      <p:sp>
        <p:nvSpPr>
          <p:cNvPr id="192" name="For å få tilgang til Rotarys digitale tjenester må du…"/>
          <p:cNvSpPr txBox="1"/>
          <p:nvPr/>
        </p:nvSpPr>
        <p:spPr>
          <a:xfrm>
            <a:off x="224789" y="1304991"/>
            <a:ext cx="4036560" cy="17543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rPr sz="1800" dirty="0">
                <a:solidFill>
                  <a:schemeClr val="tx1">
                    <a:lumMod val="50000"/>
                  </a:schemeClr>
                </a:solidFill>
              </a:rPr>
              <a:t>For å få tilgang til Rotarys digitale tjenester må du </a:t>
            </a:r>
          </a:p>
          <a:p>
            <a:pPr>
              <a:defRPr sz="2400"/>
            </a:pPr>
            <a:r>
              <a:rPr sz="1800" dirty="0">
                <a:solidFill>
                  <a:schemeClr val="tx1">
                    <a:lumMod val="50000"/>
                  </a:schemeClr>
                </a:solidFill>
              </a:rPr>
              <a:t>først registrere deg hos </a:t>
            </a:r>
            <a:r>
              <a:rPr sz="1800" dirty="0" err="1">
                <a:solidFill>
                  <a:schemeClr val="tx1">
                    <a:lumMod val="50000"/>
                  </a:schemeClr>
                </a:solidFill>
              </a:rPr>
              <a:t>Appsco</a:t>
            </a:r>
            <a:r>
              <a:rPr sz="1800" dirty="0">
                <a:solidFill>
                  <a:schemeClr val="tx1">
                    <a:lumMod val="50000"/>
                  </a:schemeClr>
                </a:solidFill>
              </a:rPr>
              <a:t>.</a:t>
            </a:r>
            <a:endParaRPr lang="nb-NO" sz="1800" dirty="0">
              <a:solidFill>
                <a:schemeClr val="tx1">
                  <a:lumMod val="50000"/>
                </a:schemeClr>
              </a:solidFill>
            </a:endParaRPr>
          </a:p>
          <a:p>
            <a:pPr>
              <a:defRPr sz="2400"/>
            </a:pPr>
            <a:r>
              <a:rPr lang="nb-NO" sz="1800" dirty="0">
                <a:solidFill>
                  <a:schemeClr val="tx1">
                    <a:lumMod val="50000"/>
                  </a:schemeClr>
                </a:solidFill>
              </a:rPr>
              <a:t>Gå til «</a:t>
            </a:r>
            <a:r>
              <a:rPr lang="nb-NO" sz="1800" dirty="0" err="1">
                <a:solidFill>
                  <a:schemeClr val="tx1">
                    <a:lumMod val="50000"/>
                  </a:schemeClr>
                </a:solidFill>
              </a:rPr>
              <a:t>appsco.com</a:t>
            </a:r>
            <a:r>
              <a:rPr lang="nb-NO" sz="1800">
                <a:solidFill>
                  <a:schemeClr val="tx1">
                    <a:lumMod val="50000"/>
                  </a:schemeClr>
                </a:solidFill>
              </a:rPr>
              <a:t>»</a:t>
            </a:r>
            <a:endParaRPr sz="1800" dirty="0">
              <a:solidFill>
                <a:schemeClr val="tx1">
                  <a:lumMod val="50000"/>
                </a:schemeClr>
              </a:solidFill>
            </a:endParaRPr>
          </a:p>
          <a:p>
            <a:pPr>
              <a:defRPr sz="2400"/>
            </a:pPr>
            <a:r>
              <a:rPr sz="1800" dirty="0">
                <a:solidFill>
                  <a:schemeClr val="tx1">
                    <a:lumMod val="50000"/>
                  </a:schemeClr>
                </a:solidFill>
              </a:rPr>
              <a:t>Bruk «LOGIN»</a:t>
            </a:r>
          </a:p>
          <a:p>
            <a:pPr>
              <a:defRPr sz="2400"/>
            </a:pPr>
            <a:r>
              <a:rPr sz="1800" dirty="0">
                <a:solidFill>
                  <a:schemeClr val="tx1">
                    <a:lumMod val="50000"/>
                  </a:schemeClr>
                </a:solidFill>
              </a:rPr>
              <a:t>Ikke «SIGN UP»</a:t>
            </a:r>
          </a:p>
        </p:txBody>
      </p:sp>
      <p:sp>
        <p:nvSpPr>
          <p:cNvPr id="193" name="Det har vist seg at nettleserne Firefox og Chrome fungerer best. Safari og Internet Explorer kan gi problemer. Får du problem så bytt til en annen nettleser, noen ganger hjelper det å slå av og på igjen datamaskinen."/>
          <p:cNvSpPr txBox="1"/>
          <p:nvPr/>
        </p:nvSpPr>
        <p:spPr>
          <a:xfrm>
            <a:off x="4646528" y="5371774"/>
            <a:ext cx="4368337" cy="11695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r>
              <a:rPr dirty="0">
                <a:solidFill>
                  <a:srgbClr val="1B1A11"/>
                </a:solidFill>
              </a:rPr>
              <a:t>Det har vist seg at nettleserne Firefox og Chrome fungerer best. Safari og Internet Explorer kan gi problemer. Får du problem så bytt til en annen nettleser, noen ganger hjelper det å slå av og på igjen datamaskinen.</a:t>
            </a:r>
          </a:p>
        </p:txBody>
      </p:sp>
      <p:sp>
        <p:nvSpPr>
          <p:cNvPr id="194" name="https://www.youtube.com/watch?v=bqjp3aipyXw"/>
          <p:cNvSpPr txBox="1"/>
          <p:nvPr/>
        </p:nvSpPr>
        <p:spPr>
          <a:xfrm>
            <a:off x="4114800" y="6477000"/>
            <a:ext cx="4819748" cy="307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0000FF"/>
                </a:solidFill>
                <a:uFill>
                  <a:solidFill>
                    <a:srgbClr val="0000FF"/>
                  </a:solidFill>
                </a:uFill>
                <a:hlinkClick r:id="rId5"/>
              </a:defRPr>
            </a:lvl1pPr>
          </a:lstStyle>
          <a:p>
            <a:pPr>
              <a:defRPr u="none">
                <a:solidFill>
                  <a:srgbClr val="000000"/>
                </a:solidFill>
                <a:uFillTx/>
              </a:defRPr>
            </a:pPr>
            <a:r>
              <a:rPr sz="1400" u="sng" dirty="0">
                <a:solidFill>
                  <a:srgbClr val="0000FF"/>
                </a:solidFill>
                <a:uFill>
                  <a:solidFill>
                    <a:srgbClr val="0000FF"/>
                  </a:solidFill>
                </a:uFill>
                <a:hlinkClick r:id="rId5"/>
              </a:rPr>
              <a:t>https://www.youtube.com/watch?v=bqjp3aipyXw</a:t>
            </a:r>
          </a:p>
        </p:txBody>
      </p:sp>
      <p:pic>
        <p:nvPicPr>
          <p:cNvPr id="195" name="qrcode.43545437.png" descr="qrcode.43545437.png"/>
          <p:cNvPicPr>
            <a:picLocks noChangeAspect="1"/>
          </p:cNvPicPr>
          <p:nvPr/>
        </p:nvPicPr>
        <p:blipFill>
          <a:blip r:embed="rId6">
            <a:extLst/>
          </a:blip>
          <a:stretch>
            <a:fillRect/>
          </a:stretch>
        </p:blipFill>
        <p:spPr>
          <a:xfrm>
            <a:off x="7556996" y="4101395"/>
            <a:ext cx="1196341" cy="1196341"/>
          </a:xfrm>
          <a:prstGeom prst="rect">
            <a:avLst/>
          </a:prstGeom>
          <a:ln w="12700">
            <a:miter lim="400000"/>
          </a:ln>
        </p:spPr>
      </p:pic>
      <p:cxnSp>
        <p:nvCxnSpPr>
          <p:cNvPr id="3" name="Rett linje 2"/>
          <p:cNvCxnSpPr/>
          <p:nvPr/>
        </p:nvCxnSpPr>
        <p:spPr>
          <a:xfrm>
            <a:off x="7162800" y="1295400"/>
            <a:ext cx="685800" cy="60960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 name="Rett linje 16"/>
          <p:cNvCxnSpPr/>
          <p:nvPr/>
        </p:nvCxnSpPr>
        <p:spPr>
          <a:xfrm flipV="1">
            <a:off x="7162800" y="1371600"/>
            <a:ext cx="762000" cy="53340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429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Screen Shot 2018-02-03 at 22.49.35.png" descr="Screen Shot 2018-02-03 at 22.49.35.png"/>
          <p:cNvPicPr>
            <a:picLocks noChangeAspect="1"/>
          </p:cNvPicPr>
          <p:nvPr/>
        </p:nvPicPr>
        <p:blipFill>
          <a:blip r:embed="rId2">
            <a:extLst/>
          </a:blip>
          <a:stretch>
            <a:fillRect/>
          </a:stretch>
        </p:blipFill>
        <p:spPr>
          <a:xfrm>
            <a:off x="2401964" y="2664065"/>
            <a:ext cx="4340072" cy="3826578"/>
          </a:xfrm>
          <a:prstGeom prst="rect">
            <a:avLst/>
          </a:prstGeom>
          <a:ln w="12700">
            <a:miter lim="400000"/>
          </a:ln>
        </p:spPr>
      </p:pic>
      <p:sp>
        <p:nvSpPr>
          <p:cNvPr id="198" name="Skriv inn din e-post adresse og trykk “Forgot Password”"/>
          <p:cNvSpPr txBox="1"/>
          <p:nvPr/>
        </p:nvSpPr>
        <p:spPr>
          <a:xfrm>
            <a:off x="533400" y="1524000"/>
            <a:ext cx="8064078"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2400"/>
            </a:lvl1pPr>
          </a:lstStyle>
          <a:p>
            <a:r>
              <a:rPr dirty="0">
                <a:solidFill>
                  <a:schemeClr val="bg2">
                    <a:lumMod val="10000"/>
                  </a:schemeClr>
                </a:solidFill>
              </a:rPr>
              <a:t>Skriv inn din e-post adresse og trykk “Forgot Password”</a:t>
            </a:r>
            <a:endParaRPr lang="nb-NO" dirty="0">
              <a:solidFill>
                <a:schemeClr val="bg2">
                  <a:lumMod val="10000"/>
                </a:schemeClr>
              </a:solidFill>
            </a:endParaRPr>
          </a:p>
          <a:p>
            <a:r>
              <a:rPr lang="nb-NO" dirty="0">
                <a:solidFill>
                  <a:schemeClr val="bg2">
                    <a:lumMod val="10000"/>
                  </a:schemeClr>
                </a:solidFill>
              </a:rPr>
              <a:t>N.B. Du skal ikke lage passord nå.</a:t>
            </a:r>
            <a:endParaRPr dirty="0">
              <a:solidFill>
                <a:schemeClr val="bg2">
                  <a:lumMod val="10000"/>
                </a:schemeClr>
              </a:solidFill>
            </a:endParaRPr>
          </a:p>
        </p:txBody>
      </p:sp>
      <p:sp>
        <p:nvSpPr>
          <p:cNvPr id="199" name="Rett pil 9"/>
          <p:cNvSpPr/>
          <p:nvPr/>
        </p:nvSpPr>
        <p:spPr>
          <a:xfrm flipH="1">
            <a:off x="2897789" y="3607205"/>
            <a:ext cx="752503" cy="752503"/>
          </a:xfrm>
          <a:prstGeom prst="line">
            <a:avLst/>
          </a:prstGeom>
          <a:ln w="76200">
            <a:solidFill>
              <a:srgbClr val="005DAA"/>
            </a:solidFill>
            <a:tailEnd type="triangle"/>
          </a:ln>
          <a:effectLst>
            <a:outerShdw blurRad="38100" dist="20000" dir="5400000" rotWithShape="0">
              <a:srgbClr val="000000">
                <a:alpha val="38000"/>
              </a:srgbClr>
            </a:outerShdw>
          </a:effectLst>
        </p:spPr>
        <p:txBody>
          <a:bodyPr lIns="45719" rIns="45719"/>
          <a:lstStyle/>
          <a:p>
            <a:endParaRPr/>
          </a:p>
        </p:txBody>
      </p:sp>
      <p:sp>
        <p:nvSpPr>
          <p:cNvPr id="200" name="Rett pil 9"/>
          <p:cNvSpPr/>
          <p:nvPr/>
        </p:nvSpPr>
        <p:spPr>
          <a:xfrm flipH="1" flipV="1">
            <a:off x="4225649" y="5683538"/>
            <a:ext cx="367467" cy="1013374"/>
          </a:xfrm>
          <a:prstGeom prst="line">
            <a:avLst/>
          </a:prstGeom>
          <a:ln w="76200">
            <a:solidFill>
              <a:srgbClr val="005DAA"/>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03" name="Rectangle 2"/>
          <p:cNvGrpSpPr/>
          <p:nvPr/>
        </p:nvGrpSpPr>
        <p:grpSpPr>
          <a:xfrm>
            <a:off x="-296330" y="319829"/>
            <a:ext cx="9753601" cy="779443"/>
            <a:chOff x="0" y="0"/>
            <a:chExt cx="9753600" cy="779442"/>
          </a:xfrm>
        </p:grpSpPr>
        <p:sp>
          <p:nvSpPr>
            <p:cNvPr id="20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02" name="Hvordan komme i gang"/>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Hvordan komme i gang</a:t>
              </a:r>
            </a:p>
          </p:txBody>
        </p:sp>
      </p:grpSp>
      <p:cxnSp>
        <p:nvCxnSpPr>
          <p:cNvPr id="9" name="Rett linje 8"/>
          <p:cNvCxnSpPr/>
          <p:nvPr/>
        </p:nvCxnSpPr>
        <p:spPr>
          <a:xfrm>
            <a:off x="4800600" y="4343400"/>
            <a:ext cx="1638300" cy="16625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 name="Rett linje 9"/>
          <p:cNvCxnSpPr/>
          <p:nvPr/>
        </p:nvCxnSpPr>
        <p:spPr>
          <a:xfrm flipH="1">
            <a:off x="4800600" y="4495800"/>
            <a:ext cx="1447800" cy="15101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5622506"/>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Screen Shot 2018-02-03 at 22.55.11.png" descr="Screen Shot 2018-02-03 at 22.55.11.png"/>
          <p:cNvPicPr>
            <a:picLocks noChangeAspect="1"/>
          </p:cNvPicPr>
          <p:nvPr/>
        </p:nvPicPr>
        <p:blipFill>
          <a:blip r:embed="rId2">
            <a:extLst/>
          </a:blip>
          <a:stretch>
            <a:fillRect/>
          </a:stretch>
        </p:blipFill>
        <p:spPr>
          <a:xfrm>
            <a:off x="2389730" y="2414349"/>
            <a:ext cx="4381480" cy="3990276"/>
          </a:xfrm>
          <a:prstGeom prst="rect">
            <a:avLst/>
          </a:prstGeom>
          <a:ln w="12700">
            <a:miter lim="400000"/>
          </a:ln>
        </p:spPr>
      </p:pic>
      <p:sp>
        <p:nvSpPr>
          <p:cNvPr id="206" name="Skriv inn din e-postadresse og trykk “RESET”.…"/>
          <p:cNvSpPr txBox="1"/>
          <p:nvPr/>
        </p:nvSpPr>
        <p:spPr>
          <a:xfrm>
            <a:off x="1219200" y="1295400"/>
            <a:ext cx="6379471" cy="646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pPr>
            <a:r>
              <a:rPr sz="1800" dirty="0">
                <a:solidFill>
                  <a:schemeClr val="bg2">
                    <a:lumMod val="10000"/>
                  </a:schemeClr>
                </a:solidFill>
              </a:rPr>
              <a:t>Skriv inn din e-postadresse og trykk “RESET”.</a:t>
            </a:r>
          </a:p>
          <a:p>
            <a:pPr>
              <a:defRPr sz="2400"/>
            </a:pPr>
            <a:r>
              <a:rPr sz="1800" dirty="0">
                <a:solidFill>
                  <a:schemeClr val="bg2">
                    <a:lumMod val="10000"/>
                  </a:schemeClr>
                </a:solidFill>
              </a:rPr>
              <a:t>Du mottar en e-post med en lenke, hvor du lager ditt passord.</a:t>
            </a:r>
          </a:p>
        </p:txBody>
      </p:sp>
      <p:grpSp>
        <p:nvGrpSpPr>
          <p:cNvPr id="209" name="Rectangle 2"/>
          <p:cNvGrpSpPr/>
          <p:nvPr/>
        </p:nvGrpSpPr>
        <p:grpSpPr>
          <a:xfrm>
            <a:off x="-296330" y="319829"/>
            <a:ext cx="9753601" cy="779443"/>
            <a:chOff x="0" y="0"/>
            <a:chExt cx="9753600" cy="779442"/>
          </a:xfrm>
        </p:grpSpPr>
        <p:sp>
          <p:nvSpPr>
            <p:cNvPr id="207"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08" name="Hvordan komme i gang"/>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Hvordan komme i gang</a:t>
              </a:r>
            </a:p>
          </p:txBody>
        </p:sp>
      </p:grpSp>
    </p:spTree>
    <p:extLst>
      <p:ext uri="{BB962C8B-B14F-4D97-AF65-F5344CB8AC3E}">
        <p14:creationId xmlns:p14="http://schemas.microsoft.com/office/powerpoint/2010/main" val="726353149"/>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Rectangle 2"/>
          <p:cNvGrpSpPr/>
          <p:nvPr/>
        </p:nvGrpSpPr>
        <p:grpSpPr>
          <a:xfrm>
            <a:off x="-296330" y="319829"/>
            <a:ext cx="9753601" cy="779443"/>
            <a:chOff x="0" y="0"/>
            <a:chExt cx="9753600" cy="779442"/>
          </a:xfrm>
        </p:grpSpPr>
        <p:sp>
          <p:nvSpPr>
            <p:cNvPr id="211"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12" name="Hvordan komme i gang"/>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Hvordan komme i gang</a:t>
              </a:r>
            </a:p>
          </p:txBody>
        </p:sp>
      </p:grpSp>
      <p:sp>
        <p:nvSpPr>
          <p:cNvPr id="214" name="og få tilgang til Rotarys digitale tjenester."/>
          <p:cNvSpPr txBox="1"/>
          <p:nvPr/>
        </p:nvSpPr>
        <p:spPr>
          <a:xfrm>
            <a:off x="2209800" y="6096000"/>
            <a:ext cx="4236832"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r>
              <a:rPr sz="1800">
                <a:solidFill>
                  <a:srgbClr val="1B1A11"/>
                </a:solidFill>
              </a:rPr>
              <a:t>og få tilgang til Rotarys digitale tjenester.</a:t>
            </a:r>
          </a:p>
        </p:txBody>
      </p:sp>
      <p:pic>
        <p:nvPicPr>
          <p:cNvPr id="215" name="Skjermbilde 2018-02-06 kl. 22.36.09.png" descr="Skjermbilde 2018-02-06 kl. 22.36.09.png"/>
          <p:cNvPicPr>
            <a:picLocks noChangeAspect="1"/>
          </p:cNvPicPr>
          <p:nvPr/>
        </p:nvPicPr>
        <p:blipFill>
          <a:blip r:embed="rId2">
            <a:extLst/>
          </a:blip>
          <a:stretch>
            <a:fillRect/>
          </a:stretch>
        </p:blipFill>
        <p:spPr>
          <a:xfrm>
            <a:off x="2364835" y="2203180"/>
            <a:ext cx="4092597" cy="3523192"/>
          </a:xfrm>
          <a:prstGeom prst="rect">
            <a:avLst/>
          </a:prstGeom>
          <a:ln w="12700">
            <a:miter lim="400000"/>
          </a:ln>
        </p:spPr>
      </p:pic>
      <p:sp>
        <p:nvSpPr>
          <p:cNvPr id="216" name="Du har nå fått passord og kan logge deg inn"/>
          <p:cNvSpPr txBox="1"/>
          <p:nvPr/>
        </p:nvSpPr>
        <p:spPr>
          <a:xfrm>
            <a:off x="1649200" y="1421356"/>
            <a:ext cx="4763644"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r>
              <a:rPr sz="1800" dirty="0">
                <a:solidFill>
                  <a:srgbClr val="1B1A11"/>
                </a:solidFill>
              </a:rPr>
              <a:t>Du har nå </a:t>
            </a:r>
            <a:r>
              <a:rPr lang="nb-NO" sz="1800" dirty="0">
                <a:solidFill>
                  <a:srgbClr val="1B1A11"/>
                </a:solidFill>
              </a:rPr>
              <a:t>laget</a:t>
            </a:r>
            <a:r>
              <a:rPr sz="1800" dirty="0">
                <a:solidFill>
                  <a:srgbClr val="1B1A11"/>
                </a:solidFill>
              </a:rPr>
              <a:t> passord og kan logge deg inn</a:t>
            </a:r>
          </a:p>
        </p:txBody>
      </p:sp>
      <p:cxnSp>
        <p:nvCxnSpPr>
          <p:cNvPr id="8" name="Rett linje 7"/>
          <p:cNvCxnSpPr/>
          <p:nvPr/>
        </p:nvCxnSpPr>
        <p:spPr>
          <a:xfrm>
            <a:off x="4495800" y="3657600"/>
            <a:ext cx="1638300" cy="16625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9" name="Rett linje 8"/>
          <p:cNvCxnSpPr/>
          <p:nvPr/>
        </p:nvCxnSpPr>
        <p:spPr>
          <a:xfrm flipH="1">
            <a:off x="4495800" y="3810000"/>
            <a:ext cx="1447800" cy="1510193"/>
          </a:xfrm>
          <a:prstGeom prst="line">
            <a:avLst/>
          </a:prstGeom>
          <a:noFill/>
          <a:ln w="57150" cap="flat" cmpd="sng">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03305098"/>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Rectangle 2"/>
          <p:cNvGrpSpPr/>
          <p:nvPr/>
        </p:nvGrpSpPr>
        <p:grpSpPr>
          <a:xfrm>
            <a:off x="-296330" y="319829"/>
            <a:ext cx="9753601" cy="779443"/>
            <a:chOff x="0" y="0"/>
            <a:chExt cx="9753600" cy="779442"/>
          </a:xfrm>
        </p:grpSpPr>
        <p:sp>
          <p:nvSpPr>
            <p:cNvPr id="220" name="Rektangel"/>
            <p:cNvSpPr/>
            <p:nvPr/>
          </p:nvSpPr>
          <p:spPr>
            <a:xfrm>
              <a:off x="0" y="-1"/>
              <a:ext cx="9753600" cy="779444"/>
            </a:xfrm>
            <a:prstGeom prst="rect">
              <a:avLst/>
            </a:prstGeom>
            <a:solidFill>
              <a:srgbClr val="3DC3E3"/>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4000">
                  <a:solidFill>
                    <a:srgbClr val="FFFFFF"/>
                  </a:solidFill>
                </a:defRPr>
              </a:pPr>
              <a:endParaRPr/>
            </a:p>
          </p:txBody>
        </p:sp>
        <p:sp>
          <p:nvSpPr>
            <p:cNvPr id="221" name="MIN SIDE"/>
            <p:cNvSpPr txBox="1"/>
            <p:nvPr/>
          </p:nvSpPr>
          <p:spPr>
            <a:xfrm>
              <a:off x="0" y="32851"/>
              <a:ext cx="9753600" cy="713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r>
                <a:t>MIN SIDE</a:t>
              </a:r>
            </a:p>
          </p:txBody>
        </p:sp>
      </p:grpSp>
      <p:pic>
        <p:nvPicPr>
          <p:cNvPr id="223" name="Bilde 1" descr="Bilde 1"/>
          <p:cNvPicPr>
            <a:picLocks noChangeAspect="1"/>
          </p:cNvPicPr>
          <p:nvPr/>
        </p:nvPicPr>
        <p:blipFill>
          <a:blip r:embed="rId2">
            <a:extLst/>
          </a:blip>
          <a:stretch>
            <a:fillRect/>
          </a:stretch>
        </p:blipFill>
        <p:spPr>
          <a:xfrm>
            <a:off x="0" y="1279070"/>
            <a:ext cx="9144000" cy="4181899"/>
          </a:xfrm>
          <a:prstGeom prst="rect">
            <a:avLst/>
          </a:prstGeom>
          <a:ln w="12700">
            <a:miter lim="400000"/>
          </a:ln>
        </p:spPr>
      </p:pic>
      <p:sp>
        <p:nvSpPr>
          <p:cNvPr id="224" name="Rett pil 6"/>
          <p:cNvSpPr/>
          <p:nvPr/>
        </p:nvSpPr>
        <p:spPr>
          <a:xfrm>
            <a:off x="5624286" y="1541929"/>
            <a:ext cx="1593553" cy="1"/>
          </a:xfrm>
          <a:prstGeom prst="line">
            <a:avLst/>
          </a:prstGeom>
          <a:ln w="762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25" name="TekstSylinder 3"/>
          <p:cNvSpPr txBox="1"/>
          <p:nvPr/>
        </p:nvSpPr>
        <p:spPr>
          <a:xfrm>
            <a:off x="2174721" y="5602601"/>
            <a:ext cx="6515866" cy="12003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dirty="0">
                <a:solidFill>
                  <a:srgbClr val="58585A"/>
                </a:solidFill>
              </a:rPr>
              <a:t>”MIN SIDE” finner du på alle Rotarys websider. Og uavhengig av hvilken webside du er på, er det din versjon av ”MIN SIDE” du åpner.</a:t>
            </a:r>
          </a:p>
        </p:txBody>
      </p:sp>
    </p:spTree>
    <p:extLst>
      <p:ext uri="{BB962C8B-B14F-4D97-AF65-F5344CB8AC3E}">
        <p14:creationId xmlns:p14="http://schemas.microsoft.com/office/powerpoint/2010/main" val="2743444232"/>
      </p:ext>
    </p:extLst>
  </p:cSld>
  <p:clrMapOvr>
    <a:masterClrMapping/>
  </p:clrMapOvr>
  <p:transition xmlns:p14="http://schemas.microsoft.com/office/powerpoint/2010/main" spd="med"/>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5859</TotalTime>
  <Words>1061</Words>
  <Application>Microsoft Macintosh PowerPoint</Application>
  <PresentationFormat>Skjermfremvisning (4:3)</PresentationFormat>
  <Paragraphs>260</Paragraphs>
  <Slides>42</Slides>
  <Notes>10</Notes>
  <HiddenSlides>0</HiddenSlides>
  <MMClips>0</MMClips>
  <ScaleCrop>false</ScaleCrop>
  <HeadingPairs>
    <vt:vector size="4" baseType="variant">
      <vt:variant>
        <vt:lpstr>Tema</vt:lpstr>
      </vt:variant>
      <vt:variant>
        <vt:i4>3</vt:i4>
      </vt:variant>
      <vt:variant>
        <vt:lpstr>Lysbildetitler</vt:lpstr>
      </vt:variant>
      <vt:variant>
        <vt:i4>42</vt:i4>
      </vt:variant>
    </vt:vector>
  </HeadingPairs>
  <TitlesOfParts>
    <vt:vector size="45" baseType="lpstr">
      <vt:lpstr>Communications_white</vt:lpstr>
      <vt:lpstr>Custom Design</vt:lpstr>
      <vt:lpstr>2_Custom Design</vt:lpstr>
      <vt:lpstr>PowerPoint-presentasjon</vt:lpstr>
      <vt:lpstr>NORFOs digitale tjenester til klubbene og distriktene </vt:lpstr>
      <vt:lpstr>Rotarys IT-forum</vt:lpstr>
      <vt:lpstr>Tilgang og sikkerhet</vt:lpstr>
      <vt:lpstr>PowerPoint-presentasjon</vt:lpstr>
      <vt:lpstr>PowerPoint-presentasjon</vt:lpstr>
      <vt:lpstr>PowerPoint-presentasjon</vt:lpstr>
      <vt:lpstr>PowerPoint-presentasjon</vt:lpstr>
      <vt:lpstr>PowerPoint-presentasjon</vt:lpstr>
      <vt:lpstr>PowerPoint-presentasjon</vt:lpstr>
      <vt:lpstr>PowerPoint-presentasjon</vt:lpstr>
      <vt:lpstr>Medlemsnett</vt:lpstr>
      <vt:lpstr>Roller i Medlemsnett styrer alle rettigheter</vt:lpstr>
      <vt:lpstr>  Medlemsnett  hovedmeny</vt:lpstr>
      <vt:lpstr>  Din Profil </vt:lpstr>
      <vt:lpstr>Komiteer og Arkiv i Klubb og distrikt</vt:lpstr>
      <vt:lpstr>  Fremmøte</vt:lpstr>
      <vt:lpstr>Hjemmeside-mal</vt:lpstr>
      <vt:lpstr>Noen nøkkelpunkt</vt:lpstr>
      <vt:lpstr>Du vet du er i edit-modus når du ser dette</vt:lpstr>
      <vt:lpstr>Epost </vt:lpstr>
      <vt:lpstr>  Zimbra Web Client epost</vt:lpstr>
      <vt:lpstr>Litt om Rotary.org</vt:lpstr>
      <vt:lpstr> Data som flyter fra Medlemsnett til Rotary International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Rotary Showcase</vt:lpstr>
      <vt:lpstr>Hjelp og støtte</vt:lpstr>
      <vt:lpstr>Organisering av hjelp og støtte</vt:lpstr>
      <vt:lpstr>Support@rotary.no</vt:lpstr>
      <vt:lpstr>Nettmøter</vt:lpstr>
      <vt:lpstr>Utfordringer</vt:lpstr>
      <vt:lpstr>PowerPoint-presentasjon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Einar Solheim</cp:lastModifiedBy>
  <cp:revision>1353</cp:revision>
  <cp:lastPrinted>2018-02-01T14:40:00Z</cp:lastPrinted>
  <dcterms:created xsi:type="dcterms:W3CDTF">2010-04-16T20:11:30Z</dcterms:created>
  <dcterms:modified xsi:type="dcterms:W3CDTF">2019-03-12T14:42:44Z</dcterms:modified>
</cp:coreProperties>
</file>