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2" r:id="rId2"/>
    <p:sldId id="268" r:id="rId3"/>
    <p:sldId id="349" r:id="rId4"/>
    <p:sldId id="350" r:id="rId5"/>
    <p:sldId id="355" r:id="rId6"/>
    <p:sldId id="354" r:id="rId7"/>
    <p:sldId id="353" r:id="rId8"/>
    <p:sldId id="345" r:id="rId9"/>
    <p:sldId id="346" r:id="rId10"/>
    <p:sldId id="347" r:id="rId11"/>
    <p:sldId id="348" r:id="rId12"/>
    <p:sldId id="343" r:id="rId13"/>
    <p:sldId id="344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447" autoAdjust="0"/>
  </p:normalViewPr>
  <p:slideViewPr>
    <p:cSldViewPr snapToGrid="0" showGuides="1">
      <p:cViewPr varScale="1">
        <p:scale>
          <a:sx n="73" d="100"/>
          <a:sy n="73" d="100"/>
        </p:scale>
        <p:origin x="60" y="21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1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Presentert med den påbudte masken på.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6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Rotarys inntektskilder er medlemskontingenten avkastning</a:t>
            </a:r>
            <a:r>
              <a:rPr lang="nb-NO" baseline="0" dirty="0"/>
              <a:t> på investeringer.</a:t>
            </a:r>
          </a:p>
          <a:p>
            <a:r>
              <a:rPr lang="nb-NO" dirty="0"/>
              <a:t>I tillegg er det andre inntektskilder som brukes til å støtte spesifikke selvfinansierte aktiviteter, for eksempel Rotary magasiner, International Convention mm. </a:t>
            </a:r>
            <a:r>
              <a:rPr lang="nb-NO" dirty="0" err="1"/>
              <a:t>Medlemskontingeneten</a:t>
            </a:r>
            <a:r>
              <a:rPr lang="nb-NO" dirty="0"/>
              <a:t> </a:t>
            </a:r>
            <a:r>
              <a:rPr lang="nb-NO" dirty="0" err="1"/>
              <a:t>utgjørca</a:t>
            </a:r>
            <a:r>
              <a:rPr lang="nb-NO" dirty="0"/>
              <a:t>  95% av RIs inntekter.</a:t>
            </a:r>
            <a:r>
              <a:rPr lang="nb-NO" baseline="0" dirty="0"/>
              <a:t> (</a:t>
            </a:r>
            <a:r>
              <a:rPr lang="nb-NO" dirty="0"/>
              <a:t>Med unntak av inntekter fra </a:t>
            </a:r>
            <a:r>
              <a:rPr lang="nb-NO" dirty="0" err="1"/>
              <a:t>egenfinasierte</a:t>
            </a:r>
            <a:r>
              <a:rPr lang="nb-NO" dirty="0"/>
              <a:t> aktiviteter). I tillegg</a:t>
            </a:r>
            <a:r>
              <a:rPr lang="nb-NO" baseline="0" dirty="0"/>
              <a:t> kommer avkastning fra fond, </a:t>
            </a:r>
            <a:r>
              <a:rPr lang="nb-NO" baseline="0" dirty="0" err="1"/>
              <a:t>ca</a:t>
            </a:r>
            <a:r>
              <a:rPr lang="nb-NO" baseline="0" dirty="0"/>
              <a:t> 2,5 %. </a:t>
            </a:r>
            <a:r>
              <a:rPr lang="nb-NO" baseline="0" dirty="0" err="1"/>
              <a:t>Sistenevnte</a:t>
            </a:r>
            <a:r>
              <a:rPr lang="nb-NO" baseline="0" dirty="0"/>
              <a:t> er svært uforutsigbare.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Viktige</a:t>
            </a:r>
            <a:r>
              <a:rPr lang="en-US" dirty="0"/>
              <a:t> </a:t>
            </a:r>
            <a:r>
              <a:rPr lang="en-US" dirty="0" err="1"/>
              <a:t>endringer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Council on legislation (CoL)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F3F060-0DFB-752A-E834-CF39ED94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gjort av CoL 2022,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B4F25D-0745-D051-911F-986360C7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Endringer av regler for hvordan lover og resolusjoner skal foreslås 22-56, 22-57, 22-59 og 22-61</a:t>
            </a:r>
          </a:p>
          <a:p>
            <a:r>
              <a:rPr lang="nb-NO" dirty="0"/>
              <a:t> Nye rutiner for å varsle </a:t>
            </a:r>
            <a:r>
              <a:rPr lang="nb-NO" dirty="0" err="1"/>
              <a:t>DGer</a:t>
            </a:r>
            <a:r>
              <a:rPr lang="nb-NO" dirty="0"/>
              <a:t> om endringer 22-69 og 22-70</a:t>
            </a:r>
          </a:p>
          <a:p>
            <a:endParaRPr lang="nb-NO" dirty="0"/>
          </a:p>
          <a:p>
            <a:r>
              <a:rPr lang="nb-NO" dirty="0"/>
              <a:t>Inkludere Positiv Peace i serviceavenye.22-78 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C656A4-8FA3-0197-0603-1AB708A2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4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3EB394-B4ED-D773-CF3E-DFA9B2C9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gjort av CoL 2022,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515842-C509-6614-1ADB-A612F0A8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Endringer i krav til klubbmøter og oppmøte:</a:t>
            </a:r>
          </a:p>
          <a:p>
            <a:r>
              <a:rPr lang="nb-NO" dirty="0"/>
              <a:t>22-84 </a:t>
            </a:r>
            <a:r>
              <a:rPr lang="nb-NO" dirty="0" err="1"/>
              <a:t>Rotaractere</a:t>
            </a:r>
            <a:r>
              <a:rPr lang="nb-NO" dirty="0"/>
              <a:t> kan nå møte på vanlige klubbmøter</a:t>
            </a:r>
          </a:p>
          <a:p>
            <a:r>
              <a:rPr lang="nb-NO" dirty="0"/>
              <a:t>22-85 Det er ikke lenger krav om å rapportere klubbens oppmøte til DG</a:t>
            </a:r>
          </a:p>
          <a:p>
            <a:r>
              <a:rPr lang="nb-NO" dirty="0"/>
              <a:t>22-92 Medlemmer som har alder og medlemstid i klubben som overstiger 85 år kan få fritak for oppmøte ved å melde det skriftlig til sekretær. Tidligere måtte dette styrebehandles.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3D3F33-5852-8F50-7E81-D5A80368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5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A747C9F-9951-E701-4CB5-988B57B0BF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/>
              <a:t>Sak 22-46</a:t>
            </a:r>
          </a:p>
          <a:p>
            <a:r>
              <a:rPr lang="en-US" dirty="0"/>
              <a:t>CoL </a:t>
            </a:r>
            <a:r>
              <a:rPr lang="en-US" dirty="0" err="1"/>
              <a:t>vedtar</a:t>
            </a:r>
            <a:r>
              <a:rPr lang="en-US" dirty="0"/>
              <a:t> </a:t>
            </a:r>
            <a:r>
              <a:rPr lang="en-US" dirty="0" err="1"/>
              <a:t>kontingenten</a:t>
            </a:r>
            <a:r>
              <a:rPr lang="en-US" dirty="0"/>
              <a:t> for de </a:t>
            </a:r>
            <a:r>
              <a:rPr lang="en-US" dirty="0" err="1"/>
              <a:t>kommende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årene</a:t>
            </a:r>
            <a:r>
              <a:rPr lang="en-US" dirty="0"/>
              <a:t>. Den </a:t>
            </a:r>
            <a:r>
              <a:rPr lang="en-US" dirty="0" err="1"/>
              <a:t>betales</a:t>
            </a:r>
            <a:r>
              <a:rPr lang="en-US" dirty="0"/>
              <a:t> per </a:t>
            </a:r>
            <a:r>
              <a:rPr lang="en-US" dirty="0" err="1"/>
              <a:t>medlem</a:t>
            </a:r>
            <a:r>
              <a:rPr lang="en-US" dirty="0"/>
              <a:t> og </a:t>
            </a:r>
            <a:r>
              <a:rPr lang="en-US" dirty="0" err="1"/>
              <a:t>blir</a:t>
            </a:r>
            <a:r>
              <a:rPr lang="en-US" dirty="0"/>
              <a:t>:</a:t>
            </a:r>
          </a:p>
          <a:p>
            <a:r>
              <a:rPr lang="en-US" dirty="0"/>
              <a:t>$ 35.50 per halve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2022-23</a:t>
            </a:r>
          </a:p>
          <a:p>
            <a:r>
              <a:rPr lang="en-US" dirty="0"/>
              <a:t>$ 37.50 per halve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2023-24</a:t>
            </a:r>
          </a:p>
          <a:p>
            <a:r>
              <a:rPr lang="en-US" dirty="0"/>
              <a:t>$ 39.25 per halve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2024-25</a:t>
            </a:r>
          </a:p>
          <a:p>
            <a:r>
              <a:rPr lang="en-US" dirty="0"/>
              <a:t>$ 41.00 per halve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2025-26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A5AC08-DC31-CD63-DCA8-E7E1F78EC3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kontingent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1BE335AD-DFD7-A1B8-3DCC-A25CEE1D5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Økningen er basert på </a:t>
            </a:r>
            <a:r>
              <a:rPr lang="nb-NO" dirty="0" err="1"/>
              <a:t>fremskrivning</a:t>
            </a:r>
            <a:r>
              <a:rPr lang="nb-NO" dirty="0"/>
              <a:t> av medlemstall og opprettholdelse av dagens aktivitetsnivå.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635EAD-E0D3-E1A0-26F8-48AADD71CA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FA409-5E23-E22D-63AC-F165B7DC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står det til med deres  klubbs vedtekter?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BD71EE-6665-27D5-4584-E8A8FE751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 det lenge siden de ble revidert?</a:t>
            </a:r>
          </a:p>
          <a:p>
            <a:r>
              <a:rPr lang="nb-NO" dirty="0"/>
              <a:t>Er de dekkende for deres virksomhet?</a:t>
            </a:r>
          </a:p>
          <a:p>
            <a:r>
              <a:rPr lang="nb-NO" dirty="0"/>
              <a:t>Omfatter de for mye, og bør i så fall noe tas ut?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Felles problemstilling i mange klubber: Vedtektene mangler prosedyrer for hvordan gå frem om klubber skal legges ned eller slås sammen.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Tips:</a:t>
            </a:r>
            <a:br>
              <a:rPr lang="nb-NO" dirty="0"/>
            </a:br>
            <a:r>
              <a:rPr lang="nb-NO" dirty="0"/>
              <a:t>Sett ned en komite med erfarne medlemmer og la dem se på saken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8FFFBA6-7E0C-4865-9D12-01E758D1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46B0077-625D-51A9-E8EA-F41C0872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87" y="1814052"/>
            <a:ext cx="4409768" cy="44392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0">
                <a:solidFill>
                  <a:schemeClr val="tx1"/>
                </a:solidFill>
              </a:rPr>
              <a:t>Har dere lyst til å vite litt mer? </a:t>
            </a:r>
            <a:br>
              <a:rPr lang="en-US" sz="4000" b="0">
                <a:solidFill>
                  <a:schemeClr val="tx1"/>
                </a:solidFill>
              </a:rPr>
            </a:br>
            <a:br>
              <a:rPr lang="en-US" sz="4000" b="0">
                <a:solidFill>
                  <a:schemeClr val="tx1"/>
                </a:solidFill>
              </a:rPr>
            </a:br>
            <a:r>
              <a:rPr lang="en-US" sz="4000" b="0">
                <a:solidFill>
                  <a:schemeClr val="tx1"/>
                </a:solidFill>
              </a:rPr>
              <a:t>Ha CoL som tema på et klubbmøte?</a:t>
            </a:r>
            <a:br>
              <a:rPr lang="en-US" sz="4000" b="0">
                <a:solidFill>
                  <a:schemeClr val="tx1"/>
                </a:solidFill>
              </a:rPr>
            </a:br>
            <a:br>
              <a:rPr lang="en-US" sz="4000" b="0">
                <a:solidFill>
                  <a:schemeClr val="tx1"/>
                </a:solidFill>
              </a:rPr>
            </a:br>
            <a:r>
              <a:rPr lang="en-US" sz="4000" b="0">
                <a:solidFill>
                  <a:schemeClr val="tx1"/>
                </a:solidFill>
              </a:rPr>
              <a:t>Jeg kommer gjerne på besøk til klubben eller deltar via nett.</a:t>
            </a: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3C61FE9-4710-E7CC-DD83-6E1F27C41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681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052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fakta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CoL er Rotarys lovgivende forsamling og alle distriktene er representert med én representant.</a:t>
            </a:r>
          </a:p>
          <a:p>
            <a:r>
              <a:rPr lang="en-US" dirty="0"/>
              <a:t>Alle </a:t>
            </a:r>
            <a:r>
              <a:rPr lang="en-US" dirty="0" err="1"/>
              <a:t>rotarydistrikter</a:t>
            </a:r>
            <a:r>
              <a:rPr lang="en-US" dirty="0"/>
              <a:t> </a:t>
            </a:r>
            <a:r>
              <a:rPr lang="en-US" dirty="0" err="1"/>
              <a:t>velger</a:t>
            </a:r>
            <a:r>
              <a:rPr lang="en-US" dirty="0"/>
              <a:t> sin representant, og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vararepresentant</a:t>
            </a:r>
            <a:r>
              <a:rPr lang="en-US" dirty="0"/>
              <a:t> (alternate) </a:t>
            </a:r>
            <a:r>
              <a:rPr lang="en-US" dirty="0" err="1"/>
              <a:t>til</a:t>
            </a:r>
            <a:r>
              <a:rPr lang="en-US" dirty="0"/>
              <a:t> Co,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forslag</a:t>
            </a:r>
            <a:r>
              <a:rPr lang="en-US" dirty="0"/>
              <a:t> fra </a:t>
            </a:r>
            <a:r>
              <a:rPr lang="en-US" dirty="0" err="1"/>
              <a:t>klubbene</a:t>
            </a:r>
            <a:r>
              <a:rPr lang="en-US" dirty="0"/>
              <a:t>, </a:t>
            </a:r>
            <a:r>
              <a:rPr lang="en-US" dirty="0" err="1"/>
              <a:t>hvert</a:t>
            </a:r>
            <a:r>
              <a:rPr lang="en-US" dirty="0"/>
              <a:t> 3. </a:t>
            </a:r>
            <a:r>
              <a:rPr lang="en-US" dirty="0" err="1"/>
              <a:t>år</a:t>
            </a:r>
            <a:endParaRPr lang="en-US" dirty="0"/>
          </a:p>
          <a:p>
            <a:r>
              <a:rPr lang="en-US" dirty="0"/>
              <a:t>Alle Rotarys lover og vedtekter er </a:t>
            </a:r>
            <a:r>
              <a:rPr lang="en-US" dirty="0" err="1"/>
              <a:t>vedtatt</a:t>
            </a:r>
            <a:r>
              <a:rPr lang="en-US" dirty="0"/>
              <a:t> av Council on Legislation (CoL)</a:t>
            </a:r>
          </a:p>
          <a:p>
            <a:r>
              <a:rPr lang="en-US" dirty="0"/>
              <a:t>CoL </a:t>
            </a:r>
            <a:r>
              <a:rPr lang="en-US" dirty="0" err="1"/>
              <a:t>møtes</a:t>
            </a:r>
            <a:r>
              <a:rPr lang="en-US" dirty="0"/>
              <a:t> </a:t>
            </a:r>
            <a:r>
              <a:rPr lang="en-US" dirty="0" err="1"/>
              <a:t>fysisk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 3.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Chicago.</a:t>
            </a:r>
          </a:p>
          <a:p>
            <a:r>
              <a:rPr lang="en-US" dirty="0"/>
              <a:t>Alle Rotarys lover og </a:t>
            </a:r>
            <a:r>
              <a:rPr lang="en-US" dirty="0" err="1"/>
              <a:t>regler</a:t>
            </a:r>
            <a:r>
              <a:rPr lang="en-US" dirty="0"/>
              <a:t> er samlet </a:t>
            </a:r>
            <a:r>
              <a:rPr lang="en-US" dirty="0" err="1"/>
              <a:t>i</a:t>
            </a:r>
            <a:r>
              <a:rPr lang="en-US" dirty="0"/>
              <a:t> Manual of Procedure (</a:t>
            </a:r>
            <a:r>
              <a:rPr lang="en-US" dirty="0" err="1"/>
              <a:t>MoP</a:t>
            </a:r>
            <a:r>
              <a:rPr lang="en-US" dirty="0"/>
              <a:t>)</a:t>
            </a:r>
          </a:p>
          <a:p>
            <a:r>
              <a:rPr lang="en-US" dirty="0"/>
              <a:t>Alle </a:t>
            </a:r>
            <a:r>
              <a:rPr lang="en-US" dirty="0" err="1"/>
              <a:t>rotaryklubber</a:t>
            </a:r>
            <a:r>
              <a:rPr lang="en-US" dirty="0"/>
              <a:t> er </a:t>
            </a:r>
            <a:r>
              <a:rPr lang="en-US" dirty="0" err="1"/>
              <a:t>autonome</a:t>
            </a:r>
            <a:r>
              <a:rPr lang="en-US" dirty="0"/>
              <a:t>, men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holde</a:t>
            </a:r>
            <a:r>
              <a:rPr lang="en-US" dirty="0"/>
              <a:t> seg </a:t>
            </a:r>
            <a:r>
              <a:rPr lang="en-US" dirty="0" err="1"/>
              <a:t>innenfor</a:t>
            </a:r>
            <a:r>
              <a:rPr lang="en-US" dirty="0"/>
              <a:t> Rotarys lover og </a:t>
            </a:r>
            <a:r>
              <a:rPr lang="en-US" dirty="0" err="1"/>
              <a:t>regler</a:t>
            </a:r>
            <a:r>
              <a:rPr lang="en-US" dirty="0"/>
              <a:t>.</a:t>
            </a:r>
          </a:p>
          <a:p>
            <a:r>
              <a:rPr lang="en-US" dirty="0"/>
              <a:t>Alle </a:t>
            </a:r>
            <a:r>
              <a:rPr lang="en-US" dirty="0" err="1"/>
              <a:t>rotaryklubbene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vedta</a:t>
            </a:r>
            <a:r>
              <a:rPr lang="en-US" dirty="0"/>
              <a:t> </a:t>
            </a:r>
            <a:r>
              <a:rPr lang="en-US" dirty="0" err="1"/>
              <a:t>egne</a:t>
            </a:r>
            <a:r>
              <a:rPr lang="en-US" dirty="0"/>
              <a:t> </a:t>
            </a:r>
            <a:r>
              <a:rPr lang="en-US" dirty="0" err="1"/>
              <a:t>paragrafer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sine vedtekter,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lenge</a:t>
            </a:r>
            <a:r>
              <a:rPr lang="en-US" dirty="0"/>
              <a:t> de </a:t>
            </a:r>
            <a:r>
              <a:rPr lang="en-US" dirty="0" err="1"/>
              <a:t>ikke</a:t>
            </a:r>
            <a:r>
              <a:rPr lang="en-US" dirty="0"/>
              <a:t> strider mot det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regelverket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MoP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B7E2168-FA50-2427-D812-6C136E1A7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Lovrådet</a:t>
            </a: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møttes 10. - 14. april i Chicago og på Zoom i et hybrid møte. </a:t>
            </a:r>
            <a:r>
              <a:rPr lang="nb-NO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2/3 av deltagerne var til stede, den siste 1/3 deltok via Zoom. På imponerende vis klarte ledelsen å gjennomføre debatt og avstemminger uten tekniske problemer.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53721A5-47F0-7AEA-351E-FF8DFC81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BFD1BD4-B422-CB7C-68C2-34439C40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55" y="957943"/>
            <a:ext cx="3998361" cy="52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F184E62-07DF-EC59-094B-A344EF5F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 behandlet 94 forslag (</a:t>
            </a:r>
            <a:r>
              <a:rPr lang="nb-NO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enactments</a:t>
            </a: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ble vedtatt og 51 ble avslått 13 ble trukket underveis og ett ble utsatt på ubestemt tid. </a:t>
            </a:r>
          </a:p>
          <a:p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Oppdaterte dokumenter finnes på: </a:t>
            </a:r>
            <a:r>
              <a:rPr lang="nb-NO" sz="4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https://my.rotary.org/en/learning-reference/about-rotary/governance-documents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D0ACB69-FBEA-B5C7-81C8-FAF17B38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B8AED7F-9BCE-507E-596E-D7A8A7D2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9" y="1096573"/>
            <a:ext cx="3851855" cy="49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3D931C5-DDFC-8F2E-A29D-CEAD2108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0"/>
            <a:ext cx="6348548" cy="6857999"/>
          </a:xfrm>
        </p:spPr>
        <p:txBody>
          <a:bodyPr>
            <a:normAutofit/>
          </a:bodyPr>
          <a:lstStyle/>
          <a:p>
            <a:r>
              <a:rPr lang="nb-NO" sz="3200" dirty="0"/>
              <a:t>Lovendringer krever 2/3 flertall</a:t>
            </a:r>
          </a:p>
          <a:p>
            <a:r>
              <a:rPr lang="nb-NO" sz="3200" dirty="0"/>
              <a:t>Øvrige endringer krever alminnelig flertall, </a:t>
            </a:r>
            <a:r>
              <a:rPr lang="nb-NO" sz="3200" dirty="0" err="1"/>
              <a:t>dvs</a:t>
            </a:r>
            <a:r>
              <a:rPr lang="nb-NO" sz="3200" dirty="0"/>
              <a:t> mer en 50% av stemmene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FF7B14A-003F-B0C8-2ED5-34A942F1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CAD0741-1848-E550-066C-2F1E0330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03" y="50450"/>
            <a:ext cx="5188217" cy="6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3BAC214-5066-9644-8F68-098A571A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Avstemmingen var digital, men slik ser det ut om det blir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manuell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avstemming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D7A46D44-9C64-5B7F-CDB4-D0F709165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868" y="1240970"/>
            <a:ext cx="7143123" cy="4093030"/>
          </a:xfrm>
        </p:spPr>
      </p:pic>
    </p:spTree>
    <p:extLst>
      <p:ext uri="{BB962C8B-B14F-4D97-AF65-F5344CB8AC3E}">
        <p14:creationId xmlns:p14="http://schemas.microsoft.com/office/powerpoint/2010/main" val="297389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elektronikk, skjerm, blå&#10;&#10;Automatisk generert beskrivelse">
            <a:extLst>
              <a:ext uri="{FF2B5EF4-FFF2-40B4-BE49-F238E27FC236}">
                <a16:creationId xmlns:a16="http://schemas.microsoft.com/office/drawing/2014/main" id="{E9D5DFE3-4E73-6235-8D40-C6CCB891E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17" y="653143"/>
            <a:ext cx="7738405" cy="5259697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A83B46AB-B1EA-E15A-0206-0ADB6500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av våre forslag </a:t>
            </a:r>
            <a:r>
              <a:rPr lang="nb-NO" sz="3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gjaldt en </a:t>
            </a:r>
            <a:r>
              <a:rPr lang="nb-NO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endring av Rotarys grunnlov. (</a:t>
            </a:r>
            <a:r>
              <a:rPr lang="nb-NO" sz="27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nb-NO" sz="27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Board of Directors </a:t>
            </a:r>
            <a:r>
              <a:rPr lang="nb-NO" sz="27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nb-NO" sz="27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2. )</a:t>
            </a:r>
            <a:br>
              <a:rPr lang="nb-NO" sz="27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3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gjaldt </a:t>
            </a:r>
            <a:r>
              <a:rPr lang="nb-NO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RIs styre skal rapportere ekstraordinære uttak av reserver. Det fikk det nødvendige 2/3 flertall.</a:t>
            </a:r>
            <a:br>
              <a:rPr lang="nb-NO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586811-DC24-ABD5-5A45-DB3E98EF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gjort av CoL 2022,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4A8571-C440-1D92-B329-79076B6BF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Klubb </a:t>
            </a:r>
            <a:r>
              <a:rPr lang="nb-NO" b="1" dirty="0" err="1"/>
              <a:t>administarsjon</a:t>
            </a:r>
            <a:endParaRPr lang="nb-NO" b="1" dirty="0"/>
          </a:p>
          <a:p>
            <a:r>
              <a:rPr lang="nb-NO" dirty="0"/>
              <a:t>22-07 Skriftlige referater </a:t>
            </a:r>
            <a:r>
              <a:rPr lang="nb-NO"/>
              <a:t>fra alle klubbens </a:t>
            </a:r>
            <a:r>
              <a:rPr lang="nb-NO" dirty="0"/>
              <a:t>styremøter skal være tilgjengelig for alle klubbens medlemmer innen 30 dager etter styremøtet.</a:t>
            </a:r>
          </a:p>
          <a:p>
            <a:pPr marL="0" indent="0">
              <a:buNone/>
            </a:pPr>
            <a:r>
              <a:rPr lang="nb-NO" b="1" dirty="0" err="1"/>
              <a:t>Medlemsskap</a:t>
            </a:r>
            <a:endParaRPr lang="nb-NO" b="1" dirty="0"/>
          </a:p>
          <a:p>
            <a:r>
              <a:rPr lang="nb-NO" dirty="0"/>
              <a:t> 22-10 Hver klubb eller </a:t>
            </a:r>
            <a:r>
              <a:rPr lang="nb-NO" dirty="0" err="1"/>
              <a:t>Rotaract</a:t>
            </a:r>
            <a:r>
              <a:rPr lang="nb-NO" dirty="0"/>
              <a:t>-klubb skal bygge et velbalansert medlemskap som feirer mangfold, </a:t>
            </a:r>
            <a:r>
              <a:rPr lang="nb-NO" u="sng" dirty="0"/>
              <a:t>likeverd og inkludering.</a:t>
            </a:r>
            <a:endParaRPr lang="en-US" u="sng" dirty="0"/>
          </a:p>
          <a:p>
            <a:r>
              <a:rPr lang="en-US" dirty="0"/>
              <a:t>22-13 Et </a:t>
            </a:r>
            <a:r>
              <a:rPr lang="en-US" dirty="0" err="1"/>
              <a:t>medlem</a:t>
            </a:r>
            <a:r>
              <a:rPr lang="en-US" dirty="0"/>
              <a:t> </a:t>
            </a:r>
            <a:r>
              <a:rPr lang="en-US" dirty="0" err="1"/>
              <a:t>behøver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lenger</a:t>
            </a:r>
            <a:r>
              <a:rPr lang="en-US" dirty="0"/>
              <a:t> å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arbeide</a:t>
            </a:r>
            <a:r>
              <a:rPr lang="en-US" dirty="0"/>
              <a:t> </a:t>
            </a:r>
            <a:r>
              <a:rPr lang="en-US" dirty="0" err="1"/>
              <a:t>klubbens</a:t>
            </a:r>
            <a:r>
              <a:rPr lang="en-US" dirty="0"/>
              <a:t> </a:t>
            </a:r>
            <a:r>
              <a:rPr lang="en-US" dirty="0" err="1"/>
              <a:t>område</a:t>
            </a:r>
            <a:endParaRPr lang="en-US" dirty="0"/>
          </a:p>
          <a:p>
            <a:r>
              <a:rPr lang="en-US" dirty="0"/>
              <a:t>22-14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medlemmer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foreslå</a:t>
            </a:r>
            <a:r>
              <a:rPr lang="en-US" dirty="0"/>
              <a:t> nye </a:t>
            </a:r>
            <a:r>
              <a:rPr lang="en-US" dirty="0" err="1"/>
              <a:t>medlemmer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klubber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sin </a:t>
            </a:r>
            <a:r>
              <a:rPr lang="en-US" dirty="0" err="1"/>
              <a:t>egen</a:t>
            </a:r>
            <a:endParaRPr lang="en-US" dirty="0"/>
          </a:p>
          <a:p>
            <a:r>
              <a:rPr lang="en-US" dirty="0"/>
              <a:t>22-15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satelittklubb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ha </a:t>
            </a:r>
            <a:r>
              <a:rPr lang="en-US" dirty="0" err="1"/>
              <a:t>medlemmer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medlem</a:t>
            </a:r>
            <a:r>
              <a:rPr lang="en-US" dirty="0"/>
              <a:t> av </a:t>
            </a:r>
            <a:r>
              <a:rPr lang="en-US" dirty="0" err="1"/>
              <a:t>sponsorklubben</a:t>
            </a:r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B83693-9DE1-BC23-3AED-911D3F5E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3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684B84-07B3-3AD3-9660-CDD00E1F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gjort av CoL 2022,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D487BC-0BAF-315F-2D11-D243D3E6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22-38 Styret i RI, The Board, kan suspendere eller avslutte klubber for å ha innledet rettssaker mot et distrikt </a:t>
            </a:r>
          </a:p>
          <a:p>
            <a:r>
              <a:rPr lang="nb-NO" dirty="0"/>
              <a:t>22-39 Forenkling av komitéstrukturen i RI. </a:t>
            </a:r>
          </a:p>
          <a:p>
            <a:endParaRPr lang="nb-NO" dirty="0"/>
          </a:p>
          <a:p>
            <a:r>
              <a:rPr lang="nb-NO" dirty="0"/>
              <a:t>22-54 Offentliggjøre RIs budsjett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6CDFDF-AC2F-4C6C-BFF1-182C16E0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02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780</Words>
  <Application>Microsoft Office PowerPoint</Application>
  <PresentationFormat>Widescreen</PresentationFormat>
  <Paragraphs>71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Council on legislation (CoL) 2022</vt:lpstr>
      <vt:lpstr>Noen fakta</vt:lpstr>
      <vt:lpstr>PowerPoint-presentasjon</vt:lpstr>
      <vt:lpstr>PowerPoint-presentasjon</vt:lpstr>
      <vt:lpstr>PowerPoint-presentasjon</vt:lpstr>
      <vt:lpstr>Avstemmingen var digital, men slik ser det ut om det blir  manuell avstemming</vt:lpstr>
      <vt:lpstr>Ett av våre forslag gjaldt en endring av Rotarys grunnlov. (Article 6 Board of Directors Section 2. ) Den gjaldt hvor RIs styre skal rapportere ekstraordinære uttak av reserver. Det fikk det nødvendige 2/3 flertall.  </vt:lpstr>
      <vt:lpstr>Endringer gjort av CoL 2022, 1</vt:lpstr>
      <vt:lpstr>Endringer gjort av CoL 2022, 2</vt:lpstr>
      <vt:lpstr>Endringer gjort av CoL 2022, 3</vt:lpstr>
      <vt:lpstr>Endringer gjort av CoL 2022, 4</vt:lpstr>
      <vt:lpstr>PowerPoint-presentasjon</vt:lpstr>
      <vt:lpstr>Hvordan står det til med deres  klubbs vedtekter? </vt:lpstr>
      <vt:lpstr>Har dere lyst til å vite litt mer?   Ha CoL som tema på et klubbmøte?  Jeg kommer gjerne på besøk til klubben eller deltar via nett.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Odd Henry Hommedal</cp:lastModifiedBy>
  <cp:revision>172</cp:revision>
  <cp:lastPrinted>2019-12-04T20:41:25Z</cp:lastPrinted>
  <dcterms:created xsi:type="dcterms:W3CDTF">2019-11-18T03:22:22Z</dcterms:created>
  <dcterms:modified xsi:type="dcterms:W3CDTF">2022-09-20T10:08:39Z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