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3" r:id="rId4"/>
  </p:sldMasterIdLst>
  <p:notesMasterIdLst>
    <p:notesMasterId r:id="rId21"/>
  </p:notesMasterIdLst>
  <p:handoutMasterIdLst>
    <p:handoutMasterId r:id="rId22"/>
  </p:handoutMasterIdLst>
  <p:sldIdLst>
    <p:sldId id="3552" r:id="rId5"/>
    <p:sldId id="3497" r:id="rId6"/>
    <p:sldId id="3499" r:id="rId7"/>
    <p:sldId id="3492" r:id="rId8"/>
    <p:sldId id="3508" r:id="rId9"/>
    <p:sldId id="3583" r:id="rId10"/>
    <p:sldId id="3558" r:id="rId11"/>
    <p:sldId id="3537" r:id="rId12"/>
    <p:sldId id="3570" r:id="rId13"/>
    <p:sldId id="3587" r:id="rId14"/>
    <p:sldId id="3386" r:id="rId15"/>
    <p:sldId id="3585" r:id="rId16"/>
    <p:sldId id="3556" r:id="rId17"/>
    <p:sldId id="3509" r:id="rId18"/>
    <p:sldId id="259" r:id="rId19"/>
    <p:sldId id="35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651E8617-D1C6-43AA-AE92-2344248E7B6D}">
          <p14:sldIdLst>
            <p14:sldId id="3552"/>
            <p14:sldId id="3497"/>
            <p14:sldId id="3499"/>
            <p14:sldId id="3492"/>
            <p14:sldId id="3508"/>
            <p14:sldId id="3583"/>
            <p14:sldId id="3558"/>
            <p14:sldId id="3537"/>
            <p14:sldId id="3570"/>
            <p14:sldId id="3587"/>
            <p14:sldId id="3386"/>
            <p14:sldId id="3585"/>
            <p14:sldId id="3556"/>
            <p14:sldId id="3509"/>
            <p14:sldId id="259"/>
            <p14:sldId id="35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35"/>
    <a:srgbClr val="C59F64"/>
    <a:srgbClr val="FF6A41"/>
    <a:srgbClr val="000000"/>
    <a:srgbClr val="3F5779"/>
    <a:srgbClr val="59C5EC"/>
    <a:srgbClr val="E8EFF3"/>
    <a:srgbClr val="5A82A0"/>
    <a:srgbClr val="7B6984"/>
    <a:srgbClr val="6D3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7"/>
    <p:restoredTop sz="95563"/>
  </p:normalViewPr>
  <p:slideViewPr>
    <p:cSldViewPr snapToGrid="0" snapToObjects="1">
      <p:cViewPr>
        <p:scale>
          <a:sx n="123" d="100"/>
          <a:sy n="123" d="100"/>
        </p:scale>
        <p:origin x="129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orne.sharepoint.com/sites/CorporateFinance/Delte%20dokumenter/General/05%20-%20Prosjekter/01%20-%20Running/Invertapro/02%20-%20Arbeidsark/Marke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orne.sharepoint.com/sites/CorporateFinance/Delte%20dokumenter/General/05%20-%20Prosjekter/01%20-%20Running/Invertapro/02%20-%20Arbeidsark/Mark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22774388598504E-2"/>
          <c:y val="0.1789766947424008"/>
          <c:w val="0.91571349552306658"/>
          <c:h val="0.70990687742458292"/>
        </c:manualLayout>
      </c:layout>
      <c:area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 cell raw material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5">
                  <c:v>1</c:v>
                </c:pt>
                <c:pt idx="6">
                  <c:v>5</c:v>
                </c:pt>
                <c:pt idx="7">
                  <c:v>16</c:v>
                </c:pt>
                <c:pt idx="8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7-3045-9411-34B43BDBB5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Micro ingredients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47-3045-9411-34B43BDBB5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Plant oil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2">
                  <c:v>7</c:v>
                </c:pt>
                <c:pt idx="3">
                  <c:v>11</c:v>
                </c:pt>
                <c:pt idx="4">
                  <c:v>18</c:v>
                </c:pt>
                <c:pt idx="5">
                  <c:v>18</c:v>
                </c:pt>
                <c:pt idx="6">
                  <c:v>16</c:v>
                </c:pt>
                <c:pt idx="7">
                  <c:v>15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47-3045-9411-34B43BDBB5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Plant dry matter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20</c:v>
                </c:pt>
                <c:pt idx="1">
                  <c:v>23</c:v>
                </c:pt>
                <c:pt idx="2">
                  <c:v>21</c:v>
                </c:pt>
                <c:pt idx="3">
                  <c:v>30</c:v>
                </c:pt>
                <c:pt idx="4">
                  <c:v>63</c:v>
                </c:pt>
                <c:pt idx="5">
                  <c:v>50</c:v>
                </c:pt>
                <c:pt idx="6">
                  <c:v>55</c:v>
                </c:pt>
                <c:pt idx="7">
                  <c:v>47</c:v>
                </c:pt>
                <c:pt idx="8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47-3045-9411-34B43BDBB55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Sheet1!$F$2:$F$10</c:f>
              <c:numCache>
                <c:formatCode>General</c:formatCode>
                <c:ptCount val="9"/>
                <c:pt idx="1">
                  <c:v>7</c:v>
                </c:pt>
                <c:pt idx="2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47-3045-9411-34B43BDBB55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Fish oil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Sheet1!$G$2:$G$10</c:f>
              <c:numCache>
                <c:formatCode>General</c:formatCode>
                <c:ptCount val="9"/>
                <c:pt idx="0">
                  <c:v>30</c:v>
                </c:pt>
                <c:pt idx="1">
                  <c:v>25</c:v>
                </c:pt>
                <c:pt idx="2">
                  <c:v>23</c:v>
                </c:pt>
                <c:pt idx="3">
                  <c:v>21</c:v>
                </c:pt>
                <c:pt idx="4">
                  <c:v>15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47-3045-9411-34B43BDBB55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Krill meal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Sheet1!$H$2:$H$10</c:f>
              <c:numCache>
                <c:formatCode>General</c:formatCode>
                <c:ptCount val="9"/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47-3045-9411-34B43BDBB55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Fish meal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numRef>
              <c:f>Sheet1!$A$2:$A$10</c:f>
              <c:numCache>
                <c:formatCode>0</c:formatCode>
                <c:ptCount val="9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2020</c:v>
                </c:pt>
                <c:pt idx="7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Sheet1!$I$2:$I$10</c:f>
              <c:numCache>
                <c:formatCode>General</c:formatCode>
                <c:ptCount val="9"/>
                <c:pt idx="0">
                  <c:v>50</c:v>
                </c:pt>
                <c:pt idx="1">
                  <c:v>45</c:v>
                </c:pt>
                <c:pt idx="2">
                  <c:v>42</c:v>
                </c:pt>
                <c:pt idx="3">
                  <c:v>37</c:v>
                </c:pt>
                <c:pt idx="4">
                  <c:v>28</c:v>
                </c:pt>
                <c:pt idx="5">
                  <c:v>16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47-3045-9411-34B43BDBB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3751936"/>
        <c:axId val="439556288"/>
      </c:areaChart>
      <c:catAx>
        <c:axId val="4537519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439556288"/>
        <c:crosses val="autoZero"/>
        <c:auto val="1"/>
        <c:lblAlgn val="ctr"/>
        <c:lblOffset val="100"/>
        <c:noMultiLvlLbl val="0"/>
      </c:catAx>
      <c:valAx>
        <c:axId val="43955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45375193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821536387961718E-4"/>
          <c:y val="9.6596039562371887E-4"/>
          <c:w val="0.95612374926505861"/>
          <c:h val="9.27882867883546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5CE-4C72-BE01-AED60F3BE743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CE-4C72-BE01-AED60F3BE743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5CE-4C72-BE01-AED60F3BE743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CE-4C72-BE01-AED60F3BE743}"/>
              </c:ext>
            </c:extLst>
          </c:dPt>
          <c:cat>
            <c:strRef>
              <c:f>'Ark1'!$A$2:$A$6</c:f>
              <c:strCache>
                <c:ptCount val="5"/>
                <c:pt idx="0">
                  <c:v>Output</c:v>
                </c:pt>
                <c:pt idx="1">
                  <c:v>Frass</c:v>
                </c:pt>
                <c:pt idx="2">
                  <c:v>Protein</c:v>
                </c:pt>
                <c:pt idx="3">
                  <c:v>Lipids</c:v>
                </c:pt>
                <c:pt idx="4">
                  <c:v>Chitin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1</c:v>
                </c:pt>
                <c:pt idx="1">
                  <c:v>0.26</c:v>
                </c:pt>
                <c:pt idx="2">
                  <c:v>0.06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E-4C72-BE01-AED60F3BE743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Output</c:v>
                </c:pt>
                <c:pt idx="1">
                  <c:v>Frass</c:v>
                </c:pt>
                <c:pt idx="2">
                  <c:v>Protein</c:v>
                </c:pt>
                <c:pt idx="3">
                  <c:v>Lipids</c:v>
                </c:pt>
                <c:pt idx="4">
                  <c:v>Chitin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1">
                  <c:v>0.74</c:v>
                </c:pt>
                <c:pt idx="2">
                  <c:v>0.2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CE-4C72-BE01-AED60F3BE743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Output</c:v>
                </c:pt>
                <c:pt idx="1">
                  <c:v>Frass</c:v>
                </c:pt>
                <c:pt idx="2">
                  <c:v>Protein</c:v>
                </c:pt>
                <c:pt idx="3">
                  <c:v>Lipids</c:v>
                </c:pt>
                <c:pt idx="4">
                  <c:v>Chitin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45CE-4C72-BE01-AED60F3BE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0277488"/>
        <c:axId val="1110276504"/>
      </c:barChart>
      <c:catAx>
        <c:axId val="111027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NO"/>
          </a:p>
        </c:txPr>
        <c:crossAx val="1110276504"/>
        <c:crosses val="autoZero"/>
        <c:auto val="1"/>
        <c:lblAlgn val="ctr"/>
        <c:lblOffset val="100"/>
        <c:noMultiLvlLbl val="0"/>
      </c:catAx>
      <c:valAx>
        <c:axId val="1110276504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1102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Century Gothic" panose="020B0502020202020204" pitchFamily="34" charset="0"/>
        </a:defRPr>
      </a:pPr>
      <a:endParaRPr lang="en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4.7872340425531915E-2"/>
          <c:w val="1"/>
          <c:h val="0.68427165354330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Market!$C$18</c:f>
              <c:strCache>
                <c:ptCount val="1"/>
                <c:pt idx="0">
                  <c:v>Pet food</c:v>
                </c:pt>
              </c:strCache>
            </c:strRef>
          </c:tx>
          <c:spPr>
            <a:solidFill>
              <a:srgbClr val="F6A21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Market!$D$17:$F$17</c:f>
              <c:strCache>
                <c:ptCount val="3"/>
                <c:pt idx="0">
                  <c:v>Scale-up phase</c:v>
                </c:pt>
                <c:pt idx="1">
                  <c:v>Wider-use period</c:v>
                </c:pt>
                <c:pt idx="2">
                  <c:v>Maturity phase</c:v>
                </c:pt>
              </c:strCache>
            </c:strRef>
          </c:cat>
          <c:val>
            <c:numRef>
              <c:f>Market!$D$18:$F$18</c:f>
              <c:numCache>
                <c:formatCode>General</c:formatCode>
                <c:ptCount val="3"/>
                <c:pt idx="0">
                  <c:v>65</c:v>
                </c:pt>
                <c:pt idx="1">
                  <c:v>85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B-4C20-9497-4C613C8948DD}"/>
            </c:ext>
          </c:extLst>
        </c:ser>
        <c:ser>
          <c:idx val="1"/>
          <c:order val="1"/>
          <c:tx>
            <c:strRef>
              <c:f>Market!$C$19</c:f>
              <c:strCache>
                <c:ptCount val="1"/>
                <c:pt idx="0">
                  <c:v>Aquaculture</c:v>
                </c:pt>
              </c:strCache>
            </c:strRef>
          </c:tx>
          <c:spPr>
            <a:solidFill>
              <a:srgbClr val="1C94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Market!$D$17:$F$17</c:f>
              <c:strCache>
                <c:ptCount val="3"/>
                <c:pt idx="0">
                  <c:v>Scale-up phase</c:v>
                </c:pt>
                <c:pt idx="1">
                  <c:v>Wider-use period</c:v>
                </c:pt>
                <c:pt idx="2">
                  <c:v>Maturity phase</c:v>
                </c:pt>
              </c:strCache>
            </c:strRef>
          </c:cat>
          <c:val>
            <c:numRef>
              <c:f>Market!$D$19:$F$19</c:f>
              <c:numCache>
                <c:formatCode>General</c:formatCode>
                <c:ptCount val="3"/>
                <c:pt idx="0">
                  <c:v>20</c:v>
                </c:pt>
                <c:pt idx="1">
                  <c:v>55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B-4C20-9497-4C613C8948DD}"/>
            </c:ext>
          </c:extLst>
        </c:ser>
        <c:ser>
          <c:idx val="2"/>
          <c:order val="2"/>
          <c:tx>
            <c:strRef>
              <c:f>Market!$C$20</c:f>
              <c:strCache>
                <c:ptCount val="1"/>
                <c:pt idx="0">
                  <c:v>Poultry</c:v>
                </c:pt>
              </c:strCache>
            </c:strRef>
          </c:tx>
          <c:spPr>
            <a:solidFill>
              <a:srgbClr val="A2988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58762937651670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0B-4C20-9497-4C613C8948DD}"/>
                </c:ext>
              </c:extLst>
            </c:dLbl>
            <c:dLbl>
              <c:idx val="1"/>
              <c:layout>
                <c:manualLayout>
                  <c:x val="0"/>
                  <c:y val="9.779951100244498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0B-4C20-9497-4C613C8948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Market!$D$20:$F$20</c:f>
              <c:numCache>
                <c:formatCode>General</c:formatCode>
                <c:ptCount val="3"/>
                <c:pt idx="0">
                  <c:v>30</c:v>
                </c:pt>
                <c:pt idx="1">
                  <c:v>50</c:v>
                </c:pt>
                <c:pt idx="2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0B-4C20-9497-4C613C8948DD}"/>
            </c:ext>
          </c:extLst>
        </c:ser>
        <c:ser>
          <c:idx val="3"/>
          <c:order val="3"/>
          <c:tx>
            <c:strRef>
              <c:f>Market!#REF!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Market!#REF!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D0B-4C20-9497-4C613C8948DD}"/>
            </c:ext>
          </c:extLst>
        </c:ser>
        <c:ser>
          <c:idx val="4"/>
          <c:order val="4"/>
          <c:tx>
            <c:strRef>
              <c:f>Market!$C$21</c:f>
              <c:strCache>
                <c:ptCount val="1"/>
                <c:pt idx="0">
                  <c:v>Piglets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44998678069105E-17"/>
                  <c:y val="-3.3098004258901602E-2"/>
                </c:manualLayout>
              </c:layout>
              <c:spPr>
                <a:solidFill>
                  <a:srgbClr val="00B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262626"/>
                      </a:solidFill>
                      <a:latin typeface="Gill Sans MT" panose="020B0502020104020203" pitchFamily="34" charset="0"/>
                      <a:ea typeface="+mn-ea"/>
                      <a:cs typeface="+mn-cs"/>
                    </a:defRPr>
                  </a:pPr>
                  <a:endParaRPr lang="en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249826509368494E-2"/>
                      <c:h val="6.57212713936430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D0B-4C20-9497-4C613C8948DD}"/>
                </c:ext>
              </c:extLst>
            </c:dLbl>
            <c:dLbl>
              <c:idx val="1"/>
              <c:layout>
                <c:manualLayout>
                  <c:x val="0"/>
                  <c:y val="-5.2311665796898913E-3"/>
                </c:manualLayout>
              </c:layout>
              <c:spPr>
                <a:solidFill>
                  <a:srgbClr val="00B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262626"/>
                      </a:solidFill>
                      <a:latin typeface="Gill Sans MT" panose="020B0502020104020203" pitchFamily="34" charset="0"/>
                      <a:ea typeface="+mn-ea"/>
                      <a:cs typeface="+mn-cs"/>
                    </a:defRPr>
                  </a:pPr>
                  <a:endParaRPr lang="en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05128205128206E-2"/>
                      <c:h val="6.03900687263946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D0B-4C20-9497-4C613C8948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62626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Market!$D$21:$F$21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0B-4C20-9497-4C613C894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2470568"/>
        <c:axId val="1112471552"/>
      </c:barChart>
      <c:catAx>
        <c:axId val="1112470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2471552"/>
        <c:crosses val="autoZero"/>
        <c:auto val="1"/>
        <c:lblAlgn val="ctr"/>
        <c:lblOffset val="100"/>
        <c:noMultiLvlLbl val="0"/>
      </c:catAx>
      <c:valAx>
        <c:axId val="1112471552"/>
        <c:scaling>
          <c:orientation val="minMax"/>
          <c:max val="500"/>
        </c:scaling>
        <c:delete val="1"/>
        <c:axPos val="l"/>
        <c:numFmt formatCode="General" sourceLinked="1"/>
        <c:majorTickMark val="none"/>
        <c:minorTickMark val="none"/>
        <c:tickLblPos val="nextTo"/>
        <c:crossAx val="11124705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"/>
          <c:y val="0.89899466640721049"/>
          <c:w val="1"/>
          <c:h val="7.8538790167791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59355297441355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Market!$C$11:$E$11</c:f>
              <c:strCache>
                <c:ptCount val="3"/>
                <c:pt idx="0">
                  <c:v>Nonaaddressable 
conventional proteins</c:v>
                </c:pt>
              </c:strCache>
            </c:strRef>
          </c:tx>
          <c:spPr>
            <a:solidFill>
              <a:srgbClr val="A298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62626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Market!$F$10:$I$10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cat>
          <c:val>
            <c:numRef>
              <c:f>Market!$F$11:$I$11</c:f>
              <c:numCache>
                <c:formatCode>_ * #\ ##0_ ;_ * \-#\ ##0_ ;_ * "-"??_ ;_ @_ </c:formatCode>
                <c:ptCount val="4"/>
                <c:pt idx="0" formatCode="General">
                  <c:v>93</c:v>
                </c:pt>
                <c:pt idx="1">
                  <c:v>109</c:v>
                </c:pt>
                <c:pt idx="2">
                  <c:v>118</c:v>
                </c:pt>
                <c:pt idx="3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EA-F74A-883E-2A2F7CC9F720}"/>
            </c:ext>
          </c:extLst>
        </c:ser>
        <c:ser>
          <c:idx val="1"/>
          <c:order val="1"/>
          <c:tx>
            <c:strRef>
              <c:f>Market!$C$12:$E$12</c:f>
              <c:strCache>
                <c:ptCount val="3"/>
                <c:pt idx="0">
                  <c:v>Addressable  
conventional proteins</c:v>
                </c:pt>
              </c:strCache>
            </c:strRef>
          </c:tx>
          <c:spPr>
            <a:solidFill>
              <a:srgbClr val="F6A21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62626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Market!$F$10:$I$10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cat>
          <c:val>
            <c:numRef>
              <c:f>Market!$F$12:$I$12</c:f>
              <c:numCache>
                <c:formatCode>_ * #\ ##0_ ;_ * \-#\ ##0_ ;_ * "-"??_ ;_ @_ </c:formatCode>
                <c:ptCount val="4"/>
                <c:pt idx="0" formatCode="General">
                  <c:v>481</c:v>
                </c:pt>
                <c:pt idx="1">
                  <c:v>555</c:v>
                </c:pt>
                <c:pt idx="2">
                  <c:v>590</c:v>
                </c:pt>
                <c:pt idx="3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EA-F74A-883E-2A2F7CC9F720}"/>
            </c:ext>
          </c:extLst>
        </c:ser>
        <c:ser>
          <c:idx val="2"/>
          <c:order val="2"/>
          <c:tx>
            <c:strRef>
              <c:f>Market!$C$13:$E$13</c:f>
              <c:strCache>
                <c:ptCount val="3"/>
                <c:pt idx="0">
                  <c:v>Alternative 
proteins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7167381974248927E-2"/>
                </c:manualLayout>
              </c:layout>
              <c:spPr>
                <a:solidFill>
                  <a:srgbClr val="00B03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262626"/>
                      </a:solidFill>
                      <a:latin typeface="Gill Sans MT" panose="020B0502020104020203" pitchFamily="34" charset="0"/>
                      <a:ea typeface="+mn-ea"/>
                      <a:cs typeface="+mn-cs"/>
                    </a:defRPr>
                  </a:pPr>
                  <a:endParaRPr lang="en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EA-F74A-883E-2A2F7CC9F720}"/>
                </c:ext>
              </c:extLst>
            </c:dLbl>
            <c:dLbl>
              <c:idx val="1"/>
              <c:layout>
                <c:manualLayout>
                  <c:x val="5.4423548035811668E-3"/>
                  <c:y val="2.0580488124172368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0">
                    <a:noAutofit/>
                  </a:bodyPr>
                  <a:lstStyle/>
                  <a:p>
                    <a:pPr algn="l">
                      <a:defRPr sz="900" b="0" i="0" u="none" strike="noStrike" kern="1200" baseline="0">
                        <a:solidFill>
                          <a:srgbClr val="262626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defRPr>
                    </a:pPr>
                    <a:r>
                      <a:rPr lang="en-US" sz="900">
                        <a:solidFill>
                          <a:srgbClr val="262626"/>
                        </a:solidFill>
                      </a:rPr>
                      <a:t> 24</a:t>
                    </a:r>
                  </a:p>
                </c:rich>
              </c:tx>
              <c:spPr>
                <a:solidFill>
                  <a:srgbClr val="00B03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0">
                  <a:noAutofit/>
                </a:bodyPr>
                <a:lstStyle/>
                <a:p>
                  <a:pPr algn="l">
                    <a:defRPr sz="900" b="0" i="0" u="none" strike="noStrike" kern="1200" baseline="0">
                      <a:solidFill>
                        <a:srgbClr val="262626"/>
                      </a:solidFill>
                      <a:latin typeface="Gill Sans MT" panose="020B0502020104020203" pitchFamily="34" charset="0"/>
                      <a:ea typeface="+mn-ea"/>
                      <a:cs typeface="+mn-cs"/>
                    </a:defRPr>
                  </a:pPr>
                  <a:endParaRPr lang="en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583365387409843E-2"/>
                      <c:h val="5.834623858397810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4EA-F74A-883E-2A2F7CC9F7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62626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Market!$F$10:$I$10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cat>
          <c:val>
            <c:numRef>
              <c:f>Market!$F$13:$I$13</c:f>
              <c:numCache>
                <c:formatCode>_ * #\ ##0_ ;_ * \-#\ ##0_ ;_ * "-"??_ ;_ @_ </c:formatCode>
                <c:ptCount val="4"/>
                <c:pt idx="0" formatCode="General">
                  <c:v>13</c:v>
                </c:pt>
                <c:pt idx="1">
                  <c:v>24</c:v>
                </c:pt>
                <c:pt idx="2">
                  <c:v>65</c:v>
                </c:pt>
                <c:pt idx="3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EA-F74A-883E-2A2F7CC9F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2937392"/>
        <c:axId val="1092944936"/>
      </c:barChart>
      <c:lineChart>
        <c:grouping val="standard"/>
        <c:varyColors val="0"/>
        <c:ser>
          <c:idx val="3"/>
          <c:order val="3"/>
          <c:tx>
            <c:strRef>
              <c:f>Market!$C$14:$E$14</c:f>
              <c:strCache>
                <c:ptCount val="3"/>
                <c:pt idx="0">
                  <c:v>Sum</c:v>
                </c:pt>
              </c:strCache>
            </c:strRef>
          </c:tx>
          <c:spPr>
            <a:ln w="28575" cap="rnd">
              <a:solidFill>
                <a:srgbClr val="02304B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262626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Market!$F$10:$I$10</c:f>
              <c:numCache>
                <c:formatCode>General</c:formatCode>
                <c:ptCount val="4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</c:numCache>
            </c:numRef>
          </c:cat>
          <c:val>
            <c:numRef>
              <c:f>Market!$F$14:$I$14</c:f>
              <c:numCache>
                <c:formatCode>_ * #\ ##0_ ;_ * \-#\ ##0_ ;_ * "-"??_ ;_ @_ </c:formatCode>
                <c:ptCount val="4"/>
                <c:pt idx="0">
                  <c:v>587</c:v>
                </c:pt>
                <c:pt idx="1">
                  <c:v>688</c:v>
                </c:pt>
                <c:pt idx="2">
                  <c:v>773</c:v>
                </c:pt>
                <c:pt idx="3">
                  <c:v>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4EA-F74A-883E-2A2F7CC9F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2937392"/>
        <c:axId val="1092944936"/>
      </c:lineChart>
      <c:catAx>
        <c:axId val="1092937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92944936"/>
        <c:crosses val="autoZero"/>
        <c:auto val="1"/>
        <c:lblAlgn val="ctr"/>
        <c:lblOffset val="100"/>
        <c:noMultiLvlLbl val="0"/>
      </c:catAx>
      <c:valAx>
        <c:axId val="1092944936"/>
        <c:scaling>
          <c:orientation val="minMax"/>
          <c:max val="1000"/>
        </c:scaling>
        <c:delete val="1"/>
        <c:axPos val="l"/>
        <c:numFmt formatCode="General" sourceLinked="1"/>
        <c:majorTickMark val="out"/>
        <c:minorTickMark val="none"/>
        <c:tickLblPos val="nextTo"/>
        <c:crossAx val="109293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3.0944896317541094E-2"/>
          <c:y val="0.74789607277596659"/>
          <c:w val="0.65960614050704802"/>
          <c:h val="0.18429558882732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262626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8585237575522"/>
          <c:y val="6.7167329462927527E-2"/>
          <c:w val="0.68803037311102988"/>
          <c:h val="0.780303669921260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Insect products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</c:v>
                </c:pt>
                <c:pt idx="1">
                  <c:v>1150</c:v>
                </c:pt>
                <c:pt idx="2">
                  <c:v>1840</c:v>
                </c:pt>
                <c:pt idx="3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4C-6644-81AF-9830A5F418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87549791"/>
        <c:axId val="1436114927"/>
      </c:barChart>
      <c:catAx>
        <c:axId val="1987549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436114927"/>
        <c:crosses val="autoZero"/>
        <c:auto val="1"/>
        <c:lblAlgn val="ctr"/>
        <c:lblOffset val="100"/>
        <c:noMultiLvlLbl val="0"/>
      </c:catAx>
      <c:valAx>
        <c:axId val="1436114927"/>
        <c:scaling>
          <c:orientation val="minMax"/>
          <c:max val="6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Insect protein (tonnes)</a:t>
                </a:r>
              </a:p>
            </c:rich>
          </c:tx>
          <c:layout>
            <c:manualLayout>
              <c:xMode val="edge"/>
              <c:yMode val="edge"/>
              <c:x val="2.8354786098117236E-2"/>
              <c:y val="0.14291165753443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N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O"/>
          </a:p>
        </c:txPr>
        <c:crossAx val="1987549791"/>
        <c:crosses val="autoZero"/>
        <c:crossBetween val="between"/>
        <c:majorUnit val="1000"/>
        <c:min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0.07186</cdr:x>
      <cdr:y>0.74451</cdr:y>
    </cdr:from>
    <cdr:to>
      <cdr:x>0.94696</cdr:x>
      <cdr:y>0.74451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467A5D0-F294-5C47-8791-022CC3766546}"/>
            </a:ext>
          </a:extLst>
        </cdr:cNvPr>
        <cdr:cNvCxnSpPr/>
      </cdr:nvCxnSpPr>
      <cdr:spPr>
        <a:xfrm xmlns:a="http://schemas.openxmlformats.org/drawingml/2006/main">
          <a:off x="336308" y="1323867"/>
          <a:ext cx="4095482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D1ECB3-974E-4352-99E1-F8EA55EF2BF8}" type="datetime1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42A9F-EB4A-4976-901B-F47991B5E1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46F453-2643-4D85-A4D8-D81ED8F239CC}" type="datetime1">
              <a:rPr lang="en-GB" noProof="0" smtClean="0"/>
              <a:t>22/09/2022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AC6CC0-914F-4A6F-B8FE-1137B7ABBBE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Veldig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intro (30 </a:t>
            </a:r>
            <a:r>
              <a:rPr lang="en-GB" dirty="0" err="1"/>
              <a:t>sek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Forretningsideen</a:t>
            </a:r>
            <a:r>
              <a:rPr lang="en-GB" dirty="0"/>
              <a:t> er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oppsirkulere</a:t>
            </a:r>
            <a:r>
              <a:rPr lang="en-GB" dirty="0"/>
              <a:t> </a:t>
            </a:r>
            <a:r>
              <a:rPr lang="en-GB" dirty="0" err="1"/>
              <a:t>vegetabisk</a:t>
            </a:r>
            <a:r>
              <a:rPr lang="en-GB" dirty="0"/>
              <a:t> </a:t>
            </a:r>
            <a:r>
              <a:rPr lang="en-GB" dirty="0" err="1"/>
              <a:t>matavfall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bærekraftig</a:t>
            </a:r>
            <a:r>
              <a:rPr lang="en-GB" dirty="0"/>
              <a:t> mat og </a:t>
            </a:r>
            <a:r>
              <a:rPr lang="en-GB" dirty="0" err="1"/>
              <a:t>fôr</a:t>
            </a:r>
            <a:r>
              <a:rPr lang="en-GB" dirty="0"/>
              <a:t>, der </a:t>
            </a:r>
            <a:r>
              <a:rPr lang="en-GB" dirty="0" err="1"/>
              <a:t>verktøyet</a:t>
            </a:r>
            <a:r>
              <a:rPr lang="en-GB" dirty="0"/>
              <a:t> er </a:t>
            </a:r>
            <a:r>
              <a:rPr lang="en-GB" dirty="0" err="1"/>
              <a:t>insekter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Larvene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har </a:t>
            </a:r>
            <a:r>
              <a:rPr lang="en-GB" dirty="0" err="1"/>
              <a:t>sterk</a:t>
            </a:r>
            <a:r>
              <a:rPr lang="en-GB" dirty="0"/>
              <a:t> </a:t>
            </a:r>
            <a:r>
              <a:rPr lang="en-GB" dirty="0" err="1"/>
              <a:t>biologi</a:t>
            </a:r>
            <a:r>
              <a:rPr lang="en-GB" dirty="0"/>
              <a:t>. </a:t>
            </a:r>
            <a:r>
              <a:rPr lang="en-GB" dirty="0" err="1"/>
              <a:t>Svært</a:t>
            </a:r>
            <a:r>
              <a:rPr lang="en-GB" dirty="0"/>
              <a:t> </a:t>
            </a:r>
            <a:r>
              <a:rPr lang="en-GB" dirty="0" err="1"/>
              <a:t>lav</a:t>
            </a:r>
            <a:r>
              <a:rPr lang="en-GB" dirty="0"/>
              <a:t> </a:t>
            </a:r>
            <a:r>
              <a:rPr lang="en-GB" dirty="0" err="1"/>
              <a:t>dødelighet</a:t>
            </a:r>
            <a:r>
              <a:rPr lang="en-GB" dirty="0"/>
              <a:t>. 38 </a:t>
            </a:r>
            <a:r>
              <a:rPr lang="en-GB" dirty="0" err="1"/>
              <a:t>generasjoner</a:t>
            </a:r>
            <a:r>
              <a:rPr lang="en-GB" dirty="0"/>
              <a:t>. 8 </a:t>
            </a:r>
            <a:r>
              <a:rPr lang="en-GB" dirty="0" err="1"/>
              <a:t>uker</a:t>
            </a:r>
            <a:r>
              <a:rPr lang="en-GB" dirty="0"/>
              <a:t>… Da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larvene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over 50% protein, </a:t>
            </a:r>
            <a:r>
              <a:rPr lang="en-GB" dirty="0" err="1"/>
              <a:t>olje</a:t>
            </a:r>
            <a:r>
              <a:rPr lang="en-GB" dirty="0"/>
              <a:t> (omega3 sunt </a:t>
            </a:r>
            <a:r>
              <a:rPr lang="en-GB" dirty="0" err="1"/>
              <a:t>fett</a:t>
            </a:r>
            <a:r>
              <a:rPr lang="en-GB" dirty="0"/>
              <a:t>), </a:t>
            </a:r>
            <a:r>
              <a:rPr lang="en-GB" dirty="0" err="1"/>
              <a:t>fiber</a:t>
            </a:r>
            <a:r>
              <a:rPr lang="en-GB" dirty="0"/>
              <a:t>/chitin, </a:t>
            </a:r>
            <a:r>
              <a:rPr lang="en-GB" dirty="0" err="1"/>
              <a:t>essensielle</a:t>
            </a:r>
            <a:r>
              <a:rPr lang="en-GB" dirty="0"/>
              <a:t> vit/</a:t>
            </a:r>
            <a:r>
              <a:rPr lang="en-GB" dirty="0" err="1"/>
              <a:t>mineraler</a:t>
            </a:r>
            <a:r>
              <a:rPr lang="en-GB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Larveproduktene</a:t>
            </a:r>
            <a:r>
              <a:rPr lang="en-GB" dirty="0"/>
              <a:t> er protein…frass…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300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Vi har </a:t>
            </a:r>
            <a:r>
              <a:rPr lang="en-GB" dirty="0" err="1"/>
              <a:t>solgt</a:t>
            </a:r>
            <a:r>
              <a:rPr lang="en-GB" dirty="0"/>
              <a:t> product I </a:t>
            </a:r>
            <a:r>
              <a:rPr lang="en-GB" dirty="0" err="1"/>
              <a:t>markedet</a:t>
            </a:r>
            <a:r>
              <a:rPr lang="en-GB" dirty="0"/>
              <a:t> </a:t>
            </a:r>
            <a:r>
              <a:rPr lang="en-GB" dirty="0" err="1"/>
              <a:t>siden</a:t>
            </a:r>
            <a:r>
              <a:rPr lang="en-GB" dirty="0"/>
              <a:t>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Bakehuset</a:t>
            </a:r>
            <a:r>
              <a:rPr lang="en-GB" dirty="0"/>
              <a:t>, </a:t>
            </a:r>
            <a:r>
              <a:rPr lang="en-GB" dirty="0" err="1"/>
              <a:t>Felleskjøpet</a:t>
            </a:r>
            <a:r>
              <a:rPr lang="en-GB" dirty="0"/>
              <a:t>… </a:t>
            </a:r>
            <a:r>
              <a:rPr lang="en-GB" dirty="0" err="1"/>
              <a:t>mest</a:t>
            </a:r>
            <a:r>
              <a:rPr lang="en-GB" dirty="0"/>
              <a:t> test.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tilbakemeldinger</a:t>
            </a:r>
            <a:r>
              <a:rPr lang="en-GB" dirty="0"/>
              <a:t>.. </a:t>
            </a:r>
            <a:r>
              <a:rPr lang="en-GB" dirty="0" err="1"/>
              <a:t>Krever</a:t>
            </a:r>
            <a:r>
              <a:rPr lang="en-GB" dirty="0"/>
              <a:t> </a:t>
            </a:r>
            <a:r>
              <a:rPr lang="en-GB" dirty="0" err="1"/>
              <a:t>stabil</a:t>
            </a:r>
            <a:r>
              <a:rPr lang="en-GB" dirty="0"/>
              <a:t>/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volum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52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Samlet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fôrmarkedet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stort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voksende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Sist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år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ble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det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produsert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ca 10.000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tonn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insektprotein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Europa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årene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mot 2030 er det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ventet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sterk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økning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I scale-up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fasen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går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største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andelen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insektprotein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til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pet-food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markedet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som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følge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høyere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betalingsvillighet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bulkmarkedet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f.eks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fiskefôr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å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selge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insektproteiner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til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fiskefôr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økt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konkurranse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mettet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marked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lavere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pris) I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petfoodmarkedet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høyere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volum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lavere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prod.kostn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betaling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for positive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effekt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 form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redusert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dødelighet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vekst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med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insektprotein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som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fôrråvare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krav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fra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kunder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om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bærekraftig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fôr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Det er I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lov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å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bruke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insektproteiner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fôr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til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fisk,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svin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kyllling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og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kjæledyr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Century Gothic"/>
              </a:rPr>
              <a:t>The EU´s target is for 25 % of all agriculture to be organic by 2030 – increasing from 5 % in 2021. </a:t>
            </a: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All feed in 2030 shall be from a sustainable source (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Hurdalsplattformen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Handler om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å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ta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nisjemarket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høyere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pris I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fôrmarkedet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til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prod.volume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er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høye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nok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 </a:t>
            </a:r>
            <a:b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GB" sz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(Outperform the amino acid profile of plant-based soy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Natural high level of digestible protein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Proven increase in growth, health and animal welfare.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Research suggest that gut health can be improved by including insect in the diet.)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5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Vi har I </a:t>
            </a:r>
            <a:r>
              <a:rPr lang="en-GB" dirty="0" err="1"/>
              <a:t>dag</a:t>
            </a:r>
            <a:r>
              <a:rPr lang="en-GB" dirty="0"/>
              <a:t> et </a:t>
            </a:r>
            <a:r>
              <a:rPr lang="en-GB" dirty="0" err="1"/>
              <a:t>anlegg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ca. 800 m2. </a:t>
            </a:r>
            <a:r>
              <a:rPr lang="en-GB" dirty="0" err="1"/>
              <a:t>Dagens</a:t>
            </a:r>
            <a:r>
              <a:rPr lang="en-GB" dirty="0"/>
              <a:t> </a:t>
            </a:r>
            <a:r>
              <a:rPr lang="en-GB" dirty="0" err="1"/>
              <a:t>pilotanlegg</a:t>
            </a:r>
            <a:r>
              <a:rPr lang="en-GB" dirty="0"/>
              <a:t> er </a:t>
            </a:r>
            <a:r>
              <a:rPr lang="en-GB" dirty="0" err="1"/>
              <a:t>finansiert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prosjektstøtte</a:t>
            </a:r>
            <a:r>
              <a:rPr lang="en-GB" dirty="0"/>
              <a:t>, </a:t>
            </a:r>
            <a:r>
              <a:rPr lang="en-GB" dirty="0" err="1"/>
              <a:t>lån</a:t>
            </a:r>
            <a:r>
              <a:rPr lang="en-GB" dirty="0"/>
              <a:t> og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eierne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Basert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teknologi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piloten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vi </a:t>
            </a:r>
            <a:r>
              <a:rPr lang="en-GB" dirty="0" err="1"/>
              <a:t>bygge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ny</a:t>
            </a:r>
            <a:r>
              <a:rPr lang="en-GB" dirty="0"/>
              <a:t> </a:t>
            </a:r>
            <a:r>
              <a:rPr lang="en-GB" dirty="0" err="1"/>
              <a:t>fabrikk</a:t>
            </a:r>
            <a:r>
              <a:rPr lang="en-GB" dirty="0"/>
              <a:t> </a:t>
            </a:r>
            <a:r>
              <a:rPr lang="en-GB" dirty="0" err="1"/>
              <a:t>finansiert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ny</a:t>
            </a:r>
            <a:r>
              <a:rPr lang="en-GB" dirty="0"/>
              <a:t> </a:t>
            </a:r>
            <a:r>
              <a:rPr lang="en-GB" dirty="0" err="1"/>
              <a:t>kapital</a:t>
            </a:r>
            <a:r>
              <a:rPr lang="en-GB" dirty="0"/>
              <a:t>/</a:t>
            </a:r>
            <a:r>
              <a:rPr lang="en-GB" dirty="0" err="1"/>
              <a:t>eiere</a:t>
            </a:r>
            <a:r>
              <a:rPr lang="en-GB" dirty="0"/>
              <a:t>. Output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1400 </a:t>
            </a:r>
            <a:r>
              <a:rPr lang="en-GB" dirty="0" err="1"/>
              <a:t>tonn</a:t>
            </a:r>
            <a:r>
              <a:rPr lang="en-GB" dirty="0"/>
              <a:t> </a:t>
            </a:r>
            <a:r>
              <a:rPr lang="en-GB" dirty="0" err="1"/>
              <a:t>insektprodukt</a:t>
            </a:r>
            <a:r>
              <a:rPr lang="en-GB" dirty="0"/>
              <a:t> og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oppskaleres</a:t>
            </a:r>
            <a:r>
              <a:rPr lang="en-GB" dirty="0"/>
              <a:t> I 2024 </a:t>
            </a:r>
            <a:r>
              <a:rPr lang="en-GB" dirty="0" err="1"/>
              <a:t>til</a:t>
            </a:r>
            <a:r>
              <a:rPr lang="en-GB" dirty="0"/>
              <a:t> 5500 </a:t>
            </a:r>
            <a:r>
              <a:rPr lang="en-GB" dirty="0" err="1"/>
              <a:t>tonn</a:t>
            </a:r>
            <a:r>
              <a:rPr lang="en-GB" dirty="0"/>
              <a:t>. Det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kreve</a:t>
            </a:r>
            <a:r>
              <a:rPr lang="en-GB" dirty="0"/>
              <a:t> 90 </a:t>
            </a:r>
            <a:r>
              <a:rPr lang="en-GB" dirty="0" err="1"/>
              <a:t>mnok</a:t>
            </a:r>
            <a:r>
              <a:rPr lang="en-GB" dirty="0"/>
              <a:t> I </a:t>
            </a:r>
            <a:r>
              <a:rPr lang="en-GB" dirty="0" err="1"/>
              <a:t>ny</a:t>
            </a:r>
            <a:r>
              <a:rPr lang="en-GB" dirty="0"/>
              <a:t> </a:t>
            </a:r>
            <a:r>
              <a:rPr lang="en-GB" dirty="0" err="1"/>
              <a:t>kapital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(4,5M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trekk</a:t>
            </a:r>
            <a:r>
              <a:rPr lang="en-GB" dirty="0"/>
              <a:t> (</a:t>
            </a:r>
            <a:r>
              <a:rPr lang="en-GB" dirty="0" err="1"/>
              <a:t>lån</a:t>
            </a:r>
            <a:r>
              <a:rPr lang="en-GB" dirty="0"/>
              <a:t> Nordea)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4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3200" b="1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5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24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70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22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Globalt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kastes</a:t>
            </a:r>
            <a:r>
              <a:rPr lang="en-GB" dirty="0"/>
              <a:t> det for </a:t>
            </a:r>
            <a:r>
              <a:rPr lang="en-GB" dirty="0" err="1"/>
              <a:t>mye</a:t>
            </a:r>
            <a:r>
              <a:rPr lang="en-GB" dirty="0"/>
              <a:t> mat (1/3 </a:t>
            </a:r>
            <a:r>
              <a:rPr lang="en-GB" dirty="0" err="1"/>
              <a:t>av</a:t>
            </a:r>
            <a:r>
              <a:rPr lang="en-GB" dirty="0"/>
              <a:t> all mat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produsert</a:t>
            </a:r>
            <a:r>
              <a:rPr lang="en-GB" dirty="0"/>
              <a:t> </a:t>
            </a:r>
            <a:r>
              <a:rPr lang="en-GB" dirty="0" err="1"/>
              <a:t>går</a:t>
            </a:r>
            <a:r>
              <a:rPr lang="en-GB" dirty="0"/>
              <a:t> </a:t>
            </a:r>
            <a:r>
              <a:rPr lang="en-GB" dirty="0" err="1"/>
              <a:t>tapt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kastet</a:t>
            </a:r>
            <a:r>
              <a:rPr lang="en-GB" dirty="0"/>
              <a:t>), </a:t>
            </a:r>
            <a:r>
              <a:rPr lang="en-GB" dirty="0" err="1"/>
              <a:t>behovet</a:t>
            </a:r>
            <a:r>
              <a:rPr lang="en-GB" dirty="0"/>
              <a:t> for </a:t>
            </a:r>
            <a:r>
              <a:rPr lang="en-GB" dirty="0" err="1"/>
              <a:t>mer</a:t>
            </a:r>
            <a:r>
              <a:rPr lang="en-GB" dirty="0"/>
              <a:t> protein </a:t>
            </a:r>
            <a:r>
              <a:rPr lang="en-GB" dirty="0" err="1"/>
              <a:t>øker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følge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at vi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mennesker</a:t>
            </a:r>
            <a:r>
              <a:rPr lang="en-GB" dirty="0"/>
              <a:t> (50% </a:t>
            </a:r>
            <a:r>
              <a:rPr lang="en-GB" dirty="0" err="1"/>
              <a:t>økning</a:t>
            </a:r>
            <a:r>
              <a:rPr lang="en-GB" dirty="0"/>
              <a:t> mot 2050), Co2 </a:t>
            </a:r>
            <a:r>
              <a:rPr lang="en-GB" dirty="0" err="1"/>
              <a:t>utslippene</a:t>
            </a:r>
            <a:r>
              <a:rPr lang="en-GB" dirty="0"/>
              <a:t> I </a:t>
            </a:r>
            <a:r>
              <a:rPr lang="en-GB" dirty="0" err="1"/>
              <a:t>produksjon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proteiner</a:t>
            </a:r>
            <a:r>
              <a:rPr lang="en-GB" dirty="0"/>
              <a:t> er </a:t>
            </a:r>
            <a:r>
              <a:rPr lang="en-GB" dirty="0" err="1"/>
              <a:t>høye</a:t>
            </a:r>
            <a:r>
              <a:rPr lang="en-GB" dirty="0"/>
              <a:t> (</a:t>
            </a:r>
            <a:r>
              <a:rPr lang="en-GB" dirty="0" err="1"/>
              <a:t>landbruk</a:t>
            </a:r>
            <a:r>
              <a:rPr lang="en-GB" dirty="0"/>
              <a:t> </a:t>
            </a:r>
            <a:r>
              <a:rPr lang="en-GB" dirty="0" err="1"/>
              <a:t>står</a:t>
            </a:r>
            <a:r>
              <a:rPr lang="en-GB" dirty="0"/>
              <a:t> for 50% </a:t>
            </a:r>
            <a:r>
              <a:rPr lang="en-GB" dirty="0" err="1"/>
              <a:t>av</a:t>
            </a:r>
            <a:r>
              <a:rPr lang="en-GB" dirty="0"/>
              <a:t> GHG </a:t>
            </a:r>
            <a:r>
              <a:rPr lang="en-GB" dirty="0" err="1"/>
              <a:t>utslippene</a:t>
            </a:r>
            <a:r>
              <a:rPr lang="en-GB" dirty="0"/>
              <a:t>), og vi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bruke</a:t>
            </a:r>
            <a:r>
              <a:rPr lang="en-GB" dirty="0"/>
              <a:t> </a:t>
            </a:r>
            <a:r>
              <a:rPr lang="en-GB" dirty="0" err="1"/>
              <a:t>tilgjengelig</a:t>
            </a:r>
            <a:r>
              <a:rPr lang="en-GB" dirty="0"/>
              <a:t> areal og </a:t>
            </a:r>
            <a:r>
              <a:rPr lang="en-GB" dirty="0" err="1"/>
              <a:t>vann</a:t>
            </a:r>
            <a:r>
              <a:rPr lang="en-GB" dirty="0"/>
              <a:t> </a:t>
            </a:r>
            <a:r>
              <a:rPr lang="en-GB" dirty="0" err="1"/>
              <a:t>bedre</a:t>
            </a:r>
            <a:r>
              <a:rPr lang="en-GB" dirty="0"/>
              <a:t> (70%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ferskvann</a:t>
            </a:r>
            <a:r>
              <a:rPr lang="en-GB" dirty="0"/>
              <a:t> </a:t>
            </a:r>
            <a:r>
              <a:rPr lang="en-GB" dirty="0" err="1"/>
              <a:t>globalt</a:t>
            </a:r>
            <a:r>
              <a:rPr lang="en-GB" dirty="0"/>
              <a:t> </a:t>
            </a:r>
            <a:r>
              <a:rPr lang="en-GB" dirty="0" err="1"/>
              <a:t>brukes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landbruk</a:t>
            </a:r>
            <a:r>
              <a:rPr lang="en-GB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Det er </a:t>
            </a:r>
            <a:r>
              <a:rPr lang="en-GB" dirty="0" err="1"/>
              <a:t>derfor</a:t>
            </a:r>
            <a:r>
              <a:rPr lang="en-GB" dirty="0"/>
              <a:t> </a:t>
            </a:r>
            <a:r>
              <a:rPr lang="en-GB" dirty="0" err="1"/>
              <a:t>satt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FN, EU og </a:t>
            </a:r>
            <a:r>
              <a:rPr lang="en-GB" dirty="0" err="1"/>
              <a:t>nasjonalt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håndtere</a:t>
            </a:r>
            <a:r>
              <a:rPr lang="en-GB" dirty="0"/>
              <a:t> </a:t>
            </a:r>
            <a:r>
              <a:rPr lang="en-GB" dirty="0" err="1"/>
              <a:t>utfordringene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Vi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trekke</a:t>
            </a:r>
            <a:r>
              <a:rPr lang="en-GB" dirty="0"/>
              <a:t> </a:t>
            </a:r>
            <a:r>
              <a:rPr lang="en-GB" dirty="0" err="1"/>
              <a:t>fram</a:t>
            </a:r>
            <a:r>
              <a:rPr lang="en-GB" dirty="0"/>
              <a:t> to </a:t>
            </a:r>
            <a:r>
              <a:rPr lang="en-GB" dirty="0" err="1"/>
              <a:t>vesentlige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virksomhet</a:t>
            </a:r>
            <a:r>
              <a:rPr lang="en-GB" dirty="0"/>
              <a:t> </a:t>
            </a:r>
            <a:r>
              <a:rPr lang="en-GB" dirty="0" err="1"/>
              <a:t>svarer</a:t>
            </a:r>
            <a:r>
              <a:rPr lang="en-GB" dirty="0"/>
              <a:t> </a:t>
            </a:r>
            <a:r>
              <a:rPr lang="en-GB" dirty="0" err="1"/>
              <a:t>svært</a:t>
            </a:r>
            <a:r>
              <a:rPr lang="en-GB" dirty="0"/>
              <a:t> </a:t>
            </a:r>
            <a:r>
              <a:rPr lang="en-GB" dirty="0" err="1"/>
              <a:t>godt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: 1. </a:t>
            </a:r>
            <a:r>
              <a:rPr lang="en-GB" dirty="0" err="1"/>
              <a:t>sirkulær</a:t>
            </a:r>
            <a:r>
              <a:rPr lang="en-GB" dirty="0"/>
              <a:t> </a:t>
            </a:r>
            <a:r>
              <a:rPr lang="en-GB" dirty="0" err="1"/>
              <a:t>økonomi</a:t>
            </a:r>
            <a:r>
              <a:rPr lang="en-GB" dirty="0"/>
              <a:t>, der vi </a:t>
            </a:r>
            <a:r>
              <a:rPr lang="en-GB" dirty="0" err="1"/>
              <a:t>oppsirkulærer</a:t>
            </a:r>
            <a:r>
              <a:rPr lang="en-GB" dirty="0"/>
              <a:t> og </a:t>
            </a:r>
            <a:r>
              <a:rPr lang="en-GB" dirty="0" err="1"/>
              <a:t>sikrer</a:t>
            </a:r>
            <a:r>
              <a:rPr lang="en-GB" dirty="0"/>
              <a:t> at alle </a:t>
            </a:r>
            <a:r>
              <a:rPr lang="en-GB" dirty="0" err="1"/>
              <a:t>ressursene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verdikjeden</a:t>
            </a:r>
            <a:r>
              <a:rPr lang="en-GB" dirty="0"/>
              <a:t>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brukes</a:t>
            </a:r>
            <a:r>
              <a:rPr lang="en-GB" dirty="0"/>
              <a:t>.  2. </a:t>
            </a:r>
            <a:r>
              <a:rPr lang="en-GB" dirty="0" err="1"/>
              <a:t>tilbyr</a:t>
            </a:r>
            <a:r>
              <a:rPr lang="en-GB" dirty="0"/>
              <a:t> </a:t>
            </a:r>
            <a:r>
              <a:rPr lang="en-GB" dirty="0" err="1"/>
              <a:t>bærekraftige</a:t>
            </a:r>
            <a:r>
              <a:rPr lang="en-GB" dirty="0"/>
              <a:t> </a:t>
            </a:r>
            <a:r>
              <a:rPr lang="en-GB" dirty="0" err="1"/>
              <a:t>proteiner</a:t>
            </a:r>
            <a:r>
              <a:rPr lang="en-GB" dirty="0"/>
              <a:t>,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øke</a:t>
            </a:r>
            <a:r>
              <a:rPr lang="en-GB" dirty="0"/>
              <a:t> </a:t>
            </a:r>
            <a:r>
              <a:rPr lang="en-GB" dirty="0" err="1"/>
              <a:t>selvforsyningsgrad</a:t>
            </a:r>
            <a:r>
              <a:rPr lang="en-GB" dirty="0"/>
              <a:t> med </a:t>
            </a:r>
            <a:r>
              <a:rPr lang="en-GB" dirty="0" err="1"/>
              <a:t>norske</a:t>
            </a:r>
            <a:r>
              <a:rPr lang="en-GB" dirty="0"/>
              <a:t> </a:t>
            </a:r>
            <a:r>
              <a:rPr lang="en-GB" dirty="0" err="1"/>
              <a:t>fôrråvarer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Et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kravene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kundene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Felleskjøpet</a:t>
            </a:r>
            <a:r>
              <a:rPr lang="en-GB" dirty="0"/>
              <a:t>, </a:t>
            </a:r>
            <a:r>
              <a:rPr lang="en-GB" dirty="0" err="1"/>
              <a:t>Skretting</a:t>
            </a:r>
            <a:r>
              <a:rPr lang="en-GB" dirty="0"/>
              <a:t>… er at </a:t>
            </a:r>
            <a:r>
              <a:rPr lang="en-GB" dirty="0" err="1"/>
              <a:t>produktene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bærekraftig</a:t>
            </a:r>
            <a:r>
              <a:rPr lang="en-GB" dirty="0"/>
              <a:t> (og </a:t>
            </a:r>
            <a:r>
              <a:rPr lang="en-GB" dirty="0" err="1"/>
              <a:t>lokalprodusert</a:t>
            </a:r>
            <a:r>
              <a:rPr lang="en-GB" dirty="0"/>
              <a:t>: </a:t>
            </a:r>
            <a:r>
              <a:rPr lang="en-GB" dirty="0" err="1"/>
              <a:t>Felleskjøpet</a:t>
            </a:r>
            <a:r>
              <a:rPr lang="en-GB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Hurdalsplattformen</a:t>
            </a:r>
            <a:r>
              <a:rPr lang="en-GB" dirty="0"/>
              <a:t>-&gt; alle </a:t>
            </a:r>
            <a:r>
              <a:rPr lang="en-GB" dirty="0" err="1"/>
              <a:t>fôrråvarer</a:t>
            </a:r>
            <a:r>
              <a:rPr lang="en-GB" dirty="0"/>
              <a:t> </a:t>
            </a:r>
            <a:r>
              <a:rPr lang="en-GB" dirty="0" err="1"/>
              <a:t>bærkraftige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2030..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46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FIlm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76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0000"/>
                </a:solidFill>
              </a:rPr>
              <a:t>Substratet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som</a:t>
            </a:r>
            <a:r>
              <a:rPr lang="en-GB" dirty="0">
                <a:solidFill>
                  <a:srgbClr val="FF0000"/>
                </a:solidFill>
              </a:rPr>
              <a:t> vi har </a:t>
            </a:r>
            <a:r>
              <a:rPr lang="en-GB" dirty="0" err="1">
                <a:solidFill>
                  <a:srgbClr val="FF0000"/>
                </a:solidFill>
              </a:rPr>
              <a:t>lov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å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bruk</a:t>
            </a:r>
            <a:r>
              <a:rPr lang="en-GB" dirty="0">
                <a:solidFill>
                  <a:srgbClr val="FF0000"/>
                </a:solidFill>
              </a:rPr>
              <a:t> er </a:t>
            </a:r>
            <a:r>
              <a:rPr lang="en-GB" dirty="0" err="1">
                <a:solidFill>
                  <a:srgbClr val="FF0000"/>
                </a:solidFill>
              </a:rPr>
              <a:t>frukt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grønt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næringsmiddel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meieriprodukt</a:t>
            </a:r>
            <a:r>
              <a:rPr lang="en-GB" dirty="0">
                <a:solidFill>
                  <a:srgbClr val="FF0000"/>
                </a:solidFill>
              </a:rPr>
              <a:t>, egg, krill/</a:t>
            </a:r>
            <a:r>
              <a:rPr lang="en-GB" dirty="0" err="1">
                <a:solidFill>
                  <a:srgbClr val="FF0000"/>
                </a:solidFill>
              </a:rPr>
              <a:t>fiskmel</a:t>
            </a:r>
            <a:r>
              <a:rPr lang="en-GB" dirty="0">
                <a:solidFill>
                  <a:srgbClr val="FF0000"/>
                </a:solidFill>
              </a:rPr>
              <a:t>.. </a:t>
            </a:r>
            <a:r>
              <a:rPr lang="en-GB" dirty="0" err="1">
                <a:solidFill>
                  <a:srgbClr val="FF0000"/>
                </a:solidFill>
              </a:rPr>
              <a:t>Ikke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husholdningsavfall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eller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kjøtt</a:t>
            </a:r>
            <a:r>
              <a:rPr lang="en-GB" dirty="0">
                <a:solidFill>
                  <a:srgbClr val="FF0000"/>
                </a:solidFill>
              </a:rPr>
              <a:t>/fisk </a:t>
            </a:r>
            <a:r>
              <a:rPr lang="en-GB" dirty="0" err="1">
                <a:solidFill>
                  <a:srgbClr val="FF0000"/>
                </a:solidFill>
              </a:rPr>
              <a:t>eller</a:t>
            </a:r>
            <a:r>
              <a:rPr lang="en-GB" dirty="0">
                <a:solidFill>
                  <a:srgbClr val="FF0000"/>
                </a:solidFill>
              </a:rPr>
              <a:t> slam.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I </a:t>
            </a:r>
            <a:r>
              <a:rPr lang="en-GB" dirty="0" err="1">
                <a:solidFill>
                  <a:srgbClr val="FF0000"/>
                </a:solidFill>
              </a:rPr>
              <a:t>vårt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område</a:t>
            </a:r>
            <a:r>
              <a:rPr lang="en-GB" dirty="0">
                <a:solidFill>
                  <a:srgbClr val="FF0000"/>
                </a:solidFill>
              </a:rPr>
              <a:t> ca 10-15 mil </a:t>
            </a:r>
            <a:r>
              <a:rPr lang="en-GB" dirty="0" err="1">
                <a:solidFill>
                  <a:srgbClr val="FF0000"/>
                </a:solidFill>
              </a:rPr>
              <a:t>omkrets</a:t>
            </a:r>
            <a:r>
              <a:rPr lang="en-GB" dirty="0">
                <a:solidFill>
                  <a:srgbClr val="FF0000"/>
                </a:solidFill>
              </a:rPr>
              <a:t> er det ca 30000 </a:t>
            </a:r>
            <a:r>
              <a:rPr lang="en-GB" dirty="0" err="1">
                <a:solidFill>
                  <a:srgbClr val="FF0000"/>
                </a:solidFill>
              </a:rPr>
              <a:t>tonn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 err="1">
                <a:solidFill>
                  <a:srgbClr val="FF0000"/>
                </a:solidFill>
              </a:rPr>
              <a:t>Gir</a:t>
            </a:r>
            <a:r>
              <a:rPr lang="en-GB" dirty="0">
                <a:solidFill>
                  <a:srgbClr val="FF0000"/>
                </a:solidFill>
              </a:rPr>
              <a:t> ca 3-5000 </a:t>
            </a:r>
            <a:r>
              <a:rPr lang="en-GB" dirty="0" err="1">
                <a:solidFill>
                  <a:srgbClr val="FF0000"/>
                </a:solidFill>
              </a:rPr>
              <a:t>tonn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insektprodukt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avh</a:t>
            </a:r>
            <a:r>
              <a:rPr lang="en-GB" dirty="0">
                <a:solidFill>
                  <a:srgbClr val="FF0000"/>
                </a:solidFill>
              </a:rPr>
              <a:t>. Av </a:t>
            </a:r>
            <a:r>
              <a:rPr lang="en-GB" dirty="0" err="1">
                <a:solidFill>
                  <a:srgbClr val="FF0000"/>
                </a:solidFill>
              </a:rPr>
              <a:t>mengde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vann</a:t>
            </a:r>
            <a:r>
              <a:rPr lang="en-GB" dirty="0">
                <a:solidFill>
                  <a:srgbClr val="FF0000"/>
                </a:solidFill>
              </a:rPr>
              <a:t> I </a:t>
            </a:r>
            <a:r>
              <a:rPr lang="en-GB" dirty="0" err="1">
                <a:solidFill>
                  <a:srgbClr val="FF0000"/>
                </a:solidFill>
              </a:rPr>
              <a:t>substratet</a:t>
            </a:r>
            <a:r>
              <a:rPr lang="en-GB" dirty="0">
                <a:solidFill>
                  <a:srgbClr val="FF0000"/>
                </a:solidFill>
              </a:rPr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FF0000"/>
                </a:solidFill>
              </a:rPr>
              <a:t>Metoden</a:t>
            </a:r>
            <a:r>
              <a:rPr lang="en-GB" dirty="0">
                <a:solidFill>
                  <a:srgbClr val="FF0000"/>
                </a:solidFill>
              </a:rPr>
              <a:t> er </a:t>
            </a:r>
            <a:r>
              <a:rPr lang="en-GB" dirty="0" err="1">
                <a:solidFill>
                  <a:srgbClr val="FF0000"/>
                </a:solidFill>
              </a:rPr>
              <a:t>utviklet</a:t>
            </a:r>
            <a:r>
              <a:rPr lang="en-GB" dirty="0">
                <a:solidFill>
                  <a:srgbClr val="FF0000"/>
                </a:solidFill>
              </a:rPr>
              <a:t> I </a:t>
            </a:r>
            <a:r>
              <a:rPr lang="en-GB" dirty="0" err="1">
                <a:solidFill>
                  <a:srgbClr val="FF0000"/>
                </a:solidFill>
              </a:rPr>
              <a:t>samrbeid</a:t>
            </a:r>
            <a:r>
              <a:rPr lang="en-GB" dirty="0">
                <a:solidFill>
                  <a:srgbClr val="FF0000"/>
                </a:solidFill>
              </a:rPr>
              <a:t> med BIR og er </a:t>
            </a:r>
            <a:r>
              <a:rPr lang="en-GB" dirty="0" err="1">
                <a:solidFill>
                  <a:srgbClr val="FF0000"/>
                </a:solidFill>
              </a:rPr>
              <a:t>unik</a:t>
            </a:r>
            <a:r>
              <a:rPr lang="en-GB" dirty="0">
                <a:solidFill>
                  <a:srgbClr val="FF0000"/>
                </a:solidFill>
              </a:rPr>
              <a:t>. Den </a:t>
            </a:r>
            <a:r>
              <a:rPr lang="en-GB" dirty="0" err="1">
                <a:solidFill>
                  <a:srgbClr val="FF0000"/>
                </a:solidFill>
              </a:rPr>
              <a:t>gjør</a:t>
            </a:r>
            <a:r>
              <a:rPr lang="en-GB" dirty="0">
                <a:solidFill>
                  <a:srgbClr val="FF0000"/>
                </a:solidFill>
              </a:rPr>
              <a:t> at vi </a:t>
            </a:r>
            <a:r>
              <a:rPr lang="en-GB" dirty="0" err="1">
                <a:solidFill>
                  <a:srgbClr val="FF0000"/>
                </a:solidFill>
              </a:rPr>
              <a:t>kan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bruke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mye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ulikt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substrat</a:t>
            </a:r>
            <a:r>
              <a:rPr lang="en-GB" dirty="0">
                <a:solidFill>
                  <a:srgbClr val="FF0000"/>
                </a:solidFill>
              </a:rPr>
              <a:t> og </a:t>
            </a:r>
            <a:r>
              <a:rPr lang="en-GB" dirty="0" err="1">
                <a:solidFill>
                  <a:srgbClr val="FF0000"/>
                </a:solidFill>
              </a:rPr>
              <a:t>tilpassse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fôret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larvene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hva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insektproduktet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skal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brukes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til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 err="1">
                <a:solidFill>
                  <a:srgbClr val="FF0000"/>
                </a:solidFill>
              </a:rPr>
              <a:t>Larvene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blir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hva</a:t>
            </a:r>
            <a:r>
              <a:rPr lang="en-GB" dirty="0">
                <a:solidFill>
                  <a:srgbClr val="FF0000"/>
                </a:solidFill>
              </a:rPr>
              <a:t> de </a:t>
            </a:r>
            <a:r>
              <a:rPr lang="en-GB" dirty="0" err="1">
                <a:solidFill>
                  <a:srgbClr val="FF0000"/>
                </a:solidFill>
              </a:rPr>
              <a:t>spiser</a:t>
            </a:r>
            <a:r>
              <a:rPr lang="en-GB" dirty="0">
                <a:solidFill>
                  <a:srgbClr val="FF0000"/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100% </a:t>
            </a:r>
            <a:r>
              <a:rPr lang="en-GB" dirty="0" err="1">
                <a:solidFill>
                  <a:srgbClr val="FF0000"/>
                </a:solidFill>
              </a:rPr>
              <a:t>av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inputen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blir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til</a:t>
            </a:r>
            <a:r>
              <a:rPr lang="en-GB" dirty="0">
                <a:solidFill>
                  <a:srgbClr val="FF0000"/>
                </a:solidFill>
              </a:rPr>
              <a:t> product.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0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Her er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anlegget</a:t>
            </a:r>
            <a:r>
              <a:rPr lang="en-GB" dirty="0"/>
              <a:t> </a:t>
            </a:r>
            <a:r>
              <a:rPr lang="en-GB" dirty="0" err="1"/>
              <a:t>vårt</a:t>
            </a:r>
            <a:r>
              <a:rPr lang="en-GB" dirty="0"/>
              <a:t>.  To </a:t>
            </a:r>
            <a:r>
              <a:rPr lang="en-GB" dirty="0" err="1"/>
              <a:t>av</a:t>
            </a:r>
            <a:r>
              <a:rPr lang="en-GB" dirty="0"/>
              <a:t> de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ressurskrevende</a:t>
            </a:r>
            <a:r>
              <a:rPr lang="en-GB" dirty="0"/>
              <a:t> </a:t>
            </a:r>
            <a:r>
              <a:rPr lang="en-GB" dirty="0" err="1"/>
              <a:t>prosessene</a:t>
            </a:r>
            <a:r>
              <a:rPr lang="en-GB" dirty="0"/>
              <a:t> I </a:t>
            </a:r>
            <a:r>
              <a:rPr lang="en-GB" dirty="0" err="1"/>
              <a:t>insektprod</a:t>
            </a:r>
            <a:r>
              <a:rPr lang="en-GB" dirty="0"/>
              <a:t> er </a:t>
            </a:r>
            <a:r>
              <a:rPr lang="en-GB" dirty="0" err="1"/>
              <a:t>fôring</a:t>
            </a:r>
            <a:r>
              <a:rPr lang="en-GB" dirty="0"/>
              <a:t>/</a:t>
            </a:r>
            <a:r>
              <a:rPr lang="en-GB" dirty="0" err="1"/>
              <a:t>sortering</a:t>
            </a:r>
            <a:r>
              <a:rPr lang="en-GB" dirty="0"/>
              <a:t> og </a:t>
            </a:r>
            <a:r>
              <a:rPr lang="en-GB" dirty="0" err="1"/>
              <a:t>vekst</a:t>
            </a:r>
            <a:r>
              <a:rPr lang="en-GB" dirty="0"/>
              <a:t> (</a:t>
            </a:r>
            <a:r>
              <a:rPr lang="en-GB" dirty="0" err="1"/>
              <a:t>vekstrommene</a:t>
            </a:r>
            <a:r>
              <a:rPr lang="en-GB" dirty="0"/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Fôring</a:t>
            </a:r>
            <a:r>
              <a:rPr lang="en-GB" dirty="0"/>
              <a:t>/</a:t>
            </a:r>
            <a:r>
              <a:rPr lang="en-GB" dirty="0" err="1"/>
              <a:t>sortering</a:t>
            </a:r>
            <a:r>
              <a:rPr lang="en-GB" dirty="0"/>
              <a:t> har vi </a:t>
            </a:r>
            <a:r>
              <a:rPr lang="en-GB" dirty="0" err="1"/>
              <a:t>løst</a:t>
            </a:r>
            <a:r>
              <a:rPr lang="en-GB" dirty="0"/>
              <a:t>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utomatisere</a:t>
            </a:r>
            <a:r>
              <a:rPr lang="en-GB" dirty="0"/>
              <a:t>/</a:t>
            </a:r>
            <a:r>
              <a:rPr lang="en-GB" dirty="0" err="1"/>
              <a:t>robotisere</a:t>
            </a:r>
            <a:r>
              <a:rPr lang="en-GB" dirty="0"/>
              <a:t> </a:t>
            </a:r>
            <a:r>
              <a:rPr lang="en-GB" dirty="0" err="1"/>
              <a:t>prosessen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 </a:t>
            </a:r>
            <a:r>
              <a:rPr lang="en-GB" dirty="0" err="1"/>
              <a:t>vekstrommene</a:t>
            </a:r>
            <a:r>
              <a:rPr lang="en-GB" dirty="0"/>
              <a:t> stables </a:t>
            </a:r>
            <a:r>
              <a:rPr lang="en-GB" dirty="0" err="1"/>
              <a:t>insektkassene</a:t>
            </a:r>
            <a:r>
              <a:rPr lang="en-GB" dirty="0"/>
              <a:t> </a:t>
            </a:r>
            <a:r>
              <a:rPr lang="en-GB" dirty="0" err="1"/>
              <a:t>vertikalt</a:t>
            </a:r>
            <a:r>
              <a:rPr lang="en-GB" dirty="0"/>
              <a:t> (8m)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bla.a</a:t>
            </a:r>
            <a:r>
              <a:rPr lang="en-GB" dirty="0"/>
              <a:t> </a:t>
            </a:r>
            <a:r>
              <a:rPr lang="en-GB" dirty="0" err="1"/>
              <a:t>nytte</a:t>
            </a:r>
            <a:r>
              <a:rPr lang="en-GB" dirty="0"/>
              <a:t> </a:t>
            </a:r>
            <a:r>
              <a:rPr lang="en-GB" dirty="0" err="1"/>
              <a:t>arealet</a:t>
            </a:r>
            <a:r>
              <a:rPr lang="en-GB" dirty="0"/>
              <a:t> best </a:t>
            </a:r>
            <a:r>
              <a:rPr lang="en-GB" dirty="0" err="1"/>
              <a:t>mulig</a:t>
            </a:r>
            <a:r>
              <a:rPr lang="en-GB" dirty="0"/>
              <a:t>. Vi har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løsning</a:t>
            </a:r>
            <a:r>
              <a:rPr lang="en-GB" dirty="0"/>
              <a:t> der vi </a:t>
            </a:r>
            <a:r>
              <a:rPr lang="en-GB" dirty="0" err="1"/>
              <a:t>nytter</a:t>
            </a:r>
            <a:r>
              <a:rPr lang="en-GB" dirty="0"/>
              <a:t> </a:t>
            </a:r>
            <a:r>
              <a:rPr lang="en-GB" dirty="0" err="1"/>
              <a:t>tilførsel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luft</a:t>
            </a:r>
            <a:r>
              <a:rPr lang="en-GB" dirty="0"/>
              <a:t>, </a:t>
            </a:r>
            <a:r>
              <a:rPr lang="en-GB" dirty="0" err="1"/>
              <a:t>fuktighet</a:t>
            </a:r>
            <a:r>
              <a:rPr lang="en-GB" dirty="0"/>
              <a:t> og </a:t>
            </a:r>
            <a:r>
              <a:rPr lang="en-GB" dirty="0" err="1"/>
              <a:t>varme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insektene</a:t>
            </a:r>
            <a:r>
              <a:rPr lang="en-GB" dirty="0"/>
              <a:t>, </a:t>
            </a:r>
            <a:r>
              <a:rPr lang="en-GB" dirty="0" err="1"/>
              <a:t>slik</a:t>
            </a:r>
            <a:r>
              <a:rPr lang="en-GB" dirty="0"/>
              <a:t> at vi </a:t>
            </a:r>
            <a:r>
              <a:rPr lang="en-GB" dirty="0" err="1"/>
              <a:t>ikke</a:t>
            </a:r>
            <a:r>
              <a:rPr lang="en-GB" dirty="0"/>
              <a:t> har </a:t>
            </a:r>
            <a:r>
              <a:rPr lang="en-GB" dirty="0" err="1"/>
              <a:t>behov</a:t>
            </a:r>
            <a:r>
              <a:rPr lang="en-GB" dirty="0"/>
              <a:t> for </a:t>
            </a:r>
            <a:r>
              <a:rPr lang="en-GB" dirty="0" err="1"/>
              <a:t>elektrisk</a:t>
            </a:r>
            <a:r>
              <a:rPr lang="en-GB" dirty="0"/>
              <a:t> </a:t>
            </a:r>
            <a:r>
              <a:rPr lang="en-GB" dirty="0" err="1"/>
              <a:t>strøm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oppvarming</a:t>
            </a:r>
            <a:r>
              <a:rPr lang="en-GB" dirty="0"/>
              <a:t>.  27grader.. </a:t>
            </a:r>
            <a:r>
              <a:rPr lang="en-GB" dirty="0" err="1"/>
              <a:t>Unikt</a:t>
            </a:r>
            <a:r>
              <a:rPr lang="en-GB" dirty="0"/>
              <a:t> og </a:t>
            </a:r>
            <a:r>
              <a:rPr lang="en-GB" dirty="0" err="1"/>
              <a:t>kost.effektiv</a:t>
            </a:r>
            <a:r>
              <a:rPr lang="en-GB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AC6CC0-914F-4A6F-B8FE-1137B7ABBBE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0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B19C-C81C-664A-9845-AB6308CD0A97}" type="datetime1">
              <a:rPr lang="nb-NO" smtClean="0"/>
              <a:t>22.09.2022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01F6-7E44-164F-87FE-9A325E497CE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96403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365333-4E8B-7542-97AB-BCCE97123718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18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4F9DD8-8D08-134B-B5AE-4310D257DB36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410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rtlCol="0"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rtlCol="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35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54DB7B-9110-9947-9BE7-D8BD985724B6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4404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1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rtlCol="0"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rtlCol="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n-GB" noProof="0"/>
              <a:t>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 rtlCol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pPr rtl="0"/>
            <a:r>
              <a:rPr lang="en-GB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5C717-1A45-F945-8A76-4E427D823254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9339E9-7832-6C48-ADF4-37003F03C3F5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 noProof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66173"/>
            <a:ext cx="4817357" cy="338901"/>
          </a:xfrm>
        </p:spPr>
        <p:txBody>
          <a:bodyPr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GB" noProof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4467"/>
            <a:ext cx="4817357" cy="2667396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 rtl="0"/>
            <a:r>
              <a:rPr lang="en-GB" noProof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5790" y="2614467"/>
            <a:ext cx="4859598" cy="2667396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/>
          <a:p>
            <a:pPr rtl="0"/>
            <a:fld id="{9707A24E-A99F-764B-86AA-46D83B6655DF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7E92D-899C-B840-A466-4498A0F3861E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9376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fld id="{7A21927F-1399-5043-AD28-C4452B1C6271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57199"/>
            <a:ext cx="5653088" cy="5403851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n-GB" noProof="0"/>
              <a:t>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fld id="{C784D2F0-E17F-3C47-971A-F48267174234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rt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18D8870-A98B-0642-8AF5-7F344EEA961D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rtlCol="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 rt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Master text</a:t>
            </a:r>
            <a:br>
              <a:rPr lang="en-GB" noProof="0"/>
            </a:br>
            <a:r>
              <a:rPr lang="en-GB" noProof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/>
              <a:t>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/>
              <a:t>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Master text</a:t>
            </a:r>
            <a:br>
              <a:rPr lang="en-GB" noProof="0"/>
            </a:br>
            <a:r>
              <a:rPr lang="en-GB" noProof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/>
              <a:t>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Master text</a:t>
            </a:r>
            <a:br>
              <a:rPr lang="en-GB" noProof="0"/>
            </a:br>
            <a:r>
              <a:rPr lang="en-GB" noProof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n-GB" noProof="0"/>
              <a:t>Click icon to add picture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1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en-GB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7939"/>
            <a:ext cx="10515600" cy="3874709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CD2AB-2EF0-DE4C-B974-B9C2ED873EA8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63147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25FB-6AD6-AE4E-B0EC-725717E7ABCB}" type="datetime1">
              <a:rPr lang="nb-NO" smtClean="0"/>
              <a:t>22.09.2022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</a:t>
            </a:r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701F6-7E44-164F-87FE-9A325E497CE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24406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ECCB95-241F-704D-A9F5-891BE778883A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726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A90DAE-13BC-B44A-ACEC-EB99B78BFF2C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BE3681-F599-0F4F-8DA3-6E698B04EBBC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85158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6D74D8-DE7C-2E44-B48F-2CBE34232C06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562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2050B4-CF91-5F4B-B96F-097627AD3AC6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3482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BCFA61F6-029E-E24B-83C6-B563CB19578C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45349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F7810B59-AEC5-EB44-8070-78EC6F219632}" type="datetime1">
              <a:rPr lang="nb-NO" noProof="0" smtClean="0"/>
              <a:t>22.09.2022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3CE5352E-9B9F-4EDC-8769-7FA3D3F814C7}" type="slidenum">
              <a:rPr lang="en-GB" noProof="0" smtClean="0"/>
              <a:pPr rtl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585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8" r:id="rId14"/>
    <p:sldLayoutId id="2147483687" r:id="rId15"/>
    <p:sldLayoutId id="2147483688" r:id="rId16"/>
    <p:sldLayoutId id="2147483693" r:id="rId17"/>
    <p:sldLayoutId id="2147483692" r:id="rId18"/>
    <p:sldLayoutId id="2147483694" r:id="rId19"/>
    <p:sldLayoutId id="2147483686" r:id="rId20"/>
    <p:sldLayoutId id="2147483695" r:id="rId21"/>
    <p:sldLayoutId id="2147483690" r:id="rId22"/>
    <p:sldLayoutId id="2147483685" r:id="rId23"/>
    <p:sldLayoutId id="2147483819" r:id="rId2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chart" Target="../charts/chart2.xml"/><Relationship Id="rId10" Type="http://schemas.openxmlformats.org/officeDocument/2006/relationships/image" Target="../media/image49.jpeg"/><Relationship Id="rId4" Type="http://schemas.openxmlformats.org/officeDocument/2006/relationships/image" Target="../media/image45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11" Type="http://schemas.openxmlformats.org/officeDocument/2006/relationships/image" Target="../media/image55.png"/><Relationship Id="rId5" Type="http://schemas.openxmlformats.org/officeDocument/2006/relationships/image" Target="../media/image2.png"/><Relationship Id="rId10" Type="http://schemas.openxmlformats.org/officeDocument/2006/relationships/image" Target="../media/image54.jpeg"/><Relationship Id="rId4" Type="http://schemas.openxmlformats.org/officeDocument/2006/relationships/image" Target="../media/image51.jpe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chart" Target="../charts/chart5.xml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_g/pvcjsr993_j_26dtzy5c1w0c0000gn/T/com.microsoft.Word/WebArchiveCopyPasteTempFiles/7b5aedd69201eb72c0a88e3ce5e30433.png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tif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tiff"/><Relationship Id="rId18" Type="http://schemas.openxmlformats.org/officeDocument/2006/relationships/image" Target="../media/image85.tiff"/><Relationship Id="rId26" Type="http://schemas.openxmlformats.org/officeDocument/2006/relationships/image" Target="../media/image93.tiff"/><Relationship Id="rId3" Type="http://schemas.openxmlformats.org/officeDocument/2006/relationships/image" Target="../media/image70.tiff"/><Relationship Id="rId21" Type="http://schemas.openxmlformats.org/officeDocument/2006/relationships/image" Target="../media/image88.tiff"/><Relationship Id="rId34" Type="http://schemas.openxmlformats.org/officeDocument/2006/relationships/image" Target="../media/image101.jpeg"/><Relationship Id="rId7" Type="http://schemas.openxmlformats.org/officeDocument/2006/relationships/image" Target="../media/image74.tiff"/><Relationship Id="rId12" Type="http://schemas.openxmlformats.org/officeDocument/2006/relationships/image" Target="../media/image79.tiff"/><Relationship Id="rId17" Type="http://schemas.openxmlformats.org/officeDocument/2006/relationships/image" Target="../media/image84.tiff"/><Relationship Id="rId25" Type="http://schemas.openxmlformats.org/officeDocument/2006/relationships/image" Target="../media/image92.tiff"/><Relationship Id="rId3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3.tiff"/><Relationship Id="rId20" Type="http://schemas.openxmlformats.org/officeDocument/2006/relationships/image" Target="../media/image87.tiff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tiff"/><Relationship Id="rId11" Type="http://schemas.openxmlformats.org/officeDocument/2006/relationships/image" Target="../media/image78.tiff"/><Relationship Id="rId24" Type="http://schemas.openxmlformats.org/officeDocument/2006/relationships/image" Target="../media/image91.tiff"/><Relationship Id="rId32" Type="http://schemas.openxmlformats.org/officeDocument/2006/relationships/image" Target="../media/image99.png"/><Relationship Id="rId5" Type="http://schemas.openxmlformats.org/officeDocument/2006/relationships/image" Target="../media/image72.tiff"/><Relationship Id="rId15" Type="http://schemas.openxmlformats.org/officeDocument/2006/relationships/image" Target="../media/image82.tiff"/><Relationship Id="rId23" Type="http://schemas.openxmlformats.org/officeDocument/2006/relationships/image" Target="../media/image90.tiff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tiff"/><Relationship Id="rId19" Type="http://schemas.openxmlformats.org/officeDocument/2006/relationships/image" Target="../media/image86.tiff"/><Relationship Id="rId31" Type="http://schemas.openxmlformats.org/officeDocument/2006/relationships/image" Target="../media/image98.png"/><Relationship Id="rId4" Type="http://schemas.openxmlformats.org/officeDocument/2006/relationships/image" Target="../media/image71.tiff"/><Relationship Id="rId9" Type="http://schemas.openxmlformats.org/officeDocument/2006/relationships/image" Target="../media/image76.png"/><Relationship Id="rId14" Type="http://schemas.openxmlformats.org/officeDocument/2006/relationships/image" Target="../media/image81.tiff"/><Relationship Id="rId22" Type="http://schemas.openxmlformats.org/officeDocument/2006/relationships/image" Target="../media/image89.tiff"/><Relationship Id="rId27" Type="http://schemas.openxmlformats.org/officeDocument/2006/relationships/image" Target="../media/image94.tiff"/><Relationship Id="rId30" Type="http://schemas.openxmlformats.org/officeDocument/2006/relationships/image" Target="../media/image97.png"/><Relationship Id="rId35" Type="http://schemas.openxmlformats.org/officeDocument/2006/relationships/image" Target="../media/image102.tiff"/><Relationship Id="rId8" Type="http://schemas.openxmlformats.org/officeDocument/2006/relationships/image" Target="../media/image7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tiff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12.svg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2.png"/><Relationship Id="rId1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5.png"/><Relationship Id="rId19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E74D60-3A38-4F41-975C-B152F30425B7}"/>
              </a:ext>
            </a:extLst>
          </p:cNvPr>
          <p:cNvSpPr/>
          <p:nvPr/>
        </p:nvSpPr>
        <p:spPr>
          <a:xfrm>
            <a:off x="2476660" y="3890586"/>
            <a:ext cx="7619677" cy="868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Insect production - Sustainable food chain - Circular economy in practice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14B27E-760D-B54F-95DE-EF3F12E7B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8" y="5594432"/>
            <a:ext cx="4007660" cy="1056358"/>
          </a:xfrm>
          <a:prstGeom prst="rect">
            <a:avLst/>
          </a:prstGeom>
          <a:ln w="50800">
            <a:noFill/>
          </a:ln>
        </p:spPr>
      </p:pic>
      <p:pic>
        <p:nvPicPr>
          <p:cNvPr id="8" name="Bilde 6">
            <a:extLst>
              <a:ext uri="{FF2B5EF4-FFF2-40B4-BE49-F238E27FC236}">
                <a16:creationId xmlns:a16="http://schemas.microsoft.com/office/drawing/2014/main" id="{0F89C287-DF9C-F746-890A-1C62F095F9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367" y="5996450"/>
            <a:ext cx="702432" cy="6625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DF7B12-4C2D-E441-B87D-30AC2360040D}"/>
              </a:ext>
            </a:extLst>
          </p:cNvPr>
          <p:cNvGrpSpPr/>
          <p:nvPr/>
        </p:nvGrpSpPr>
        <p:grpSpPr>
          <a:xfrm>
            <a:off x="4031377" y="5594432"/>
            <a:ext cx="4397406" cy="1056358"/>
            <a:chOff x="846142" y="1300768"/>
            <a:chExt cx="11098912" cy="2404599"/>
          </a:xfrm>
        </p:grpSpPr>
        <p:pic>
          <p:nvPicPr>
            <p:cNvPr id="11" name="Bilde 30">
              <a:extLst>
                <a:ext uri="{FF2B5EF4-FFF2-40B4-BE49-F238E27FC236}">
                  <a16:creationId xmlns:a16="http://schemas.microsoft.com/office/drawing/2014/main" id="{1D1BB440-80EC-9046-9222-67B845F56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142" y="1300768"/>
              <a:ext cx="3884589" cy="2404599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2" name="Bilde 3">
              <a:extLst>
                <a:ext uri="{FF2B5EF4-FFF2-40B4-BE49-F238E27FC236}">
                  <a16:creationId xmlns:a16="http://schemas.microsoft.com/office/drawing/2014/main" id="{06C20C38-4483-884D-A182-15B27CA00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0731" y="1300768"/>
              <a:ext cx="3603313" cy="2404599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3" name="Picture 2" descr="Bilderesultater for insekter i fiskefôr">
              <a:extLst>
                <a:ext uri="{FF2B5EF4-FFF2-40B4-BE49-F238E27FC236}">
                  <a16:creationId xmlns:a16="http://schemas.microsoft.com/office/drawing/2014/main" id="{2671A49B-D197-B64D-999C-DFF262B765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8341742" y="1300768"/>
              <a:ext cx="3603312" cy="2404599"/>
            </a:xfrm>
            <a:prstGeom prst="rect">
              <a:avLst/>
            </a:prstGeom>
            <a:noFill/>
            <a:ln w="508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369DF-D451-9848-BF7D-FFDDBEF55BBC}"/>
              </a:ext>
            </a:extLst>
          </p:cNvPr>
          <p:cNvGrpSpPr/>
          <p:nvPr/>
        </p:nvGrpSpPr>
        <p:grpSpPr>
          <a:xfrm>
            <a:off x="8446713" y="5594432"/>
            <a:ext cx="3702423" cy="1056358"/>
            <a:chOff x="8108531" y="1800783"/>
            <a:chExt cx="3615262" cy="1006043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0D0A365-5A3C-EA48-8F4A-894FF59E3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8531" y="1800783"/>
              <a:ext cx="3615262" cy="100604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6" name="Bilde 2">
              <a:extLst>
                <a:ext uri="{FF2B5EF4-FFF2-40B4-BE49-F238E27FC236}">
                  <a16:creationId xmlns:a16="http://schemas.microsoft.com/office/drawing/2014/main" id="{FD55BD6D-0A52-984E-94B2-80BD36FCE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9532" y="1825930"/>
              <a:ext cx="1272417" cy="732521"/>
            </a:xfrm>
            <a:prstGeom prst="ellipse">
              <a:avLst/>
            </a:prstGeom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F34635-AD5C-CC6C-DE8B-FF82D8A9B2D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345" y="2649102"/>
            <a:ext cx="1623955" cy="988001"/>
          </a:xfrm>
          <a:prstGeom prst="rect">
            <a:avLst/>
          </a:prstGeom>
        </p:spPr>
      </p:pic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F787C01-5C8B-3581-BE1E-4EAA76F7EE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4395" y="2568760"/>
            <a:ext cx="1077340" cy="114868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24E106A-7C31-CC18-B23D-32FD664293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0058" y="2186756"/>
            <a:ext cx="1371195" cy="160686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2A965E8-FD78-D2C9-496B-B2A9FACA3B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6618" y="842873"/>
            <a:ext cx="4079763" cy="981157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09F94B6-F888-EDBC-8744-9647F84843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3859" y="2471798"/>
            <a:ext cx="1172438" cy="10367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1637C4-5AFF-9A18-0E42-E6A84E9708AB}"/>
              </a:ext>
            </a:extLst>
          </p:cNvPr>
          <p:cNvSpPr/>
          <p:nvPr/>
        </p:nvSpPr>
        <p:spPr>
          <a:xfrm>
            <a:off x="82177" y="4932397"/>
            <a:ext cx="3137150" cy="634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Invertapro.com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giuseppe@invertapro.com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0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entagon 76">
            <a:extLst>
              <a:ext uri="{FF2B5EF4-FFF2-40B4-BE49-F238E27FC236}">
                <a16:creationId xmlns:a16="http://schemas.microsoft.com/office/drawing/2014/main" id="{2D6293EC-F9E4-DF4D-9528-1B8DE79E9938}"/>
              </a:ext>
            </a:extLst>
          </p:cNvPr>
          <p:cNvSpPr/>
          <p:nvPr/>
        </p:nvSpPr>
        <p:spPr>
          <a:xfrm>
            <a:off x="136879" y="1347645"/>
            <a:ext cx="194552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78" name="Pentagon 77">
            <a:extLst>
              <a:ext uri="{FF2B5EF4-FFF2-40B4-BE49-F238E27FC236}">
                <a16:creationId xmlns:a16="http://schemas.microsoft.com/office/drawing/2014/main" id="{3C909924-607B-6147-A243-0DC76665F66C}"/>
              </a:ext>
            </a:extLst>
          </p:cNvPr>
          <p:cNvSpPr/>
          <p:nvPr/>
        </p:nvSpPr>
        <p:spPr>
          <a:xfrm>
            <a:off x="2121277" y="1345164"/>
            <a:ext cx="224123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A629E2C4-047D-3E46-B78A-1C23019AFA90}"/>
              </a:ext>
            </a:extLst>
          </p:cNvPr>
          <p:cNvSpPr/>
          <p:nvPr/>
        </p:nvSpPr>
        <p:spPr>
          <a:xfrm>
            <a:off x="4440029" y="1366178"/>
            <a:ext cx="3234690" cy="335761"/>
          </a:xfrm>
          <a:prstGeom prst="homePlate">
            <a:avLst/>
          </a:prstGeom>
          <a:solidFill>
            <a:schemeClr val="tx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80" name="Pentagon 79">
            <a:extLst>
              <a:ext uri="{FF2B5EF4-FFF2-40B4-BE49-F238E27FC236}">
                <a16:creationId xmlns:a16="http://schemas.microsoft.com/office/drawing/2014/main" id="{6276B277-1037-DC41-9037-6CFF0E19FE9C}"/>
              </a:ext>
            </a:extLst>
          </p:cNvPr>
          <p:cNvSpPr/>
          <p:nvPr/>
        </p:nvSpPr>
        <p:spPr>
          <a:xfrm>
            <a:off x="7752232" y="1353261"/>
            <a:ext cx="4183427" cy="34867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3560403-DE5F-4455-94D8-02731B7D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>
                <a:latin typeface="Century Gothic" panose="020B0502020202020204" pitchFamily="34" charset="0"/>
              </a:rPr>
              <a:t>Efficient production of mealworms</a:t>
            </a:r>
          </a:p>
        </p:txBody>
      </p:sp>
      <p:pic>
        <p:nvPicPr>
          <p:cNvPr id="1028" name="Picture 4" descr="Mealworm Bilder, arkivbilder og vektorer | Shutterstock">
            <a:extLst>
              <a:ext uri="{FF2B5EF4-FFF2-40B4-BE49-F238E27FC236}">
                <a16:creationId xmlns:a16="http://schemas.microsoft.com/office/drawing/2014/main" id="{43BD2E3C-AEEE-417B-A279-4364D2C41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21"/>
          <a:stretch/>
        </p:blipFill>
        <p:spPr bwMode="auto">
          <a:xfrm>
            <a:off x="3287596" y="2831249"/>
            <a:ext cx="1725215" cy="864257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67D253D-CCE2-462A-BE4D-586090241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26" y="2772620"/>
            <a:ext cx="811363" cy="86844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0EB5138E-DDB3-4C39-9476-DE011BD6A349}"/>
              </a:ext>
            </a:extLst>
          </p:cNvPr>
          <p:cNvSpPr txBox="1">
            <a:spLocks/>
          </p:cNvSpPr>
          <p:nvPr/>
        </p:nvSpPr>
        <p:spPr>
          <a:xfrm>
            <a:off x="224219" y="4104641"/>
            <a:ext cx="2448331" cy="1691266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100" dirty="0" err="1">
                <a:latin typeface="Century Gothic"/>
                <a:cs typeface="Arial"/>
              </a:rPr>
              <a:t>Tenebrito</a:t>
            </a:r>
            <a:r>
              <a:rPr lang="en-GB" sz="1100" dirty="0">
                <a:latin typeface="Century Gothic"/>
                <a:cs typeface="Arial"/>
              </a:rPr>
              <a:t> Molitor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100" dirty="0">
                <a:latin typeface="Century Gothic" panose="020B0502020202020204" pitchFamily="34" charset="0"/>
                <a:cs typeface="Arial" panose="020B0604020202020204" pitchFamily="34" charset="0"/>
              </a:rPr>
              <a:t>(yellow mealworms)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GB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9B9CBD9-DF96-4AE9-8E82-4B477A35A2DB}"/>
              </a:ext>
            </a:extLst>
          </p:cNvPr>
          <p:cNvSpPr txBox="1">
            <a:spLocks/>
          </p:cNvSpPr>
          <p:nvPr/>
        </p:nvSpPr>
        <p:spPr>
          <a:xfrm>
            <a:off x="178111" y="2222103"/>
            <a:ext cx="2494439" cy="29056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>
                <a:latin typeface="Century Gothic" panose="020B0502020202020204" pitchFamily="34" charset="0"/>
                <a:cs typeface="Arial" panose="020B0604020202020204" pitchFamily="34" charset="0"/>
              </a:rPr>
              <a:t>Eggs/genetics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EDAAACC0-130D-498D-98F2-85F56C053867}"/>
              </a:ext>
            </a:extLst>
          </p:cNvPr>
          <p:cNvSpPr txBox="1">
            <a:spLocks/>
          </p:cNvSpPr>
          <p:nvPr/>
        </p:nvSpPr>
        <p:spPr>
          <a:xfrm>
            <a:off x="2906368" y="2222103"/>
            <a:ext cx="2494439" cy="29056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>
                <a:latin typeface="Century Gothic" panose="020B0502020202020204" pitchFamily="34" charset="0"/>
                <a:cs typeface="Arial" panose="020B0604020202020204" pitchFamily="34" charset="0"/>
              </a:rPr>
              <a:t>Production / growth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E1C32A5-E664-41BD-9C6E-B3CB3CD6BC0C}"/>
              </a:ext>
            </a:extLst>
          </p:cNvPr>
          <p:cNvSpPr txBox="1">
            <a:spLocks/>
          </p:cNvSpPr>
          <p:nvPr/>
        </p:nvSpPr>
        <p:spPr>
          <a:xfrm>
            <a:off x="2925811" y="4142518"/>
            <a:ext cx="2474996" cy="14884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100" dirty="0">
                <a:latin typeface="Century Gothic" panose="020B0502020202020204" pitchFamily="34" charset="0"/>
                <a:cs typeface="Arial" panose="020B0604020202020204" pitchFamily="34" charset="0"/>
              </a:rPr>
              <a:t>Growth period of 8 weeks</a:t>
            </a:r>
            <a:endParaRPr lang="en-US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GB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100" dirty="0">
                <a:latin typeface="Century Gothic" panose="020B0502020202020204" pitchFamily="34" charset="0"/>
                <a:cs typeface="Arial" panose="020B0604020202020204" pitchFamily="34" charset="0"/>
              </a:rPr>
              <a:t>~0,001 % mortality rate of larvae</a:t>
            </a:r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4CD7FA82-F95A-4088-B62B-9DD66338CDBC}"/>
              </a:ext>
            </a:extLst>
          </p:cNvPr>
          <p:cNvCxnSpPr>
            <a:cxnSpLocks/>
          </p:cNvCxnSpPr>
          <p:nvPr/>
        </p:nvCxnSpPr>
        <p:spPr>
          <a:xfrm>
            <a:off x="2466975" y="3263377"/>
            <a:ext cx="6725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E0E7F5CA-F4BE-4E9C-8AA2-FC18FC3B0714}"/>
              </a:ext>
            </a:extLst>
          </p:cNvPr>
          <p:cNvCxnSpPr>
            <a:cxnSpLocks/>
          </p:cNvCxnSpPr>
          <p:nvPr/>
        </p:nvCxnSpPr>
        <p:spPr>
          <a:xfrm>
            <a:off x="5800844" y="2753631"/>
            <a:ext cx="0" cy="330430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F830CA60-81E0-41A0-A781-950E32AAF2C1}"/>
              </a:ext>
            </a:extLst>
          </p:cNvPr>
          <p:cNvGraphicFramePr/>
          <p:nvPr/>
        </p:nvGraphicFramePr>
        <p:xfrm>
          <a:off x="6130319" y="2614244"/>
          <a:ext cx="2573959" cy="3573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1AB30BF-C30D-4211-8EDF-4FE7A8D646A8}"/>
              </a:ext>
            </a:extLst>
          </p:cNvPr>
          <p:cNvSpPr txBox="1">
            <a:spLocks/>
          </p:cNvSpPr>
          <p:nvPr/>
        </p:nvSpPr>
        <p:spPr>
          <a:xfrm>
            <a:off x="8772912" y="5482649"/>
            <a:ext cx="2295138" cy="4467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9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100% sustainable use of larvae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03C2A02-4F79-45F2-90BB-2674E4EAF6C1}"/>
              </a:ext>
            </a:extLst>
          </p:cNvPr>
          <p:cNvSpPr txBox="1">
            <a:spLocks/>
          </p:cNvSpPr>
          <p:nvPr/>
        </p:nvSpPr>
        <p:spPr>
          <a:xfrm>
            <a:off x="8772912" y="4822898"/>
            <a:ext cx="2295138" cy="4467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75-80 % frass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Used as i.e. organic fertilizer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9692FA98-E834-43AA-A74A-D5E284D42D57}"/>
              </a:ext>
            </a:extLst>
          </p:cNvPr>
          <p:cNvSpPr txBox="1">
            <a:spLocks/>
          </p:cNvSpPr>
          <p:nvPr/>
        </p:nvSpPr>
        <p:spPr>
          <a:xfrm>
            <a:off x="8769689" y="4141791"/>
            <a:ext cx="2295138" cy="4467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15-20% protein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Feed ingredients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26BD6689-1661-4CFE-8541-51FA7CE2452A}"/>
              </a:ext>
            </a:extLst>
          </p:cNvPr>
          <p:cNvSpPr txBox="1">
            <a:spLocks/>
          </p:cNvSpPr>
          <p:nvPr/>
        </p:nvSpPr>
        <p:spPr>
          <a:xfrm>
            <a:off x="8772912" y="3525508"/>
            <a:ext cx="2295138" cy="4467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4% lipids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Feed ingredients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6132D191-CE1B-4E25-B97D-52047A9B8EC8}"/>
              </a:ext>
            </a:extLst>
          </p:cNvPr>
          <p:cNvSpPr txBox="1">
            <a:spLocks/>
          </p:cNvSpPr>
          <p:nvPr/>
        </p:nvSpPr>
        <p:spPr>
          <a:xfrm>
            <a:off x="8772912" y="2865294"/>
            <a:ext cx="2295138" cy="44676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1-2% chitin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9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Multiple applications in pharma industry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2792BBA1-25C2-469B-B26C-CAF21ED84DAB}"/>
              </a:ext>
            </a:extLst>
          </p:cNvPr>
          <p:cNvSpPr txBox="1">
            <a:spLocks/>
          </p:cNvSpPr>
          <p:nvPr/>
        </p:nvSpPr>
        <p:spPr>
          <a:xfrm>
            <a:off x="6229281" y="2222103"/>
            <a:ext cx="2333693" cy="290568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Total output content</a:t>
            </a:r>
          </a:p>
        </p:txBody>
      </p:sp>
      <p:pic>
        <p:nvPicPr>
          <p:cNvPr id="67" name="Picture 8">
            <a:extLst>
              <a:ext uri="{FF2B5EF4-FFF2-40B4-BE49-F238E27FC236}">
                <a16:creationId xmlns:a16="http://schemas.microsoft.com/office/drawing/2014/main" id="{6B2D4CCE-7D55-43AB-B22B-D00F615605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9323" y="4725008"/>
            <a:ext cx="684000" cy="627888"/>
          </a:xfrm>
          <a:prstGeom prst="ellipse">
            <a:avLst/>
          </a:prstGeom>
          <a:ln w="63500" cap="rnd">
            <a:noFill/>
          </a:ln>
          <a:effectLst/>
        </p:spPr>
      </p:pic>
      <p:cxnSp>
        <p:nvCxnSpPr>
          <p:cNvPr id="51" name="Rett linje 50">
            <a:extLst>
              <a:ext uri="{FF2B5EF4-FFF2-40B4-BE49-F238E27FC236}">
                <a16:creationId xmlns:a16="http://schemas.microsoft.com/office/drawing/2014/main" id="{BE7E1CF1-6C8C-4F38-81B8-845FC4A5CF6F}"/>
              </a:ext>
            </a:extLst>
          </p:cNvPr>
          <p:cNvCxnSpPr>
            <a:cxnSpLocks/>
          </p:cNvCxnSpPr>
          <p:nvPr/>
        </p:nvCxnSpPr>
        <p:spPr>
          <a:xfrm flipV="1">
            <a:off x="178111" y="2522364"/>
            <a:ext cx="2474995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tt linje 70">
            <a:extLst>
              <a:ext uri="{FF2B5EF4-FFF2-40B4-BE49-F238E27FC236}">
                <a16:creationId xmlns:a16="http://schemas.microsoft.com/office/drawing/2014/main" id="{81CDC774-F407-44EE-9896-A7A7412C1552}"/>
              </a:ext>
            </a:extLst>
          </p:cNvPr>
          <p:cNvCxnSpPr>
            <a:cxnSpLocks/>
          </p:cNvCxnSpPr>
          <p:nvPr/>
        </p:nvCxnSpPr>
        <p:spPr>
          <a:xfrm flipV="1">
            <a:off x="2925812" y="2522364"/>
            <a:ext cx="2474995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15223688-CD93-4D13-A51F-55628B3BC0B4}"/>
              </a:ext>
            </a:extLst>
          </p:cNvPr>
          <p:cNvCxnSpPr>
            <a:cxnSpLocks/>
          </p:cNvCxnSpPr>
          <p:nvPr/>
        </p:nvCxnSpPr>
        <p:spPr>
          <a:xfrm flipV="1">
            <a:off x="6229282" y="2522364"/>
            <a:ext cx="5616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26">
            <a:extLst>
              <a:ext uri="{FF2B5EF4-FFF2-40B4-BE49-F238E27FC236}">
                <a16:creationId xmlns:a16="http://schemas.microsoft.com/office/drawing/2014/main" id="{045A6A06-EE99-4512-952C-A1A6BF782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266" y="5392013"/>
            <a:ext cx="608072" cy="61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4" name="Bilde 3">
            <a:extLst>
              <a:ext uri="{FF2B5EF4-FFF2-40B4-BE49-F238E27FC236}">
                <a16:creationId xmlns:a16="http://schemas.microsoft.com/office/drawing/2014/main" id="{802AA1B5-11A4-42A9-BA2D-CDF4C99F01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8753" y="3442818"/>
            <a:ext cx="685141" cy="59815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6" name="Bilde 6">
            <a:extLst>
              <a:ext uri="{FF2B5EF4-FFF2-40B4-BE49-F238E27FC236}">
                <a16:creationId xmlns:a16="http://schemas.microsoft.com/office/drawing/2014/main" id="{6D8BECCF-4775-457A-B5D3-EA22482B8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8468" y="4079539"/>
            <a:ext cx="605711" cy="604075"/>
          </a:xfrm>
          <a:prstGeom prst="ellipse">
            <a:avLst/>
          </a:prstGeom>
          <a:ln w="63500" cap="rnd">
            <a:noFill/>
          </a:ln>
          <a:effectLst/>
        </p:spPr>
      </p:pic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C42B658B-50EC-4105-B0A8-EC5309D912B2}"/>
              </a:ext>
            </a:extLst>
          </p:cNvPr>
          <p:cNvCxnSpPr/>
          <p:nvPr/>
        </p:nvCxnSpPr>
        <p:spPr>
          <a:xfrm flipV="1">
            <a:off x="6229282" y="5371066"/>
            <a:ext cx="5616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linje 81">
            <a:extLst>
              <a:ext uri="{FF2B5EF4-FFF2-40B4-BE49-F238E27FC236}">
                <a16:creationId xmlns:a16="http://schemas.microsoft.com/office/drawing/2014/main" id="{D129603A-19AF-4F60-8C1B-2BED9C7D0EE0}"/>
              </a:ext>
            </a:extLst>
          </p:cNvPr>
          <p:cNvCxnSpPr/>
          <p:nvPr/>
        </p:nvCxnSpPr>
        <p:spPr>
          <a:xfrm flipV="1">
            <a:off x="6229282" y="6041075"/>
            <a:ext cx="5616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ktangel 51">
            <a:extLst>
              <a:ext uri="{FF2B5EF4-FFF2-40B4-BE49-F238E27FC236}">
                <a16:creationId xmlns:a16="http://schemas.microsoft.com/office/drawing/2014/main" id="{20159823-A56D-4407-B25E-4168283C42F2}"/>
              </a:ext>
            </a:extLst>
          </p:cNvPr>
          <p:cNvSpPr/>
          <p:nvPr/>
        </p:nvSpPr>
        <p:spPr>
          <a:xfrm>
            <a:off x="6086476" y="3423321"/>
            <a:ext cx="5749282" cy="195743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Text Placeholder 8">
            <a:extLst>
              <a:ext uri="{FF2B5EF4-FFF2-40B4-BE49-F238E27FC236}">
                <a16:creationId xmlns:a16="http://schemas.microsoft.com/office/drawing/2014/main" id="{44EB0E78-DDAE-4594-92B8-F1BFC2811ACE}"/>
              </a:ext>
            </a:extLst>
          </p:cNvPr>
          <p:cNvSpPr txBox="1">
            <a:spLocks/>
          </p:cNvSpPr>
          <p:nvPr/>
        </p:nvSpPr>
        <p:spPr>
          <a:xfrm rot="16200000">
            <a:off x="5325741" y="4226066"/>
            <a:ext cx="1309407" cy="290568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Primary products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5D0B7-6E0B-A045-BC2B-5D6FE2DF49C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585" y="2658971"/>
            <a:ext cx="662768" cy="646893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6474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F6A9874-437F-6448-B5D1-1125AE2DB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06" y="6242399"/>
            <a:ext cx="1418394" cy="3412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1999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2400" dirty="0">
                <a:latin typeface="Century Gothic" panose="020B0502020202020204" pitchFamily="34" charset="0"/>
              </a:rPr>
              <a:t>CIRCULAR - EVERYTHING BECOMES A PRODUCT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3BA3-69F0-844E-9DCC-23C61C3E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>
                <a:latin typeface="Century Gothic" panose="020B0502020202020204" pitchFamily="34" charset="0"/>
              </a:rPr>
              <a:pPr rtl="0"/>
              <a:t>11</a:t>
            </a:fld>
            <a:endParaRPr lang="en-GB" noProof="0">
              <a:latin typeface="Century Gothic" panose="020B0502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5EABAF5-E7D2-C443-BD2C-02A60957C3D8}"/>
              </a:ext>
            </a:extLst>
          </p:cNvPr>
          <p:cNvSpPr txBox="1">
            <a:spLocks/>
          </p:cNvSpPr>
          <p:nvPr/>
        </p:nvSpPr>
        <p:spPr>
          <a:xfrm>
            <a:off x="319925" y="3276230"/>
            <a:ext cx="3692180" cy="28405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b="1" dirty="0">
                <a:latin typeface="Century Gothic" panose="020B0502020202020204" pitchFamily="34" charset="0"/>
              </a:rPr>
              <a:t>Food - Mjølmums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Whole, dried and/or ground mealworms larvae. High in proteins, vitamins, minerals and healthy fat as omega 3.  Without risk of heavy metal or pesticide exposure</a:t>
            </a:r>
          </a:p>
          <a:p>
            <a:pPr marL="0" indent="0">
              <a:buNone/>
            </a:pPr>
            <a:br>
              <a:rPr lang="en-GB" sz="1100" b="1" dirty="0">
                <a:latin typeface="Century Gothic" panose="020B0502020202020204" pitchFamily="34" charset="0"/>
              </a:rPr>
            </a:br>
            <a:r>
              <a:rPr lang="en-GB" sz="1100" b="1" dirty="0">
                <a:latin typeface="Century Gothic" panose="020B0502020202020204" pitchFamily="34" charset="0"/>
              </a:rPr>
              <a:t>Application area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Sports- and health supplements as clean protein powder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Include in low-protein food</a:t>
            </a:r>
          </a:p>
          <a:p>
            <a:pPr marL="0" indent="0">
              <a:buNone/>
            </a:pPr>
            <a:endParaRPr lang="en-GB" sz="11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0EAF323-B28C-AC46-AABF-6BA41EFC0AF7}"/>
              </a:ext>
            </a:extLst>
          </p:cNvPr>
          <p:cNvSpPr txBox="1">
            <a:spLocks/>
          </p:cNvSpPr>
          <p:nvPr/>
        </p:nvSpPr>
        <p:spPr>
          <a:xfrm>
            <a:off x="4130151" y="3288406"/>
            <a:ext cx="3972117" cy="28285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b="1" dirty="0">
                <a:latin typeface="Century Gothic"/>
              </a:rPr>
              <a:t>Feed - </a:t>
            </a:r>
            <a:r>
              <a:rPr lang="en-GB" sz="1100" b="1" dirty="0" err="1">
                <a:latin typeface="Century Gothic"/>
              </a:rPr>
              <a:t>InvertP</a:t>
            </a:r>
            <a:endParaRPr lang="en-GB" sz="1100" b="1" dirty="0">
              <a:latin typeface="Century Gothic"/>
            </a:endParaRPr>
          </a:p>
          <a:p>
            <a:r>
              <a:rPr lang="en-GB" sz="1100" dirty="0">
                <a:latin typeface="Century Gothic"/>
              </a:rPr>
              <a:t>Proteins or oil from the mealworms larvae</a:t>
            </a:r>
          </a:p>
          <a:p>
            <a:r>
              <a:rPr lang="en-GB" sz="1100" dirty="0">
                <a:latin typeface="Century Gothic"/>
              </a:rPr>
              <a:t>Proven increase in growth, health and animal welfare. Research suggest that gut health can be improved by including insect in the diet</a:t>
            </a:r>
          </a:p>
          <a:p>
            <a:r>
              <a:rPr lang="en-GB" sz="1100" dirty="0">
                <a:latin typeface="Century Gothic"/>
              </a:rPr>
              <a:t>Insect are part of the natural diet of fish and poultry </a:t>
            </a:r>
            <a:br>
              <a:rPr lang="en-GB" sz="1100" dirty="0">
                <a:latin typeface="Century Gothic" panose="020B0502020202020204" pitchFamily="34" charset="0"/>
              </a:rPr>
            </a:br>
            <a:br>
              <a:rPr lang="en-GB" sz="1100" dirty="0">
                <a:latin typeface="Century Gothic" panose="020B0502020202020204" pitchFamily="34" charset="0"/>
              </a:rPr>
            </a:b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8986C5-7825-3047-AE8C-80F67EF761FD}"/>
              </a:ext>
            </a:extLst>
          </p:cNvPr>
          <p:cNvSpPr txBox="1">
            <a:spLocks/>
          </p:cNvSpPr>
          <p:nvPr/>
        </p:nvSpPr>
        <p:spPr>
          <a:xfrm>
            <a:off x="8256812" y="3315350"/>
            <a:ext cx="3615263" cy="28016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b="1" dirty="0">
                <a:latin typeface="Century Gothic" panose="020B0502020202020204" pitchFamily="34" charset="0"/>
              </a:rPr>
              <a:t>Fertilizer - Bløme</a:t>
            </a:r>
          </a:p>
          <a:p>
            <a:r>
              <a:rPr lang="en-GB" sz="1100" dirty="0">
                <a:latin typeface="Century Gothic"/>
              </a:rPr>
              <a:t>Organic fertilizer with high content of nutrient as nitrogen, phosphorus and potassium</a:t>
            </a:r>
          </a:p>
          <a:p>
            <a:pPr marL="0" indent="0">
              <a:buNone/>
            </a:pPr>
            <a:br>
              <a:rPr lang="en-GB" sz="1100" dirty="0">
                <a:latin typeface="Century Gothic" panose="020B0502020202020204" pitchFamily="34" charset="0"/>
              </a:rPr>
            </a:br>
            <a:r>
              <a:rPr lang="en-GB" sz="1100" b="1" dirty="0">
                <a:latin typeface="Century Gothic" panose="020B0502020202020204" pitchFamily="34" charset="0"/>
              </a:rPr>
              <a:t>Application area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Organic farming</a:t>
            </a:r>
          </a:p>
          <a:p>
            <a:pPr marL="0" indent="0">
              <a:buNone/>
            </a:pPr>
            <a:endParaRPr lang="en-GB" sz="11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1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e 6">
            <a:extLst>
              <a:ext uri="{FF2B5EF4-FFF2-40B4-BE49-F238E27FC236}">
                <a16:creationId xmlns:a16="http://schemas.microsoft.com/office/drawing/2014/main" id="{4CFF2E1C-8357-6248-8343-A6662EBEA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21" y="2064915"/>
            <a:ext cx="3557774" cy="937775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Bilde 6">
            <a:extLst>
              <a:ext uri="{FF2B5EF4-FFF2-40B4-BE49-F238E27FC236}">
                <a16:creationId xmlns:a16="http://schemas.microsoft.com/office/drawing/2014/main" id="{BE9189EE-DB2D-8641-953F-47645218BA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267" y="2045188"/>
            <a:ext cx="702432" cy="6625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9A5A6-C360-8F43-A91C-EC7ED52F6EB3}"/>
              </a:ext>
            </a:extLst>
          </p:cNvPr>
          <p:cNvGrpSpPr/>
          <p:nvPr/>
        </p:nvGrpSpPr>
        <p:grpSpPr>
          <a:xfrm>
            <a:off x="4128495" y="2033779"/>
            <a:ext cx="3972117" cy="1029849"/>
            <a:chOff x="846142" y="1300768"/>
            <a:chExt cx="11098912" cy="2404599"/>
          </a:xfrm>
        </p:grpSpPr>
        <p:pic>
          <p:nvPicPr>
            <p:cNvPr id="13" name="Bilde 30">
              <a:extLst>
                <a:ext uri="{FF2B5EF4-FFF2-40B4-BE49-F238E27FC236}">
                  <a16:creationId xmlns:a16="http://schemas.microsoft.com/office/drawing/2014/main" id="{9127C715-9C82-AF49-A61B-75FAE05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142" y="1300768"/>
              <a:ext cx="3884589" cy="2404599"/>
            </a:xfrm>
            <a:prstGeom prst="rect">
              <a:avLst/>
            </a:pr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pic>
          <p:nvPicPr>
            <p:cNvPr id="14" name="Bilde 3">
              <a:extLst>
                <a:ext uri="{FF2B5EF4-FFF2-40B4-BE49-F238E27FC236}">
                  <a16:creationId xmlns:a16="http://schemas.microsoft.com/office/drawing/2014/main" id="{A17EDC90-AC9B-474B-ABD6-E48190406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0731" y="1300768"/>
              <a:ext cx="3603313" cy="2404599"/>
            </a:xfrm>
            <a:prstGeom prst="rect">
              <a:avLst/>
            </a:pr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pic>
          <p:nvPicPr>
            <p:cNvPr id="15" name="Picture 2" descr="Bilderesultater for insekter i fiskefôr">
              <a:extLst>
                <a:ext uri="{FF2B5EF4-FFF2-40B4-BE49-F238E27FC236}">
                  <a16:creationId xmlns:a16="http://schemas.microsoft.com/office/drawing/2014/main" id="{A33CF492-C99E-6F4D-AD49-DA5B458996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8341742" y="1300768"/>
              <a:ext cx="3603312" cy="2404599"/>
            </a:xfrm>
            <a:prstGeom prst="rect">
              <a:avLst/>
            </a:prstGeom>
            <a:noFill/>
            <a:ln w="50800">
              <a:solidFill>
                <a:schemeClr val="accent1">
                  <a:lumMod val="20000"/>
                  <a:lumOff val="8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E35BE-63F9-4946-81C2-5D60E263FD18}"/>
              </a:ext>
            </a:extLst>
          </p:cNvPr>
          <p:cNvGrpSpPr/>
          <p:nvPr/>
        </p:nvGrpSpPr>
        <p:grpSpPr>
          <a:xfrm>
            <a:off x="8256812" y="2064915"/>
            <a:ext cx="3615262" cy="1006043"/>
            <a:chOff x="8108531" y="1800783"/>
            <a:chExt cx="3615262" cy="1006043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F8F6FB2-37E9-1340-9B77-A03ACCA17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8531" y="1800783"/>
              <a:ext cx="3615262" cy="1006043"/>
            </a:xfrm>
            <a:prstGeom prst="rect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</p:pic>
        <p:pic>
          <p:nvPicPr>
            <p:cNvPr id="18" name="Bilde 2">
              <a:extLst>
                <a:ext uri="{FF2B5EF4-FFF2-40B4-BE49-F238E27FC236}">
                  <a16:creationId xmlns:a16="http://schemas.microsoft.com/office/drawing/2014/main" id="{BA12E72D-E5A4-5944-A665-4BFA975DC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9532" y="1825930"/>
              <a:ext cx="1272417" cy="732521"/>
            </a:xfrm>
            <a:prstGeom prst="ellipse">
              <a:avLst/>
            </a:prstGeom>
          </p:spPr>
        </p:pic>
      </p:grpSp>
      <p:sp>
        <p:nvSpPr>
          <p:cNvPr id="4" name="Pentagon 76">
            <a:extLst>
              <a:ext uri="{FF2B5EF4-FFF2-40B4-BE49-F238E27FC236}">
                <a16:creationId xmlns:a16="http://schemas.microsoft.com/office/drawing/2014/main" id="{9F51ABEC-0BBD-4728-8DCE-68C25C4DC1DF}"/>
              </a:ext>
            </a:extLst>
          </p:cNvPr>
          <p:cNvSpPr/>
          <p:nvPr/>
        </p:nvSpPr>
        <p:spPr>
          <a:xfrm>
            <a:off x="136879" y="1347645"/>
            <a:ext cx="194552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0" name="Pentagon 77">
            <a:extLst>
              <a:ext uri="{FF2B5EF4-FFF2-40B4-BE49-F238E27FC236}">
                <a16:creationId xmlns:a16="http://schemas.microsoft.com/office/drawing/2014/main" id="{FBFDF4A8-A1FD-4BAF-88C5-0EAD6E6FC229}"/>
              </a:ext>
            </a:extLst>
          </p:cNvPr>
          <p:cNvSpPr/>
          <p:nvPr/>
        </p:nvSpPr>
        <p:spPr>
          <a:xfrm>
            <a:off x="2121277" y="1345164"/>
            <a:ext cx="224123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22" name="Pentagon 78">
            <a:extLst>
              <a:ext uri="{FF2B5EF4-FFF2-40B4-BE49-F238E27FC236}">
                <a16:creationId xmlns:a16="http://schemas.microsoft.com/office/drawing/2014/main" id="{EF0EC1DC-A82A-48A3-A430-533EF9571189}"/>
              </a:ext>
            </a:extLst>
          </p:cNvPr>
          <p:cNvSpPr/>
          <p:nvPr/>
        </p:nvSpPr>
        <p:spPr>
          <a:xfrm>
            <a:off x="4440029" y="1366178"/>
            <a:ext cx="3234690" cy="335761"/>
          </a:xfrm>
          <a:prstGeom prst="homePlate">
            <a:avLst/>
          </a:prstGeom>
          <a:solidFill>
            <a:schemeClr val="tx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24" name="Pentagon 79">
            <a:extLst>
              <a:ext uri="{FF2B5EF4-FFF2-40B4-BE49-F238E27FC236}">
                <a16:creationId xmlns:a16="http://schemas.microsoft.com/office/drawing/2014/main" id="{A5F79636-D11B-4F23-98D3-9C0458B6CE2F}"/>
              </a:ext>
            </a:extLst>
          </p:cNvPr>
          <p:cNvSpPr/>
          <p:nvPr/>
        </p:nvSpPr>
        <p:spPr>
          <a:xfrm>
            <a:off x="7752232" y="1353261"/>
            <a:ext cx="4183427" cy="34867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Market</a:t>
            </a:r>
          </a:p>
        </p:txBody>
      </p:sp>
    </p:spTree>
    <p:extLst>
      <p:ext uri="{BB962C8B-B14F-4D97-AF65-F5344CB8AC3E}">
        <p14:creationId xmlns:p14="http://schemas.microsoft.com/office/powerpoint/2010/main" val="297862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071"/>
            <a:ext cx="12191999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2400" dirty="0">
                <a:latin typeface="Century Gothic" panose="020B0502020202020204" pitchFamily="34" charset="0"/>
              </a:rPr>
              <a:t>International marked for Insect products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3BA3-69F0-844E-9DCC-23C61C3E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noProof="0" smtClean="0">
                <a:latin typeface="Century Gothic" panose="020B0502020202020204" pitchFamily="34" charset="0"/>
              </a:rPr>
              <a:pPr rtl="0"/>
              <a:t>12</a:t>
            </a:fld>
            <a:endParaRPr lang="en-GB" noProof="0">
              <a:latin typeface="Century Gothic" panose="020B0502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B8534A-D5F2-4F16-B30B-049539FAC644}"/>
              </a:ext>
            </a:extLst>
          </p:cNvPr>
          <p:cNvSpPr/>
          <p:nvPr/>
        </p:nvSpPr>
        <p:spPr>
          <a:xfrm>
            <a:off x="1423544" y="2451115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120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333C6-B6AD-407A-9070-1495112E8746}"/>
              </a:ext>
            </a:extLst>
          </p:cNvPr>
          <p:cNvSpPr/>
          <p:nvPr/>
        </p:nvSpPr>
        <p:spPr>
          <a:xfrm>
            <a:off x="2967590" y="2451115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200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864771-24ED-40A6-AA58-54F3547DF7E6}"/>
              </a:ext>
            </a:extLst>
          </p:cNvPr>
          <p:cNvSpPr/>
          <p:nvPr/>
        </p:nvSpPr>
        <p:spPr>
          <a:xfrm>
            <a:off x="4511635" y="2451115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500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EEFA727-2C45-4CF9-902B-3D94BD2BBC9B}"/>
              </a:ext>
            </a:extLst>
          </p:cNvPr>
          <p:cNvSpPr txBox="1">
            <a:spLocks/>
          </p:cNvSpPr>
          <p:nvPr/>
        </p:nvSpPr>
        <p:spPr>
          <a:xfrm>
            <a:off x="874713" y="1255966"/>
            <a:ext cx="4681537" cy="644342"/>
          </a:xfrm>
          <a:prstGeom prst="rect">
            <a:avLst/>
          </a:prstGeom>
          <a:ln>
            <a:noFill/>
          </a:ln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1" dirty="0">
                <a:latin typeface="Century Gothic" panose="020B0502020202020204" pitchFamily="34" charset="0"/>
              </a:rPr>
              <a:t>Insects as animal feed - 500 000 tons by 2030 </a:t>
            </a:r>
          </a:p>
          <a:p>
            <a:pPr marL="0" indent="0">
              <a:buNone/>
            </a:pPr>
            <a:r>
              <a:rPr lang="en-GB" sz="1050" dirty="0"/>
              <a:t>Pet food and animal feed ingredients (thousand metric tons)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54DD5F9-8AB1-4A5A-88CD-B94183561055}"/>
              </a:ext>
            </a:extLst>
          </p:cNvPr>
          <p:cNvGraphicFramePr>
            <a:graphicFrameLocks/>
          </p:cNvGraphicFramePr>
          <p:nvPr/>
        </p:nvGraphicFramePr>
        <p:xfrm>
          <a:off x="874306" y="2823130"/>
          <a:ext cx="4680000" cy="1778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17FB88F5-7BAB-4CE8-B894-FECBCEC13FE5}"/>
              </a:ext>
            </a:extLst>
          </p:cNvPr>
          <p:cNvSpPr/>
          <p:nvPr/>
        </p:nvSpPr>
        <p:spPr>
          <a:xfrm>
            <a:off x="874712" y="1953958"/>
            <a:ext cx="4680000" cy="372015"/>
          </a:xfrm>
          <a:prstGeom prst="rightArrow">
            <a:avLst/>
          </a:prstGeom>
          <a:gradFill>
            <a:gsLst>
              <a:gs pos="83000">
                <a:srgbClr val="C59F64">
                  <a:alpha val="41000"/>
                </a:srgbClr>
              </a:gs>
              <a:gs pos="17000">
                <a:srgbClr val="00B035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nb-NO" sz="1000" dirty="0">
                <a:solidFill>
                  <a:srgbClr val="262626"/>
                </a:solidFill>
              </a:rPr>
              <a:t>                   2020                                     2025                                     2030              </a:t>
            </a:r>
            <a:endParaRPr lang="en-US" sz="1000" dirty="0">
              <a:solidFill>
                <a:srgbClr val="262626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77CF5EB-7A8C-B244-A13D-1DBE06FA5A64}"/>
              </a:ext>
            </a:extLst>
          </p:cNvPr>
          <p:cNvGraphicFramePr>
            <a:graphicFrameLocks/>
          </p:cNvGraphicFramePr>
          <p:nvPr/>
        </p:nvGraphicFramePr>
        <p:xfrm>
          <a:off x="6426557" y="3027985"/>
          <a:ext cx="6156104" cy="187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84EC53-850F-314B-B535-11766D5C9CE5}"/>
              </a:ext>
            </a:extLst>
          </p:cNvPr>
          <p:cNvCxnSpPr>
            <a:cxnSpLocks/>
          </p:cNvCxnSpPr>
          <p:nvPr/>
        </p:nvCxnSpPr>
        <p:spPr>
          <a:xfrm flipV="1">
            <a:off x="7462195" y="2855746"/>
            <a:ext cx="2454537" cy="270537"/>
          </a:xfrm>
          <a:prstGeom prst="line">
            <a:avLst/>
          </a:prstGeom>
          <a:ln>
            <a:solidFill>
              <a:srgbClr val="262626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28D43EB-E307-C54E-851E-32F369EDA80C}"/>
              </a:ext>
            </a:extLst>
          </p:cNvPr>
          <p:cNvSpPr txBox="1">
            <a:spLocks/>
          </p:cNvSpPr>
          <p:nvPr/>
        </p:nvSpPr>
        <p:spPr>
          <a:xfrm>
            <a:off x="6637695" y="1337171"/>
            <a:ext cx="5033905" cy="644342"/>
          </a:xfrm>
          <a:prstGeom prst="rect">
            <a:avLst/>
          </a:prstGeom>
          <a:ln>
            <a:noFill/>
          </a:ln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1" dirty="0">
                <a:latin typeface="Century Gothic" panose="020B0502020202020204" pitchFamily="34" charset="0"/>
              </a:rPr>
              <a:t>Alternative proteins 8% of total protein market in 2030</a:t>
            </a:r>
          </a:p>
          <a:p>
            <a:pPr marL="0" indent="0">
              <a:buNone/>
            </a:pPr>
            <a:r>
              <a:rPr lang="en-GB" sz="1050" dirty="0"/>
              <a:t>Global consumption of protein products (% adoption rate, million metric tons)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D6E7B7-BB01-5049-B78F-F808129D8A1F}"/>
              </a:ext>
            </a:extLst>
          </p:cNvPr>
          <p:cNvSpPr/>
          <p:nvPr/>
        </p:nvSpPr>
        <p:spPr>
          <a:xfrm>
            <a:off x="6963965" y="2404242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2%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4B3AA-86AE-6B43-97CF-67277F504308}"/>
              </a:ext>
            </a:extLst>
          </p:cNvPr>
          <p:cNvSpPr/>
          <p:nvPr/>
        </p:nvSpPr>
        <p:spPr>
          <a:xfrm>
            <a:off x="8532389" y="2404242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3%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293D44-9B7C-E94E-A937-AD7AD2636471}"/>
              </a:ext>
            </a:extLst>
          </p:cNvPr>
          <p:cNvSpPr/>
          <p:nvPr/>
        </p:nvSpPr>
        <p:spPr>
          <a:xfrm>
            <a:off x="10096438" y="2416312"/>
            <a:ext cx="498230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8%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8A2539-552F-3D4B-8BB3-2B08936CEAC0}"/>
              </a:ext>
            </a:extLst>
          </p:cNvPr>
          <p:cNvSpPr/>
          <p:nvPr/>
        </p:nvSpPr>
        <p:spPr>
          <a:xfrm>
            <a:off x="1421599" y="6168461"/>
            <a:ext cx="593515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50">
                <a:solidFill>
                  <a:srgbClr val="007535"/>
                </a:solidFill>
              </a:rPr>
              <a:t>8 300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1378180-E191-A142-93F3-85DA60502B26}"/>
              </a:ext>
            </a:extLst>
          </p:cNvPr>
          <p:cNvSpPr/>
          <p:nvPr/>
        </p:nvSpPr>
        <p:spPr>
          <a:xfrm>
            <a:off x="4509691" y="6168461"/>
            <a:ext cx="616744" cy="372015"/>
          </a:xfrm>
          <a:prstGeom prst="ellipse">
            <a:avLst/>
          </a:prstGeom>
          <a:solidFill>
            <a:schemeClr val="bg1"/>
          </a:solidFill>
          <a:ln>
            <a:solidFill>
              <a:srgbClr val="007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000">
                <a:solidFill>
                  <a:srgbClr val="007535"/>
                </a:solidFill>
              </a:rPr>
              <a:t>16 000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CBE3944-22F1-A64F-B6A4-D18C5F8F29E9}"/>
              </a:ext>
            </a:extLst>
          </p:cNvPr>
          <p:cNvSpPr txBox="1">
            <a:spLocks/>
          </p:cNvSpPr>
          <p:nvPr/>
        </p:nvSpPr>
        <p:spPr>
          <a:xfrm>
            <a:off x="872769" y="4973312"/>
            <a:ext cx="4887951" cy="644342"/>
          </a:xfrm>
          <a:prstGeom prst="rect">
            <a:avLst/>
          </a:prstGeom>
          <a:ln>
            <a:noFill/>
          </a:ln>
        </p:spPr>
        <p:txBody>
          <a:bodyPr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latin typeface="Century Gothic" panose="020B0502020202020204" pitchFamily="34" charset="0"/>
              </a:rPr>
              <a:t>Insect frass as organic fertilizer </a:t>
            </a:r>
            <a:r>
              <a:rPr lang="en-GB" sz="1300" b="1" dirty="0">
                <a:latin typeface="Century Gothic" panose="020B0502020202020204" pitchFamily="34" charset="0"/>
              </a:rPr>
              <a:t>- </a:t>
            </a:r>
            <a:r>
              <a:rPr lang="en-GB" sz="1400" b="1" dirty="0">
                <a:solidFill>
                  <a:schemeClr val="tx1"/>
                </a:solidFill>
                <a:latin typeface="Century Gothic"/>
              </a:rPr>
              <a:t>EU´s target: 25 % of all agriculture to be organic by 2030</a:t>
            </a:r>
            <a:r>
              <a:rPr lang="en-GB" sz="13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050" dirty="0">
                <a:solidFill>
                  <a:schemeClr val="tx1"/>
                </a:solidFill>
                <a:latin typeface="Century Gothic"/>
              </a:rPr>
              <a:t>Global</a:t>
            </a:r>
            <a:r>
              <a:rPr lang="en-GB" sz="1050" dirty="0"/>
              <a:t> </a:t>
            </a:r>
            <a:r>
              <a:rPr lang="en-GB" sz="1050" dirty="0">
                <a:solidFill>
                  <a:schemeClr val="tx1"/>
                </a:solidFill>
                <a:latin typeface="Century Gothic"/>
              </a:rPr>
              <a:t>organic fertilizer market (mill $). </a:t>
            </a:r>
          </a:p>
        </p:txBody>
      </p:sp>
      <p:sp>
        <p:nvSpPr>
          <p:cNvPr id="27" name="Arrow: Right 3">
            <a:extLst>
              <a:ext uri="{FF2B5EF4-FFF2-40B4-BE49-F238E27FC236}">
                <a16:creationId xmlns:a16="http://schemas.microsoft.com/office/drawing/2014/main" id="{A4BFA0E1-45ED-B549-B44E-F4154F501577}"/>
              </a:ext>
            </a:extLst>
          </p:cNvPr>
          <p:cNvSpPr/>
          <p:nvPr/>
        </p:nvSpPr>
        <p:spPr>
          <a:xfrm>
            <a:off x="872768" y="5671304"/>
            <a:ext cx="4680000" cy="372015"/>
          </a:xfrm>
          <a:prstGeom prst="rightArrow">
            <a:avLst/>
          </a:prstGeom>
          <a:gradFill>
            <a:gsLst>
              <a:gs pos="83000">
                <a:srgbClr val="C59F64">
                  <a:alpha val="41000"/>
                </a:srgbClr>
              </a:gs>
              <a:gs pos="17000">
                <a:srgbClr val="00B035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nb-NO" sz="1000" dirty="0">
                <a:solidFill>
                  <a:srgbClr val="262626"/>
                </a:solidFill>
              </a:rPr>
              <a:t>                     2020                                                                                2030              </a:t>
            </a:r>
            <a:endParaRPr lang="en-US" sz="1000" dirty="0">
              <a:solidFill>
                <a:srgbClr val="262626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3FC2C7-65F5-7F40-8AE7-37FC2D7A7925}"/>
              </a:ext>
            </a:extLst>
          </p:cNvPr>
          <p:cNvCxnSpPr>
            <a:cxnSpLocks/>
          </p:cNvCxnSpPr>
          <p:nvPr/>
        </p:nvCxnSpPr>
        <p:spPr>
          <a:xfrm flipV="1">
            <a:off x="1921774" y="6250556"/>
            <a:ext cx="2341133" cy="372015"/>
          </a:xfrm>
          <a:prstGeom prst="line">
            <a:avLst/>
          </a:prstGeom>
          <a:ln>
            <a:solidFill>
              <a:srgbClr val="262626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0FF2F48-658E-BF46-84A3-3A60368898D9}"/>
              </a:ext>
            </a:extLst>
          </p:cNvPr>
          <p:cNvSpPr/>
          <p:nvPr/>
        </p:nvSpPr>
        <p:spPr>
          <a:xfrm>
            <a:off x="2797323" y="6273255"/>
            <a:ext cx="930158" cy="268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dirty="0">
                <a:solidFill>
                  <a:srgbClr val="262626"/>
                </a:solidFill>
              </a:rPr>
              <a:t>CAGR 6 % *</a:t>
            </a:r>
            <a:endParaRPr lang="en-US" sz="1000" dirty="0">
              <a:solidFill>
                <a:srgbClr val="262626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94FBE-A3BA-4D4C-ACE4-3E13F346C689}"/>
              </a:ext>
            </a:extLst>
          </p:cNvPr>
          <p:cNvCxnSpPr>
            <a:cxnSpLocks/>
          </p:cNvCxnSpPr>
          <p:nvPr/>
        </p:nvCxnSpPr>
        <p:spPr>
          <a:xfrm flipV="1">
            <a:off x="1744114" y="2905225"/>
            <a:ext cx="2371567" cy="343570"/>
          </a:xfrm>
          <a:prstGeom prst="line">
            <a:avLst/>
          </a:prstGeom>
          <a:ln>
            <a:solidFill>
              <a:srgbClr val="262626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Right 3">
            <a:extLst>
              <a:ext uri="{FF2B5EF4-FFF2-40B4-BE49-F238E27FC236}">
                <a16:creationId xmlns:a16="http://schemas.microsoft.com/office/drawing/2014/main" id="{40096BDF-392D-A24E-9F23-B5A6F9799528}"/>
              </a:ext>
            </a:extLst>
          </p:cNvPr>
          <p:cNvSpPr/>
          <p:nvPr/>
        </p:nvSpPr>
        <p:spPr>
          <a:xfrm>
            <a:off x="6637491" y="1924925"/>
            <a:ext cx="4487191" cy="372015"/>
          </a:xfrm>
          <a:prstGeom prst="rightArrow">
            <a:avLst/>
          </a:prstGeom>
          <a:gradFill>
            <a:gsLst>
              <a:gs pos="83000">
                <a:srgbClr val="C59F64">
                  <a:alpha val="41000"/>
                </a:srgbClr>
              </a:gs>
              <a:gs pos="17000">
                <a:srgbClr val="00B035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nb-NO" sz="1000" dirty="0">
                <a:solidFill>
                  <a:srgbClr val="262626"/>
                </a:solidFill>
              </a:rPr>
              <a:t>            2020                                     2025                                     2030              </a:t>
            </a:r>
            <a:endParaRPr lang="en-US" sz="1000" dirty="0">
              <a:solidFill>
                <a:srgbClr val="26262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8BCDC6-B3FC-5649-99A9-3EE99013B54B}"/>
              </a:ext>
            </a:extLst>
          </p:cNvPr>
          <p:cNvSpPr/>
          <p:nvPr/>
        </p:nvSpPr>
        <p:spPr>
          <a:xfrm>
            <a:off x="11071191" y="3047994"/>
            <a:ext cx="1743292" cy="1318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10AD86-73BA-5B4F-900C-616AF399849C}"/>
              </a:ext>
            </a:extLst>
          </p:cNvPr>
          <p:cNvCxnSpPr/>
          <p:nvPr/>
        </p:nvCxnSpPr>
        <p:spPr>
          <a:xfrm>
            <a:off x="6619739" y="4172755"/>
            <a:ext cx="41546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2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6BD414-522C-E040-8C2E-14C070A5ADE8}"/>
              </a:ext>
            </a:extLst>
          </p:cNvPr>
          <p:cNvCxnSpPr>
            <a:cxnSpLocks/>
          </p:cNvCxnSpPr>
          <p:nvPr/>
        </p:nvCxnSpPr>
        <p:spPr>
          <a:xfrm>
            <a:off x="359736" y="6087691"/>
            <a:ext cx="112940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1600" dirty="0">
                <a:latin typeface="Century Gothic" panose="020B0502020202020204" pitchFamily="34" charset="0"/>
              </a:rPr>
              <a:t>The way forward – MID SCALE ADAPABLE PRODUCTION SYSTEMS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107917-9672-BF43-BAEC-A0D870BE4A0F}"/>
              </a:ext>
            </a:extLst>
          </p:cNvPr>
          <p:cNvCxnSpPr>
            <a:cxnSpLocks/>
          </p:cNvCxnSpPr>
          <p:nvPr/>
        </p:nvCxnSpPr>
        <p:spPr>
          <a:xfrm>
            <a:off x="448980" y="1704688"/>
            <a:ext cx="11294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C8589-44F7-6341-827F-19D297B12314}"/>
              </a:ext>
            </a:extLst>
          </p:cNvPr>
          <p:cNvSpPr/>
          <p:nvPr/>
        </p:nvSpPr>
        <p:spPr>
          <a:xfrm>
            <a:off x="995384" y="1497313"/>
            <a:ext cx="1418394" cy="3412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Century Gothic"/>
                <a:cs typeface="Arial"/>
              </a:rPr>
              <a:t>Pilot facility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13824-621E-224B-9F3F-606A64E32A84}"/>
              </a:ext>
            </a:extLst>
          </p:cNvPr>
          <p:cNvSpPr/>
          <p:nvPr/>
        </p:nvSpPr>
        <p:spPr>
          <a:xfrm>
            <a:off x="5386803" y="1497314"/>
            <a:ext cx="1418394" cy="3412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2023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Commercial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733BB5-F8CE-7740-BF49-2D1BF3F91084}"/>
              </a:ext>
            </a:extLst>
          </p:cNvPr>
          <p:cNvSpPr/>
          <p:nvPr/>
        </p:nvSpPr>
        <p:spPr>
          <a:xfrm>
            <a:off x="8456591" y="1430875"/>
            <a:ext cx="1418394" cy="3412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</a:t>
            </a:r>
            <a:b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Scaling up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7A62DF-A04F-7EB5-D5DA-DC8A98F06A81}"/>
              </a:ext>
            </a:extLst>
          </p:cNvPr>
          <p:cNvSpPr txBox="1">
            <a:spLocks/>
          </p:cNvSpPr>
          <p:nvPr/>
        </p:nvSpPr>
        <p:spPr>
          <a:xfrm>
            <a:off x="388137" y="4562063"/>
            <a:ext cx="2632889" cy="1499962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Phase I: </a:t>
            </a:r>
            <a:br>
              <a:rPr lang="en-GB" sz="1400" b="1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Pilot facility verified</a:t>
            </a: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17787-20F2-1AD8-E487-9683A421E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36" y="2457602"/>
            <a:ext cx="1571233" cy="154526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16E928-B8DF-9353-BFE2-5750D43D78CA}"/>
              </a:ext>
            </a:extLst>
          </p:cNvPr>
          <p:cNvSpPr txBox="1">
            <a:spLocks/>
          </p:cNvSpPr>
          <p:nvPr/>
        </p:nvSpPr>
        <p:spPr>
          <a:xfrm>
            <a:off x="4782590" y="4562063"/>
            <a:ext cx="2448331" cy="171328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Ramp-up of insect farm</a:t>
            </a: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1,400  – 5,500 tons / year</a:t>
            </a: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48A415-DE31-D202-B11C-6A835758F0D5}"/>
              </a:ext>
            </a:extLst>
          </p:cNvPr>
          <p:cNvSpPr txBox="1">
            <a:spLocks/>
          </p:cNvSpPr>
          <p:nvPr/>
        </p:nvSpPr>
        <p:spPr>
          <a:xfrm>
            <a:off x="8138153" y="4562063"/>
            <a:ext cx="2494439" cy="173156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 Full-scale production of insects</a:t>
            </a: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4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5,000 tons facilities</a:t>
            </a: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39">
            <a:extLst>
              <a:ext uri="{FF2B5EF4-FFF2-40B4-BE49-F238E27FC236}">
                <a16:creationId xmlns:a16="http://schemas.microsoft.com/office/drawing/2014/main" id="{4298CE50-83DA-6F04-EF05-A39C4C1A6D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4654032"/>
              </p:ext>
            </p:extLst>
          </p:nvPr>
        </p:nvGraphicFramePr>
        <p:xfrm>
          <a:off x="4672771" y="2395847"/>
          <a:ext cx="2687377" cy="2096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3" name="Rett pilkobling 50">
            <a:extLst>
              <a:ext uri="{FF2B5EF4-FFF2-40B4-BE49-F238E27FC236}">
                <a16:creationId xmlns:a16="http://schemas.microsoft.com/office/drawing/2014/main" id="{B70D7B38-55BB-6416-AD5E-1E78C540B910}"/>
              </a:ext>
            </a:extLst>
          </p:cNvPr>
          <p:cNvCxnSpPr>
            <a:cxnSpLocks/>
          </p:cNvCxnSpPr>
          <p:nvPr/>
        </p:nvCxnSpPr>
        <p:spPr>
          <a:xfrm flipV="1">
            <a:off x="5650392" y="2998433"/>
            <a:ext cx="993426" cy="5483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0" descr="Factory outline">
            <a:extLst>
              <a:ext uri="{FF2B5EF4-FFF2-40B4-BE49-F238E27FC236}">
                <a16:creationId xmlns:a16="http://schemas.microsoft.com/office/drawing/2014/main" id="{49C65E7C-6861-A0EF-893E-CCEDE4E2D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786" y="2837767"/>
            <a:ext cx="717587" cy="717587"/>
          </a:xfrm>
          <a:prstGeom prst="rect">
            <a:avLst/>
          </a:prstGeom>
        </p:spPr>
      </p:pic>
      <p:pic>
        <p:nvPicPr>
          <p:cNvPr id="34" name="Graphic 21" descr="Factory outline">
            <a:extLst>
              <a:ext uri="{FF2B5EF4-FFF2-40B4-BE49-F238E27FC236}">
                <a16:creationId xmlns:a16="http://schemas.microsoft.com/office/drawing/2014/main" id="{DFECCA66-AB1A-B58C-9EED-2CD89A6CD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8453" y="2846355"/>
            <a:ext cx="700409" cy="700409"/>
          </a:xfrm>
          <a:prstGeom prst="rect">
            <a:avLst/>
          </a:prstGeom>
        </p:spPr>
      </p:pic>
      <p:pic>
        <p:nvPicPr>
          <p:cNvPr id="35" name="Graphic 23" descr="Factory outline">
            <a:extLst>
              <a:ext uri="{FF2B5EF4-FFF2-40B4-BE49-F238E27FC236}">
                <a16:creationId xmlns:a16="http://schemas.microsoft.com/office/drawing/2014/main" id="{01E6FCC5-F57D-78B5-B27B-0278B023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8412" y="3475483"/>
            <a:ext cx="700410" cy="700410"/>
          </a:xfrm>
          <a:prstGeom prst="rect">
            <a:avLst/>
          </a:prstGeom>
        </p:spPr>
      </p:pic>
      <p:pic>
        <p:nvPicPr>
          <p:cNvPr id="36" name="Graphic 24" descr="Factory outline">
            <a:extLst>
              <a:ext uri="{FF2B5EF4-FFF2-40B4-BE49-F238E27FC236}">
                <a16:creationId xmlns:a16="http://schemas.microsoft.com/office/drawing/2014/main" id="{8D398BC4-3F03-7D14-0A8F-A1E957F9B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8452" y="3475483"/>
            <a:ext cx="700410" cy="700410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5F7246B5-89BA-52BA-26A0-DD16C07436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93" y="2891007"/>
            <a:ext cx="910382" cy="16710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5F07FE7-F728-2EFB-0AA7-10DDE4BE6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416" y="6414054"/>
            <a:ext cx="1396133" cy="3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1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6C2EAFC-A122-4F9A-8CAE-4216573A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0998"/>
            <a:ext cx="12192000" cy="568800"/>
          </a:xfrm>
          <a:ln>
            <a:noFill/>
          </a:ln>
        </p:spPr>
        <p:txBody>
          <a:bodyPr/>
          <a:lstStyle/>
          <a:p>
            <a:r>
              <a:rPr lang="en-GB" dirty="0"/>
              <a:t>Factory 2023</a:t>
            </a:r>
          </a:p>
        </p:txBody>
      </p:sp>
      <p:pic>
        <p:nvPicPr>
          <p:cNvPr id="2049" name="Picture 1" descr="page11image43539152">
            <a:extLst>
              <a:ext uri="{FF2B5EF4-FFF2-40B4-BE49-F238E27FC236}">
                <a16:creationId xmlns:a16="http://schemas.microsoft.com/office/drawing/2014/main" id="{1D5B5526-0DA4-0F49-8E4C-ABB3E12BD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32" y="2322698"/>
            <a:ext cx="9631117" cy="45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3image43592256">
            <a:extLst>
              <a:ext uri="{FF2B5EF4-FFF2-40B4-BE49-F238E27FC236}">
                <a16:creationId xmlns:a16="http://schemas.microsoft.com/office/drawing/2014/main" id="{9A1D5487-BEC0-4E48-A6BB-EBF5725C7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6888" y="1339378"/>
            <a:ext cx="1813302" cy="55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11F91B6-C5FD-3D42-8B82-7E156A0D2AB0}"/>
              </a:ext>
            </a:extLst>
          </p:cNvPr>
          <p:cNvSpPr txBox="1">
            <a:spLocks/>
          </p:cNvSpPr>
          <p:nvPr/>
        </p:nvSpPr>
        <p:spPr>
          <a:xfrm>
            <a:off x="211810" y="1890280"/>
            <a:ext cx="6429702" cy="432418"/>
          </a:xfrm>
          <a:prstGeom prst="rect">
            <a:avLst/>
          </a:prstGeom>
          <a:ln>
            <a:noFill/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latin typeface="Century Gothic" panose="020B0502020202020204" pitchFamily="34" charset="0"/>
                <a:cs typeface="Arial" panose="020B0604020202020204" pitchFamily="34" charset="0"/>
              </a:rPr>
              <a:t>Ventilation system – no electrical heating is needed</a:t>
            </a:r>
          </a:p>
        </p:txBody>
      </p:sp>
    </p:spTree>
    <p:extLst>
      <p:ext uri="{BB962C8B-B14F-4D97-AF65-F5344CB8AC3E}">
        <p14:creationId xmlns:p14="http://schemas.microsoft.com/office/powerpoint/2010/main" val="85163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ergen og mange andre byer kan langt på vei bli selvforsynte med klimanøytrale grønnsaker, mener Ketil Stoknes.">
            <a:extLst>
              <a:ext uri="{FF2B5EF4-FFF2-40B4-BE49-F238E27FC236}">
                <a16:creationId xmlns:a16="http://schemas.microsoft.com/office/drawing/2014/main" id="{301B3A36-6931-4F4A-A0F1-4EA93AD5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27" y="4480299"/>
            <a:ext cx="1210874" cy="6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oto: Øystein Heggdal">
            <a:extLst>
              <a:ext uri="{FF2B5EF4-FFF2-40B4-BE49-F238E27FC236}">
                <a16:creationId xmlns:a16="http://schemas.microsoft.com/office/drawing/2014/main" id="{4C6C3C65-B813-4DCC-9198-A362C1761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10666386" y="3744041"/>
            <a:ext cx="1221213" cy="686932"/>
          </a:xfrm>
          <a:prstGeom prst="rect">
            <a:avLst/>
          </a:prstGeom>
          <a:noFill/>
        </p:spPr>
      </p:pic>
      <p:pic>
        <p:nvPicPr>
          <p:cNvPr id="6" name="Bilde 5" descr="Et bilde som inneholder salamander&#10;&#10;Automatisk generert beskrivelse">
            <a:extLst>
              <a:ext uri="{FF2B5EF4-FFF2-40B4-BE49-F238E27FC236}">
                <a16:creationId xmlns:a16="http://schemas.microsoft.com/office/drawing/2014/main" id="{5E62B22D-3A02-46AE-828F-5F9A8BFD3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 r="22187" b="20833"/>
          <a:stretch/>
        </p:blipFill>
        <p:spPr>
          <a:xfrm>
            <a:off x="10666386" y="3012993"/>
            <a:ext cx="1221213" cy="681722"/>
          </a:xfrm>
          <a:prstGeom prst="rect">
            <a:avLst/>
          </a:prstGeom>
        </p:spPr>
      </p:pic>
      <p:pic>
        <p:nvPicPr>
          <p:cNvPr id="7" name="Bilde 6" descr="Et bilde som inneholder drikkevarer, glass&#10;&#10;Automatisk generert beskrivelse">
            <a:extLst>
              <a:ext uri="{FF2B5EF4-FFF2-40B4-BE49-F238E27FC236}">
                <a16:creationId xmlns:a16="http://schemas.microsoft.com/office/drawing/2014/main" id="{A26113EA-997F-4D6B-A354-D4F0659B5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8757"/>
          <a:stretch/>
        </p:blipFill>
        <p:spPr>
          <a:xfrm>
            <a:off x="10661447" y="5211347"/>
            <a:ext cx="1223688" cy="734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01CA64-20D0-274A-A38A-571349950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1221" y="740998"/>
            <a:ext cx="10818442" cy="59889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93D6CD-7F10-FBE1-D406-708D44C82B31}"/>
              </a:ext>
            </a:extLst>
          </p:cNvPr>
          <p:cNvSpPr txBox="1">
            <a:spLocks/>
          </p:cNvSpPr>
          <p:nvPr/>
        </p:nvSpPr>
        <p:spPr>
          <a:xfrm>
            <a:off x="0" y="740998"/>
            <a:ext cx="12192000" cy="568800"/>
          </a:xfrm>
          <a:prstGeom prst="rect">
            <a:avLst/>
          </a:prstGeom>
          <a:solidFill>
            <a:srgbClr val="FFFFFF"/>
          </a:solidFill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latin typeface="Century Gothic" panose="020B0502020202020204" pitchFamily="34" charset="0"/>
              </a:rPr>
              <a:t>LEADING CIRCULAR ECONOMIC INDUSTRIAL SYMBIOSIS 2023 </a:t>
            </a:r>
          </a:p>
        </p:txBody>
      </p:sp>
      <p:pic>
        <p:nvPicPr>
          <p:cNvPr id="5" name="Picture 1" descr="Eventyr og Sagn - Norsk Folkeminnesamling | Eventyr, Kart, Norge">
            <a:extLst>
              <a:ext uri="{FF2B5EF4-FFF2-40B4-BE49-F238E27FC236}">
                <a16:creationId xmlns:a16="http://schemas.microsoft.com/office/drawing/2014/main" id="{D9ADB77F-B276-BB6A-C6C5-D5B8B860E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r:link="rId8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46" r="28110"/>
          <a:stretch>
            <a:fillRect/>
          </a:stretch>
        </p:blipFill>
        <p:spPr bwMode="auto">
          <a:xfrm>
            <a:off x="10162389" y="256454"/>
            <a:ext cx="2329573" cy="2615236"/>
          </a:xfrm>
          <a:prstGeom prst="rect">
            <a:avLst/>
          </a:prstGeom>
          <a:noFill/>
        </p:spPr>
      </p:pic>
      <p:sp>
        <p:nvSpPr>
          <p:cNvPr id="14" name="Oval 26">
            <a:extLst>
              <a:ext uri="{FF2B5EF4-FFF2-40B4-BE49-F238E27FC236}">
                <a16:creationId xmlns:a16="http://schemas.microsoft.com/office/drawing/2014/main" id="{CD248846-8ACB-047C-E76F-6C95B0EFB6FF}"/>
              </a:ext>
            </a:extLst>
          </p:cNvPr>
          <p:cNvSpPr/>
          <p:nvPr/>
        </p:nvSpPr>
        <p:spPr>
          <a:xfrm>
            <a:off x="10386436" y="2025456"/>
            <a:ext cx="173683" cy="214180"/>
          </a:xfrm>
          <a:prstGeom prst="ellipse">
            <a:avLst/>
          </a:prstGeom>
          <a:solidFill>
            <a:schemeClr val="accent1">
              <a:lumMod val="40000"/>
              <a:lumOff val="60000"/>
              <a:alpha val="9075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7">
            <a:extLst>
              <a:ext uri="{FF2B5EF4-FFF2-40B4-BE49-F238E27FC236}">
                <a16:creationId xmlns:a16="http://schemas.microsoft.com/office/drawing/2014/main" id="{287768E7-9FA4-BE4F-5759-D59307DFC4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6" y="2045250"/>
            <a:ext cx="173683" cy="174591"/>
          </a:xfrm>
          <a:prstGeom prst="rect">
            <a:avLst/>
          </a:prstGeom>
          <a:noFill/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1382445-A3E1-D1BE-C9CE-39ED912BA430}"/>
              </a:ext>
            </a:extLst>
          </p:cNvPr>
          <p:cNvSpPr txBox="1">
            <a:spLocks/>
          </p:cNvSpPr>
          <p:nvPr/>
        </p:nvSpPr>
        <p:spPr>
          <a:xfrm>
            <a:off x="10162389" y="252362"/>
            <a:ext cx="1112336" cy="45392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150" dirty="0">
                <a:latin typeface="Century Gothic" panose="020B0502020202020204" pitchFamily="34" charset="0"/>
                <a:cs typeface="Arial" panose="020B0604020202020204" pitchFamily="34" charset="0"/>
              </a:rPr>
              <a:t>Voss bio-Park</a:t>
            </a:r>
          </a:p>
        </p:txBody>
      </p:sp>
      <p:cxnSp>
        <p:nvCxnSpPr>
          <p:cNvPr id="17" name="Rett linje 70">
            <a:extLst>
              <a:ext uri="{FF2B5EF4-FFF2-40B4-BE49-F238E27FC236}">
                <a16:creationId xmlns:a16="http://schemas.microsoft.com/office/drawing/2014/main" id="{1CD9BC4B-D244-FE67-B34D-6A26045A39C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473278" y="586596"/>
            <a:ext cx="190234" cy="14586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2978862-5A1B-FFC8-1722-C9F4A35E3903}"/>
              </a:ext>
            </a:extLst>
          </p:cNvPr>
          <p:cNvSpPr txBox="1">
            <a:spLocks/>
          </p:cNvSpPr>
          <p:nvPr/>
        </p:nvSpPr>
        <p:spPr>
          <a:xfrm>
            <a:off x="12147114" y="3726053"/>
            <a:ext cx="521672" cy="338405"/>
          </a:xfrm>
          <a:prstGeom prst="rect">
            <a:avLst/>
          </a:prstGeom>
        </p:spPr>
        <p:txBody>
          <a:bodyPr rtlCol="0" anchor="ctr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GB" sz="1000">
                <a:latin typeface="Century Gothic" panose="020B0502020202020204" pitchFamily="34" charset="0"/>
                <a:cs typeface="Arial" panose="020B0604020202020204" pitchFamily="34" charset="0"/>
              </a:rPr>
              <a:t>Local insect production facilities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3EB12AD-D915-2344-642A-B578745D5CE3}"/>
              </a:ext>
            </a:extLst>
          </p:cNvPr>
          <p:cNvSpPr txBox="1">
            <a:spLocks/>
          </p:cNvSpPr>
          <p:nvPr/>
        </p:nvSpPr>
        <p:spPr>
          <a:xfrm>
            <a:off x="9337204" y="3152573"/>
            <a:ext cx="1221214" cy="4025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>
                <a:latin typeface="Century Gothic" panose="020B0502020202020204" pitchFamily="34" charset="0"/>
              </a:rPr>
              <a:t>Insect factory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D35FFB3-D8C3-3875-8B25-6DE91E020294}"/>
              </a:ext>
            </a:extLst>
          </p:cNvPr>
          <p:cNvSpPr txBox="1">
            <a:spLocks/>
          </p:cNvSpPr>
          <p:nvPr/>
        </p:nvSpPr>
        <p:spPr>
          <a:xfrm>
            <a:off x="9337204" y="3887006"/>
            <a:ext cx="1221214" cy="4025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>
                <a:latin typeface="Century Gothic" panose="020B0502020202020204" pitchFamily="34" charset="0"/>
              </a:rPr>
              <a:t>biogas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510DCD5-10F5-B8F3-79B3-8766F7E63D88}"/>
              </a:ext>
            </a:extLst>
          </p:cNvPr>
          <p:cNvSpPr txBox="1">
            <a:spLocks/>
          </p:cNvSpPr>
          <p:nvPr/>
        </p:nvSpPr>
        <p:spPr>
          <a:xfrm>
            <a:off x="9337204" y="4614589"/>
            <a:ext cx="1221214" cy="4025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>
                <a:latin typeface="Century Gothic" panose="020B0502020202020204" pitchFamily="34" charset="0"/>
              </a:rPr>
              <a:t>Vertical farming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D497142-0E28-5072-9ED9-8EAF3BDF1AA1}"/>
              </a:ext>
            </a:extLst>
          </p:cNvPr>
          <p:cNvSpPr txBox="1">
            <a:spLocks/>
          </p:cNvSpPr>
          <p:nvPr/>
        </p:nvSpPr>
        <p:spPr>
          <a:xfrm>
            <a:off x="9337204" y="5375909"/>
            <a:ext cx="1221214" cy="4025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>
                <a:latin typeface="Century Gothic" panose="020B0502020202020204" pitchFamily="34" charset="0"/>
              </a:rPr>
              <a:t>Micro algae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6075AFE-ECA1-6EAA-C074-C1DB0EF22A0D}"/>
              </a:ext>
            </a:extLst>
          </p:cNvPr>
          <p:cNvSpPr txBox="1">
            <a:spLocks/>
          </p:cNvSpPr>
          <p:nvPr/>
        </p:nvSpPr>
        <p:spPr>
          <a:xfrm>
            <a:off x="9337204" y="6108006"/>
            <a:ext cx="1221214" cy="4025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b="1" dirty="0">
                <a:latin typeface="Century Gothic" panose="020B0502020202020204" pitchFamily="34" charset="0"/>
              </a:rPr>
              <a:t>Sandbox - New upcycling tech</a:t>
            </a:r>
          </a:p>
        </p:txBody>
      </p:sp>
      <p:pic>
        <p:nvPicPr>
          <p:cNvPr id="1034" name="Picture 10" descr="EU har vedtatt ny handlingsplan for sirkulærøkonomi">
            <a:extLst>
              <a:ext uri="{FF2B5EF4-FFF2-40B4-BE49-F238E27FC236}">
                <a16:creationId xmlns:a16="http://schemas.microsoft.com/office/drawing/2014/main" id="{30E1F05C-4089-80D5-DE9B-DA5FA605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447" y="5994731"/>
            <a:ext cx="1223688" cy="6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6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DB23113B-B261-9F4E-A2C7-0D2A6E67E16D}"/>
              </a:ext>
            </a:extLst>
          </p:cNvPr>
          <p:cNvSpPr txBox="1">
            <a:spLocks/>
          </p:cNvSpPr>
          <p:nvPr/>
        </p:nvSpPr>
        <p:spPr>
          <a:xfrm>
            <a:off x="8137629" y="745417"/>
            <a:ext cx="3269942" cy="589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Century Gothic" panose="020B0502020202020204" pitchFamily="34" charset="0"/>
              </a:rPr>
              <a:t>partners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56B27A3-2538-D04B-83EC-987E9EF65D99}"/>
              </a:ext>
            </a:extLst>
          </p:cNvPr>
          <p:cNvSpPr txBox="1">
            <a:spLocks/>
          </p:cNvSpPr>
          <p:nvPr/>
        </p:nvSpPr>
        <p:spPr>
          <a:xfrm>
            <a:off x="4313161" y="746519"/>
            <a:ext cx="3269942" cy="589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Century Gothic" panose="020B0502020202020204" pitchFamily="34" charset="0"/>
              </a:rPr>
              <a:t>support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CD578803-E671-2D4E-91F3-64A72D74D441}"/>
              </a:ext>
            </a:extLst>
          </p:cNvPr>
          <p:cNvSpPr txBox="1">
            <a:spLocks/>
          </p:cNvSpPr>
          <p:nvPr/>
        </p:nvSpPr>
        <p:spPr>
          <a:xfrm>
            <a:off x="626531" y="745416"/>
            <a:ext cx="3269942" cy="589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latin typeface="Century Gothic" panose="020B0502020202020204" pitchFamily="34" charset="0"/>
              </a:rPr>
              <a:t>aCCREDATION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1071774" y="818780"/>
            <a:ext cx="10195433" cy="419340"/>
          </a:xfrm>
          <a:prstGeom prst="rect">
            <a:avLst/>
          </a:prstGeom>
        </p:spPr>
        <p:txBody>
          <a:bodyPr vert="horz" lIns="108689" tIns="54345" rIns="108689" bIns="543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550">
              <a:solidFill>
                <a:schemeClr val="accent1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40" y="3319412"/>
            <a:ext cx="1930412" cy="118441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382" y="3174850"/>
            <a:ext cx="1498054" cy="2500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361" y="5687654"/>
            <a:ext cx="3098782" cy="6380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762" y="1470629"/>
            <a:ext cx="688593" cy="6773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622" y="4608097"/>
            <a:ext cx="1192844" cy="57045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339" y="4346699"/>
            <a:ext cx="1719274" cy="59827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947" y="5687405"/>
            <a:ext cx="1496666" cy="87851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527" y="3136398"/>
            <a:ext cx="968895" cy="463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797" y="3885924"/>
            <a:ext cx="1013330" cy="192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904" y="4420326"/>
            <a:ext cx="1269986" cy="567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56" y="4418492"/>
            <a:ext cx="976631" cy="37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879" y="5297493"/>
            <a:ext cx="1002214" cy="6816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4" y="3345252"/>
            <a:ext cx="1118072" cy="755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101" y="4739437"/>
            <a:ext cx="140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Finalist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01246" y="5958668"/>
            <a:ext cx="140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Finalist</a:t>
            </a:r>
          </a:p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Norway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8357" y="3759739"/>
            <a:ext cx="140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Innovation-</a:t>
            </a:r>
          </a:p>
          <a:p>
            <a:pPr algn="ctr"/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904" y="5788155"/>
            <a:ext cx="1410413" cy="646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039" y="3825738"/>
            <a:ext cx="1547873" cy="312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392" y="4222093"/>
            <a:ext cx="1004920" cy="37756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14692" y="4597511"/>
            <a:ext cx="140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Winner</a:t>
            </a:r>
          </a:p>
          <a:p>
            <a:pPr algn="ctr"/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gründer award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417" y="3056666"/>
            <a:ext cx="1216726" cy="1216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46316-61D5-C84E-A2A7-165C650EE20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652" y="2905004"/>
            <a:ext cx="490573" cy="6132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110C77D-1F19-934F-9477-CCDA851E5999}"/>
              </a:ext>
            </a:extLst>
          </p:cNvPr>
          <p:cNvSpPr txBox="1"/>
          <p:nvPr/>
        </p:nvSpPr>
        <p:spPr>
          <a:xfrm>
            <a:off x="1592282" y="3539075"/>
            <a:ext cx="140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Voss</a:t>
            </a:r>
          </a:p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Climate </a:t>
            </a:r>
            <a:b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</a:br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award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3D272-09D0-8249-82AC-D4545AC7DA6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397" y="4507681"/>
            <a:ext cx="1249920" cy="93284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F8A8A893-BC45-F242-B65F-629E51A1861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463" y="2900431"/>
            <a:ext cx="847998" cy="847998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4E8A109D-CD25-C84A-B337-A641714D868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990" y="2402988"/>
            <a:ext cx="1260520" cy="50420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C111679E-27D6-004F-B395-AD3720ABEA2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296" y="5178555"/>
            <a:ext cx="1610558" cy="33321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4E6C7B9-FD8C-7C4D-8331-024E15DC171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297" y="2772235"/>
            <a:ext cx="714117" cy="714117"/>
          </a:xfrm>
          <a:prstGeom prst="rect">
            <a:avLst/>
          </a:prstGeom>
        </p:spPr>
      </p:pic>
      <p:sp>
        <p:nvSpPr>
          <p:cNvPr id="54" name="TextBox 5">
            <a:extLst>
              <a:ext uri="{FF2B5EF4-FFF2-40B4-BE49-F238E27FC236}">
                <a16:creationId xmlns:a16="http://schemas.microsoft.com/office/drawing/2014/main" id="{EFAEBCAC-9178-C744-B56A-7922669DB6EE}"/>
              </a:ext>
            </a:extLst>
          </p:cNvPr>
          <p:cNvSpPr txBox="1"/>
          <p:nvPr/>
        </p:nvSpPr>
        <p:spPr>
          <a:xfrm>
            <a:off x="2488328" y="3485009"/>
            <a:ext cx="140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Finalist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7CF6C69-8BCF-8D40-8679-95140C837762}"/>
              </a:ext>
            </a:extLst>
          </p:cNvPr>
          <p:cNvSpPr/>
          <p:nvPr/>
        </p:nvSpPr>
        <p:spPr>
          <a:xfrm>
            <a:off x="819619" y="3053641"/>
            <a:ext cx="7935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>
                <a:latin typeface="Century Gothic" panose="020B0502020202020204" pitchFamily="34" charset="0"/>
              </a:rPr>
              <a:t>Winner</a:t>
            </a:r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23041C16-95E8-6642-9FAA-7681101D1A1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8" y="1492457"/>
            <a:ext cx="1307135" cy="823034"/>
          </a:xfrm>
          <a:prstGeom prst="rect">
            <a:avLst/>
          </a:prstGeom>
        </p:spPr>
      </p:pic>
      <p:sp>
        <p:nvSpPr>
          <p:cNvPr id="55" name="TextBox 39">
            <a:extLst>
              <a:ext uri="{FF2B5EF4-FFF2-40B4-BE49-F238E27FC236}">
                <a16:creationId xmlns:a16="http://schemas.microsoft.com/office/drawing/2014/main" id="{63D884B6-7F54-E643-BFAD-52A4D558DCE9}"/>
              </a:ext>
            </a:extLst>
          </p:cNvPr>
          <p:cNvSpPr txBox="1"/>
          <p:nvPr/>
        </p:nvSpPr>
        <p:spPr>
          <a:xfrm>
            <a:off x="2396508" y="2061306"/>
            <a:ext cx="140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Winner</a:t>
            </a:r>
          </a:p>
          <a:p>
            <a:pPr algn="ctr"/>
            <a:r>
              <a:rPr lang="nb-NO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gründer award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F328F1F-E86B-E749-B538-B31CB73A6CBC}"/>
              </a:ext>
            </a:extLst>
          </p:cNvPr>
          <p:cNvSpPr txBox="1"/>
          <p:nvPr/>
        </p:nvSpPr>
        <p:spPr>
          <a:xfrm>
            <a:off x="1043455" y="213825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Century Gothic" panose="020B0502020202020204" pitchFamily="34" charset="0"/>
              </a:rPr>
              <a:t>Winner</a:t>
            </a:r>
          </a:p>
          <a:p>
            <a:endParaRPr lang="nb-NO" sz="1200">
              <a:latin typeface="Century Gothic" panose="020B0502020202020204" pitchFamily="34" charset="0"/>
            </a:endParaRP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31EB9F70-B55E-7A46-914F-74F2AEBD95D0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627" y="1347177"/>
            <a:ext cx="1571905" cy="689535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04BA37D8-75A8-7140-AB76-0824ABA7484F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82" y="2435575"/>
            <a:ext cx="714118" cy="794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6806E2-1335-4D4C-A196-C079A3C5F36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599" y="5199448"/>
            <a:ext cx="958902" cy="2914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85AE816-2EB2-7244-8F36-75F9A9C3ED16}"/>
              </a:ext>
            </a:extLst>
          </p:cNvPr>
          <p:cNvSpPr txBox="1"/>
          <p:nvPr/>
        </p:nvSpPr>
        <p:spPr>
          <a:xfrm>
            <a:off x="5942847" y="2288211"/>
            <a:ext cx="146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Century Gothic" panose="020B0502020202020204" pitchFamily="34" charset="0"/>
              </a:rPr>
              <a:t>BAN</a:t>
            </a:r>
          </a:p>
          <a:p>
            <a:pPr algn="ctr"/>
            <a:r>
              <a:rPr lang="nb-NO" b="1" dirty="0">
                <a:latin typeface="Century Gothic" panose="020B0502020202020204" pitchFamily="34" charset="0"/>
              </a:rPr>
              <a:t>Bergen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57A5EB-9C8F-4F06-BD14-E0E3241EA334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714" y="5282827"/>
            <a:ext cx="1570909" cy="454737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D642FCD8-DD72-7E46-AA5F-975AE986DD7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305" y="1451188"/>
            <a:ext cx="1887031" cy="805607"/>
          </a:xfrm>
          <a:prstGeom prst="rect">
            <a:avLst/>
          </a:prstGeom>
        </p:spPr>
      </p:pic>
      <p:pic>
        <p:nvPicPr>
          <p:cNvPr id="1026" name="Picture 2" descr="Presse - SINTEF">
            <a:extLst>
              <a:ext uri="{FF2B5EF4-FFF2-40B4-BE49-F238E27FC236}">
                <a16:creationId xmlns:a16="http://schemas.microsoft.com/office/drawing/2014/main" id="{F2187229-42A1-8D47-8777-A036FA62E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40" y="2379975"/>
            <a:ext cx="1452199" cy="5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g på">
            <a:extLst>
              <a:ext uri="{FF2B5EF4-FFF2-40B4-BE49-F238E27FC236}">
                <a16:creationId xmlns:a16="http://schemas.microsoft.com/office/drawing/2014/main" id="{A5434B03-9D25-F64D-9FDE-52AA65F4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629" y="1579406"/>
            <a:ext cx="1370997" cy="7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aping science diplomacy for Horizon Europe – EU Science Diplomacy">
            <a:extLst>
              <a:ext uri="{FF2B5EF4-FFF2-40B4-BE49-F238E27FC236}">
                <a16:creationId xmlns:a16="http://schemas.microsoft.com/office/drawing/2014/main" id="{1976805F-1C6E-7044-8FD6-A018987A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035" y="1571919"/>
            <a:ext cx="1667961" cy="6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66B2E-9899-334E-AD56-B6D71DBDD983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90" y="5292043"/>
            <a:ext cx="1234653" cy="3750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221D386-F2CF-624D-88CB-AA9BDFCCC7CF}"/>
              </a:ext>
            </a:extLst>
          </p:cNvPr>
          <p:cNvSpPr txBox="1"/>
          <p:nvPr/>
        </p:nvSpPr>
        <p:spPr>
          <a:xfrm>
            <a:off x="758990" y="5547040"/>
            <a:ext cx="140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Winner climate and environ. </a:t>
            </a:r>
            <a:b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</a:br>
            <a:r>
              <a:rPr lang="en-GB" sz="120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award 2021</a:t>
            </a:r>
          </a:p>
        </p:txBody>
      </p:sp>
      <p:pic>
        <p:nvPicPr>
          <p:cNvPr id="2050" name="Picture 2" descr="Logoarkiv - NorgesGruppen">
            <a:extLst>
              <a:ext uri="{FF2B5EF4-FFF2-40B4-BE49-F238E27FC236}">
                <a16:creationId xmlns:a16="http://schemas.microsoft.com/office/drawing/2014/main" id="{D955F70B-B052-EF81-1380-90D58047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80" y="2304500"/>
            <a:ext cx="1337580" cy="6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2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071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2000" dirty="0">
                <a:latin typeface="Century Gothic" panose="020B0502020202020204" pitchFamily="34" charset="0"/>
              </a:rPr>
              <a:t>Invertapro at glance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4CED2F-F6C9-D84A-B272-A1516BE4BB3A}"/>
              </a:ext>
            </a:extLst>
          </p:cNvPr>
          <p:cNvGrpSpPr/>
          <p:nvPr/>
        </p:nvGrpSpPr>
        <p:grpSpPr>
          <a:xfrm>
            <a:off x="3074733" y="3624945"/>
            <a:ext cx="2604258" cy="2536824"/>
            <a:chOff x="5788351" y="3742397"/>
            <a:chExt cx="6143006" cy="253682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EC6B17-603B-4140-82F3-4FF5492BB1C5}"/>
                </a:ext>
              </a:extLst>
            </p:cNvPr>
            <p:cNvSpPr/>
            <p:nvPr/>
          </p:nvSpPr>
          <p:spPr>
            <a:xfrm flipH="1">
              <a:off x="5788351" y="3742397"/>
              <a:ext cx="6143006" cy="25368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B71618-D768-1545-A0A2-DB0B9AE9B599}"/>
                </a:ext>
              </a:extLst>
            </p:cNvPr>
            <p:cNvSpPr txBox="1"/>
            <p:nvPr/>
          </p:nvSpPr>
          <p:spPr>
            <a:xfrm>
              <a:off x="5892201" y="4316642"/>
              <a:ext cx="4225408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>
                <a:spcBef>
                  <a:spcPts val="750"/>
                </a:spcBef>
                <a:defRPr/>
              </a:pPr>
              <a:endParaRPr lang="en-US" sz="1600" b="1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2E9C10E0-BE68-554C-9C7E-08BBA3A22740}"/>
              </a:ext>
            </a:extLst>
          </p:cNvPr>
          <p:cNvSpPr/>
          <p:nvPr/>
        </p:nvSpPr>
        <p:spPr>
          <a:xfrm>
            <a:off x="7787066" y="1102253"/>
            <a:ext cx="4144291" cy="24100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7C6F4A-036B-B644-9776-349631882EAF}"/>
              </a:ext>
            </a:extLst>
          </p:cNvPr>
          <p:cNvGrpSpPr/>
          <p:nvPr/>
        </p:nvGrpSpPr>
        <p:grpSpPr>
          <a:xfrm>
            <a:off x="7987023" y="1260403"/>
            <a:ext cx="522505" cy="546930"/>
            <a:chOff x="12448296" y="7735985"/>
            <a:chExt cx="400227" cy="369666"/>
          </a:xfrm>
          <a:solidFill>
            <a:schemeClr val="bg1"/>
          </a:solidFill>
        </p:grpSpPr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94087729-1D26-3C47-9B21-7C6003E10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56387" y="8004783"/>
              <a:ext cx="177225" cy="100868"/>
            </a:xfrm>
            <a:custGeom>
              <a:avLst/>
              <a:gdLst>
                <a:gd name="T0" fmla="*/ 61 w 66"/>
                <a:gd name="T1" fmla="*/ 29 h 51"/>
                <a:gd name="T2" fmla="*/ 57 w 66"/>
                <a:gd name="T3" fmla="*/ 26 h 51"/>
                <a:gd name="T4" fmla="*/ 44 w 66"/>
                <a:gd name="T5" fmla="*/ 26 h 51"/>
                <a:gd name="T6" fmla="*/ 44 w 66"/>
                <a:gd name="T7" fmla="*/ 4 h 51"/>
                <a:gd name="T8" fmla="*/ 41 w 66"/>
                <a:gd name="T9" fmla="*/ 0 h 51"/>
                <a:gd name="T10" fmla="*/ 37 w 66"/>
                <a:gd name="T11" fmla="*/ 4 h 51"/>
                <a:gd name="T12" fmla="*/ 37 w 66"/>
                <a:gd name="T13" fmla="*/ 26 h 51"/>
                <a:gd name="T14" fmla="*/ 30 w 66"/>
                <a:gd name="T15" fmla="*/ 26 h 51"/>
                <a:gd name="T16" fmla="*/ 30 w 66"/>
                <a:gd name="T17" fmla="*/ 4 h 51"/>
                <a:gd name="T18" fmla="*/ 26 w 66"/>
                <a:gd name="T19" fmla="*/ 0 h 51"/>
                <a:gd name="T20" fmla="*/ 22 w 66"/>
                <a:gd name="T21" fmla="*/ 4 h 51"/>
                <a:gd name="T22" fmla="*/ 22 w 66"/>
                <a:gd name="T23" fmla="*/ 26 h 51"/>
                <a:gd name="T24" fmla="*/ 9 w 66"/>
                <a:gd name="T25" fmla="*/ 26 h 51"/>
                <a:gd name="T26" fmla="*/ 6 w 66"/>
                <a:gd name="T27" fmla="*/ 29 h 51"/>
                <a:gd name="T28" fmla="*/ 1 w 66"/>
                <a:gd name="T29" fmla="*/ 46 h 51"/>
                <a:gd name="T30" fmla="*/ 1 w 66"/>
                <a:gd name="T31" fmla="*/ 49 h 51"/>
                <a:gd name="T32" fmla="*/ 4 w 66"/>
                <a:gd name="T33" fmla="*/ 51 h 51"/>
                <a:gd name="T34" fmla="*/ 62 w 66"/>
                <a:gd name="T35" fmla="*/ 51 h 51"/>
                <a:gd name="T36" fmla="*/ 62 w 66"/>
                <a:gd name="T37" fmla="*/ 51 h 51"/>
                <a:gd name="T38" fmla="*/ 66 w 66"/>
                <a:gd name="T39" fmla="*/ 47 h 51"/>
                <a:gd name="T40" fmla="*/ 65 w 66"/>
                <a:gd name="T41" fmla="*/ 45 h 51"/>
                <a:gd name="T42" fmla="*/ 61 w 66"/>
                <a:gd name="T43" fmla="*/ 29 h 51"/>
                <a:gd name="T44" fmla="*/ 9 w 66"/>
                <a:gd name="T45" fmla="*/ 43 h 51"/>
                <a:gd name="T46" fmla="*/ 12 w 66"/>
                <a:gd name="T47" fmla="*/ 34 h 51"/>
                <a:gd name="T48" fmla="*/ 25 w 66"/>
                <a:gd name="T49" fmla="*/ 34 h 51"/>
                <a:gd name="T50" fmla="*/ 26 w 66"/>
                <a:gd name="T51" fmla="*/ 34 h 51"/>
                <a:gd name="T52" fmla="*/ 27 w 66"/>
                <a:gd name="T53" fmla="*/ 34 h 51"/>
                <a:gd name="T54" fmla="*/ 40 w 66"/>
                <a:gd name="T55" fmla="*/ 34 h 51"/>
                <a:gd name="T56" fmla="*/ 41 w 66"/>
                <a:gd name="T57" fmla="*/ 34 h 51"/>
                <a:gd name="T58" fmla="*/ 41 w 66"/>
                <a:gd name="T59" fmla="*/ 34 h 51"/>
                <a:gd name="T60" fmla="*/ 54 w 66"/>
                <a:gd name="T61" fmla="*/ 34 h 51"/>
                <a:gd name="T62" fmla="*/ 57 w 66"/>
                <a:gd name="T63" fmla="*/ 43 h 51"/>
                <a:gd name="T64" fmla="*/ 9 w 66"/>
                <a:gd name="T65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51">
                  <a:moveTo>
                    <a:pt x="61" y="29"/>
                  </a:moveTo>
                  <a:cubicBezTo>
                    <a:pt x="60" y="27"/>
                    <a:pt x="59" y="26"/>
                    <a:pt x="57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2"/>
                    <a:pt x="43" y="0"/>
                    <a:pt x="41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28" y="0"/>
                    <a:pt x="26" y="0"/>
                  </a:cubicBezTo>
                  <a:cubicBezTo>
                    <a:pt x="24" y="0"/>
                    <a:pt x="22" y="2"/>
                    <a:pt x="22" y="4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26"/>
                    <a:pt x="6" y="27"/>
                    <a:pt x="6" y="29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7"/>
                    <a:pt x="1" y="48"/>
                    <a:pt x="1" y="49"/>
                  </a:cubicBezTo>
                  <a:cubicBezTo>
                    <a:pt x="2" y="50"/>
                    <a:pt x="3" y="51"/>
                    <a:pt x="4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4" y="51"/>
                    <a:pt x="66" y="49"/>
                    <a:pt x="66" y="47"/>
                  </a:cubicBezTo>
                  <a:cubicBezTo>
                    <a:pt x="66" y="46"/>
                    <a:pt x="66" y="46"/>
                    <a:pt x="65" y="45"/>
                  </a:cubicBezTo>
                  <a:lnTo>
                    <a:pt x="61" y="29"/>
                  </a:lnTo>
                  <a:close/>
                  <a:moveTo>
                    <a:pt x="9" y="43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6" y="34"/>
                    <a:pt x="26" y="34"/>
                  </a:cubicBezTo>
                  <a:cubicBezTo>
                    <a:pt x="26" y="34"/>
                    <a:pt x="27" y="34"/>
                    <a:pt x="27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7" y="43"/>
                    <a:pt x="57" y="43"/>
                    <a:pt x="57" y="43"/>
                  </a:cubicBezTo>
                  <a:lnTo>
                    <a:pt x="9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331C161C-67EF-924F-A14D-05FD76702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8296" y="7735985"/>
              <a:ext cx="400227" cy="285143"/>
            </a:xfrm>
            <a:custGeom>
              <a:avLst/>
              <a:gdLst>
                <a:gd name="T0" fmla="*/ 169 w 172"/>
                <a:gd name="T1" fmla="*/ 38 h 124"/>
                <a:gd name="T2" fmla="*/ 152 w 172"/>
                <a:gd name="T3" fmla="*/ 23 h 124"/>
                <a:gd name="T4" fmla="*/ 143 w 172"/>
                <a:gd name="T5" fmla="*/ 22 h 124"/>
                <a:gd name="T6" fmla="*/ 143 w 172"/>
                <a:gd name="T7" fmla="*/ 10 h 124"/>
                <a:gd name="T8" fmla="*/ 134 w 172"/>
                <a:gd name="T9" fmla="*/ 0 h 124"/>
                <a:gd name="T10" fmla="*/ 38 w 172"/>
                <a:gd name="T11" fmla="*/ 0 h 124"/>
                <a:gd name="T12" fmla="*/ 29 w 172"/>
                <a:gd name="T13" fmla="*/ 10 h 124"/>
                <a:gd name="T14" fmla="*/ 29 w 172"/>
                <a:gd name="T15" fmla="*/ 22 h 124"/>
                <a:gd name="T16" fmla="*/ 21 w 172"/>
                <a:gd name="T17" fmla="*/ 23 h 124"/>
                <a:gd name="T18" fmla="*/ 4 w 172"/>
                <a:gd name="T19" fmla="*/ 38 h 124"/>
                <a:gd name="T20" fmla="*/ 2 w 172"/>
                <a:gd name="T21" fmla="*/ 64 h 124"/>
                <a:gd name="T22" fmla="*/ 33 w 172"/>
                <a:gd name="T23" fmla="*/ 92 h 124"/>
                <a:gd name="T24" fmla="*/ 36 w 172"/>
                <a:gd name="T25" fmla="*/ 92 h 124"/>
                <a:gd name="T26" fmla="*/ 86 w 172"/>
                <a:gd name="T27" fmla="*/ 124 h 124"/>
                <a:gd name="T28" fmla="*/ 136 w 172"/>
                <a:gd name="T29" fmla="*/ 92 h 124"/>
                <a:gd name="T30" fmla="*/ 139 w 172"/>
                <a:gd name="T31" fmla="*/ 92 h 124"/>
                <a:gd name="T32" fmla="*/ 170 w 172"/>
                <a:gd name="T33" fmla="*/ 64 h 124"/>
                <a:gd name="T34" fmla="*/ 169 w 172"/>
                <a:gd name="T35" fmla="*/ 38 h 124"/>
                <a:gd name="T36" fmla="*/ 10 w 172"/>
                <a:gd name="T37" fmla="*/ 62 h 124"/>
                <a:gd name="T38" fmla="*/ 11 w 172"/>
                <a:gd name="T39" fmla="*/ 41 h 124"/>
                <a:gd name="T40" fmla="*/ 23 w 172"/>
                <a:gd name="T41" fmla="*/ 30 h 124"/>
                <a:gd name="T42" fmla="*/ 29 w 172"/>
                <a:gd name="T43" fmla="*/ 30 h 124"/>
                <a:gd name="T44" fmla="*/ 29 w 172"/>
                <a:gd name="T45" fmla="*/ 62 h 124"/>
                <a:gd name="T46" fmla="*/ 33 w 172"/>
                <a:gd name="T47" fmla="*/ 85 h 124"/>
                <a:gd name="T48" fmla="*/ 10 w 172"/>
                <a:gd name="T49" fmla="*/ 62 h 124"/>
                <a:gd name="T50" fmla="*/ 86 w 172"/>
                <a:gd name="T51" fmla="*/ 116 h 124"/>
                <a:gd name="T52" fmla="*/ 36 w 172"/>
                <a:gd name="T53" fmla="*/ 62 h 124"/>
                <a:gd name="T54" fmla="*/ 36 w 172"/>
                <a:gd name="T55" fmla="*/ 10 h 124"/>
                <a:gd name="T56" fmla="*/ 38 w 172"/>
                <a:gd name="T57" fmla="*/ 8 h 124"/>
                <a:gd name="T58" fmla="*/ 134 w 172"/>
                <a:gd name="T59" fmla="*/ 8 h 124"/>
                <a:gd name="T60" fmla="*/ 136 w 172"/>
                <a:gd name="T61" fmla="*/ 10 h 124"/>
                <a:gd name="T62" fmla="*/ 136 w 172"/>
                <a:gd name="T63" fmla="*/ 62 h 124"/>
                <a:gd name="T64" fmla="*/ 86 w 172"/>
                <a:gd name="T65" fmla="*/ 116 h 124"/>
                <a:gd name="T66" fmla="*/ 163 w 172"/>
                <a:gd name="T67" fmla="*/ 62 h 124"/>
                <a:gd name="T68" fmla="*/ 140 w 172"/>
                <a:gd name="T69" fmla="*/ 85 h 124"/>
                <a:gd name="T70" fmla="*/ 143 w 172"/>
                <a:gd name="T71" fmla="*/ 62 h 124"/>
                <a:gd name="T72" fmla="*/ 143 w 172"/>
                <a:gd name="T73" fmla="*/ 30 h 124"/>
                <a:gd name="T74" fmla="*/ 150 w 172"/>
                <a:gd name="T75" fmla="*/ 30 h 124"/>
                <a:gd name="T76" fmla="*/ 162 w 172"/>
                <a:gd name="T77" fmla="*/ 41 h 124"/>
                <a:gd name="T78" fmla="*/ 163 w 172"/>
                <a:gd name="T79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2" h="124">
                  <a:moveTo>
                    <a:pt x="169" y="38"/>
                  </a:moveTo>
                  <a:cubicBezTo>
                    <a:pt x="165" y="30"/>
                    <a:pt x="159" y="25"/>
                    <a:pt x="152" y="23"/>
                  </a:cubicBezTo>
                  <a:cubicBezTo>
                    <a:pt x="149" y="22"/>
                    <a:pt x="146" y="22"/>
                    <a:pt x="143" y="22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5"/>
                    <a:pt x="139" y="0"/>
                    <a:pt x="134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3" y="0"/>
                    <a:pt x="29" y="5"/>
                    <a:pt x="29" y="10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6" y="22"/>
                    <a:pt x="23" y="22"/>
                    <a:pt x="21" y="23"/>
                  </a:cubicBezTo>
                  <a:cubicBezTo>
                    <a:pt x="13" y="25"/>
                    <a:pt x="7" y="30"/>
                    <a:pt x="4" y="38"/>
                  </a:cubicBezTo>
                  <a:cubicBezTo>
                    <a:pt x="1" y="46"/>
                    <a:pt x="0" y="55"/>
                    <a:pt x="2" y="64"/>
                  </a:cubicBezTo>
                  <a:cubicBezTo>
                    <a:pt x="7" y="81"/>
                    <a:pt x="20" y="92"/>
                    <a:pt x="33" y="92"/>
                  </a:cubicBezTo>
                  <a:cubicBezTo>
                    <a:pt x="34" y="92"/>
                    <a:pt x="35" y="92"/>
                    <a:pt x="36" y="92"/>
                  </a:cubicBezTo>
                  <a:cubicBezTo>
                    <a:pt x="46" y="111"/>
                    <a:pt x="65" y="124"/>
                    <a:pt x="86" y="124"/>
                  </a:cubicBezTo>
                  <a:cubicBezTo>
                    <a:pt x="108" y="124"/>
                    <a:pt x="127" y="111"/>
                    <a:pt x="136" y="92"/>
                  </a:cubicBezTo>
                  <a:cubicBezTo>
                    <a:pt x="137" y="92"/>
                    <a:pt x="138" y="92"/>
                    <a:pt x="139" y="92"/>
                  </a:cubicBezTo>
                  <a:cubicBezTo>
                    <a:pt x="153" y="92"/>
                    <a:pt x="166" y="81"/>
                    <a:pt x="170" y="64"/>
                  </a:cubicBezTo>
                  <a:cubicBezTo>
                    <a:pt x="172" y="55"/>
                    <a:pt x="172" y="46"/>
                    <a:pt x="169" y="38"/>
                  </a:cubicBezTo>
                  <a:close/>
                  <a:moveTo>
                    <a:pt x="10" y="62"/>
                  </a:moveTo>
                  <a:cubicBezTo>
                    <a:pt x="8" y="55"/>
                    <a:pt x="8" y="47"/>
                    <a:pt x="11" y="41"/>
                  </a:cubicBezTo>
                  <a:cubicBezTo>
                    <a:pt x="13" y="35"/>
                    <a:pt x="18" y="31"/>
                    <a:pt x="23" y="30"/>
                  </a:cubicBezTo>
                  <a:cubicBezTo>
                    <a:pt x="25" y="29"/>
                    <a:pt x="27" y="29"/>
                    <a:pt x="29" y="30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70"/>
                    <a:pt x="30" y="78"/>
                    <a:pt x="33" y="85"/>
                  </a:cubicBezTo>
                  <a:cubicBezTo>
                    <a:pt x="23" y="84"/>
                    <a:pt x="13" y="75"/>
                    <a:pt x="10" y="62"/>
                  </a:cubicBezTo>
                  <a:close/>
                  <a:moveTo>
                    <a:pt x="86" y="116"/>
                  </a:moveTo>
                  <a:cubicBezTo>
                    <a:pt x="59" y="116"/>
                    <a:pt x="36" y="92"/>
                    <a:pt x="36" y="6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7" y="8"/>
                    <a:pt x="38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8"/>
                    <a:pt x="136" y="9"/>
                    <a:pt x="136" y="10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6" y="92"/>
                    <a:pt x="114" y="116"/>
                    <a:pt x="86" y="116"/>
                  </a:cubicBezTo>
                  <a:close/>
                  <a:moveTo>
                    <a:pt x="163" y="62"/>
                  </a:moveTo>
                  <a:cubicBezTo>
                    <a:pt x="159" y="75"/>
                    <a:pt x="149" y="84"/>
                    <a:pt x="140" y="85"/>
                  </a:cubicBezTo>
                  <a:cubicBezTo>
                    <a:pt x="142" y="78"/>
                    <a:pt x="143" y="70"/>
                    <a:pt x="143" y="62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6" y="29"/>
                    <a:pt x="148" y="29"/>
                    <a:pt x="150" y="30"/>
                  </a:cubicBezTo>
                  <a:cubicBezTo>
                    <a:pt x="155" y="31"/>
                    <a:pt x="159" y="35"/>
                    <a:pt x="162" y="41"/>
                  </a:cubicBezTo>
                  <a:cubicBezTo>
                    <a:pt x="164" y="47"/>
                    <a:pt x="165" y="55"/>
                    <a:pt x="16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43D55905-CCB6-784D-BA2D-87866EE47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52984" y="7801546"/>
              <a:ext cx="197026" cy="134330"/>
            </a:xfrm>
            <a:custGeom>
              <a:avLst/>
              <a:gdLst>
                <a:gd name="T0" fmla="*/ 48 w 65"/>
                <a:gd name="T1" fmla="*/ 18 h 59"/>
                <a:gd name="T2" fmla="*/ 42 w 65"/>
                <a:gd name="T3" fmla="*/ 18 h 59"/>
                <a:gd name="T4" fmla="*/ 41 w 65"/>
                <a:gd name="T5" fmla="*/ 14 h 59"/>
                <a:gd name="T6" fmla="*/ 32 w 65"/>
                <a:gd name="T7" fmla="*/ 0 h 59"/>
                <a:gd name="T8" fmla="*/ 24 w 65"/>
                <a:gd name="T9" fmla="*/ 13 h 59"/>
                <a:gd name="T10" fmla="*/ 22 w 65"/>
                <a:gd name="T11" fmla="*/ 18 h 59"/>
                <a:gd name="T12" fmla="*/ 18 w 65"/>
                <a:gd name="T13" fmla="*/ 18 h 59"/>
                <a:gd name="T14" fmla="*/ 1 w 65"/>
                <a:gd name="T15" fmla="*/ 22 h 59"/>
                <a:gd name="T16" fmla="*/ 11 w 65"/>
                <a:gd name="T17" fmla="*/ 34 h 59"/>
                <a:gd name="T18" fmla="*/ 16 w 65"/>
                <a:gd name="T19" fmla="*/ 38 h 59"/>
                <a:gd name="T20" fmla="*/ 14 w 65"/>
                <a:gd name="T21" fmla="*/ 42 h 59"/>
                <a:gd name="T22" fmla="*/ 12 w 65"/>
                <a:gd name="T23" fmla="*/ 58 h 59"/>
                <a:gd name="T24" fmla="*/ 16 w 65"/>
                <a:gd name="T25" fmla="*/ 59 h 59"/>
                <a:gd name="T26" fmla="*/ 28 w 65"/>
                <a:gd name="T27" fmla="*/ 53 h 59"/>
                <a:gd name="T28" fmla="*/ 32 w 65"/>
                <a:gd name="T29" fmla="*/ 50 h 59"/>
                <a:gd name="T30" fmla="*/ 36 w 65"/>
                <a:gd name="T31" fmla="*/ 52 h 59"/>
                <a:gd name="T32" fmla="*/ 49 w 65"/>
                <a:gd name="T33" fmla="*/ 59 h 59"/>
                <a:gd name="T34" fmla="*/ 52 w 65"/>
                <a:gd name="T35" fmla="*/ 58 h 59"/>
                <a:gd name="T36" fmla="*/ 50 w 65"/>
                <a:gd name="T37" fmla="*/ 43 h 59"/>
                <a:gd name="T38" fmla="*/ 49 w 65"/>
                <a:gd name="T39" fmla="*/ 38 h 59"/>
                <a:gd name="T40" fmla="*/ 52 w 65"/>
                <a:gd name="T41" fmla="*/ 35 h 59"/>
                <a:gd name="T42" fmla="*/ 63 w 65"/>
                <a:gd name="T43" fmla="*/ 22 h 59"/>
                <a:gd name="T44" fmla="*/ 48 w 65"/>
                <a:gd name="T45" fmla="*/ 18 h 59"/>
                <a:gd name="T46" fmla="*/ 48 w 65"/>
                <a:gd name="T47" fmla="*/ 29 h 59"/>
                <a:gd name="T48" fmla="*/ 42 w 65"/>
                <a:gd name="T49" fmla="*/ 33 h 59"/>
                <a:gd name="T50" fmla="*/ 41 w 65"/>
                <a:gd name="T51" fmla="*/ 37 h 59"/>
                <a:gd name="T52" fmla="*/ 43 w 65"/>
                <a:gd name="T53" fmla="*/ 45 h 59"/>
                <a:gd name="T54" fmla="*/ 45 w 65"/>
                <a:gd name="T55" fmla="*/ 49 h 59"/>
                <a:gd name="T56" fmla="*/ 40 w 65"/>
                <a:gd name="T57" fmla="*/ 46 h 59"/>
                <a:gd name="T58" fmla="*/ 34 w 65"/>
                <a:gd name="T59" fmla="*/ 42 h 59"/>
                <a:gd name="T60" fmla="*/ 30 w 65"/>
                <a:gd name="T61" fmla="*/ 42 h 59"/>
                <a:gd name="T62" fmla="*/ 23 w 65"/>
                <a:gd name="T63" fmla="*/ 47 h 59"/>
                <a:gd name="T64" fmla="*/ 20 w 65"/>
                <a:gd name="T65" fmla="*/ 49 h 59"/>
                <a:gd name="T66" fmla="*/ 21 w 65"/>
                <a:gd name="T67" fmla="*/ 44 h 59"/>
                <a:gd name="T68" fmla="*/ 24 w 65"/>
                <a:gd name="T69" fmla="*/ 37 h 59"/>
                <a:gd name="T70" fmla="*/ 22 w 65"/>
                <a:gd name="T71" fmla="*/ 33 h 59"/>
                <a:gd name="T72" fmla="*/ 16 w 65"/>
                <a:gd name="T73" fmla="*/ 28 h 59"/>
                <a:gd name="T74" fmla="*/ 12 w 65"/>
                <a:gd name="T75" fmla="*/ 26 h 59"/>
                <a:gd name="T76" fmla="*/ 18 w 65"/>
                <a:gd name="T77" fmla="*/ 26 h 59"/>
                <a:gd name="T78" fmla="*/ 25 w 65"/>
                <a:gd name="T79" fmla="*/ 26 h 59"/>
                <a:gd name="T80" fmla="*/ 28 w 65"/>
                <a:gd name="T81" fmla="*/ 23 h 59"/>
                <a:gd name="T82" fmla="*/ 31 w 65"/>
                <a:gd name="T83" fmla="*/ 16 h 59"/>
                <a:gd name="T84" fmla="*/ 32 w 65"/>
                <a:gd name="T85" fmla="*/ 12 h 59"/>
                <a:gd name="T86" fmla="*/ 34 w 65"/>
                <a:gd name="T87" fmla="*/ 16 h 59"/>
                <a:gd name="T88" fmla="*/ 36 w 65"/>
                <a:gd name="T89" fmla="*/ 23 h 59"/>
                <a:gd name="T90" fmla="*/ 40 w 65"/>
                <a:gd name="T91" fmla="*/ 26 h 59"/>
                <a:gd name="T92" fmla="*/ 48 w 65"/>
                <a:gd name="T93" fmla="*/ 26 h 59"/>
                <a:gd name="T94" fmla="*/ 52 w 65"/>
                <a:gd name="T95" fmla="*/ 26 h 59"/>
                <a:gd name="T96" fmla="*/ 48 w 65"/>
                <a:gd name="T97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" h="59">
                  <a:moveTo>
                    <a:pt x="48" y="18"/>
                  </a:moveTo>
                  <a:cubicBezTo>
                    <a:pt x="46" y="18"/>
                    <a:pt x="44" y="18"/>
                    <a:pt x="42" y="18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7" y="3"/>
                    <a:pt x="36" y="0"/>
                    <a:pt x="32" y="0"/>
                  </a:cubicBezTo>
                  <a:cubicBezTo>
                    <a:pt x="28" y="0"/>
                    <a:pt x="27" y="3"/>
                    <a:pt x="24" y="13"/>
                  </a:cubicBezTo>
                  <a:cubicBezTo>
                    <a:pt x="23" y="15"/>
                    <a:pt x="23" y="16"/>
                    <a:pt x="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6" y="19"/>
                    <a:pt x="2" y="19"/>
                    <a:pt x="1" y="22"/>
                  </a:cubicBezTo>
                  <a:cubicBezTo>
                    <a:pt x="0" y="26"/>
                    <a:pt x="3" y="28"/>
                    <a:pt x="11" y="34"/>
                  </a:cubicBezTo>
                  <a:cubicBezTo>
                    <a:pt x="13" y="35"/>
                    <a:pt x="14" y="37"/>
                    <a:pt x="16" y="38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1" y="52"/>
                    <a:pt x="10" y="55"/>
                    <a:pt x="12" y="58"/>
                  </a:cubicBezTo>
                  <a:cubicBezTo>
                    <a:pt x="13" y="59"/>
                    <a:pt x="15" y="59"/>
                    <a:pt x="16" y="59"/>
                  </a:cubicBezTo>
                  <a:cubicBezTo>
                    <a:pt x="18" y="59"/>
                    <a:pt x="21" y="58"/>
                    <a:pt x="28" y="53"/>
                  </a:cubicBezTo>
                  <a:cubicBezTo>
                    <a:pt x="29" y="52"/>
                    <a:pt x="31" y="51"/>
                    <a:pt x="32" y="50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43" y="57"/>
                    <a:pt x="46" y="59"/>
                    <a:pt x="49" y="59"/>
                  </a:cubicBezTo>
                  <a:cubicBezTo>
                    <a:pt x="50" y="59"/>
                    <a:pt x="52" y="59"/>
                    <a:pt x="52" y="58"/>
                  </a:cubicBezTo>
                  <a:cubicBezTo>
                    <a:pt x="54" y="55"/>
                    <a:pt x="53" y="52"/>
                    <a:pt x="50" y="43"/>
                  </a:cubicBezTo>
                  <a:cubicBezTo>
                    <a:pt x="50" y="41"/>
                    <a:pt x="49" y="40"/>
                    <a:pt x="49" y="38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62" y="28"/>
                    <a:pt x="65" y="26"/>
                    <a:pt x="63" y="22"/>
                  </a:cubicBezTo>
                  <a:cubicBezTo>
                    <a:pt x="62" y="18"/>
                    <a:pt x="59" y="18"/>
                    <a:pt x="48" y="18"/>
                  </a:cubicBezTo>
                  <a:close/>
                  <a:moveTo>
                    <a:pt x="48" y="29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1" y="34"/>
                    <a:pt x="40" y="36"/>
                    <a:pt x="41" y="37"/>
                  </a:cubicBezTo>
                  <a:cubicBezTo>
                    <a:pt x="42" y="40"/>
                    <a:pt x="43" y="43"/>
                    <a:pt x="43" y="45"/>
                  </a:cubicBezTo>
                  <a:cubicBezTo>
                    <a:pt x="44" y="46"/>
                    <a:pt x="44" y="48"/>
                    <a:pt x="45" y="49"/>
                  </a:cubicBezTo>
                  <a:cubicBezTo>
                    <a:pt x="43" y="48"/>
                    <a:pt x="42" y="47"/>
                    <a:pt x="40" y="4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1"/>
                    <a:pt x="31" y="41"/>
                    <a:pt x="30" y="42"/>
                  </a:cubicBezTo>
                  <a:cubicBezTo>
                    <a:pt x="28" y="44"/>
                    <a:pt x="25" y="45"/>
                    <a:pt x="23" y="47"/>
                  </a:cubicBezTo>
                  <a:cubicBezTo>
                    <a:pt x="22" y="47"/>
                    <a:pt x="21" y="48"/>
                    <a:pt x="20" y="49"/>
                  </a:cubicBezTo>
                  <a:cubicBezTo>
                    <a:pt x="20" y="48"/>
                    <a:pt x="21" y="46"/>
                    <a:pt x="21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3" y="34"/>
                    <a:pt x="22" y="33"/>
                  </a:cubicBezTo>
                  <a:cubicBezTo>
                    <a:pt x="20" y="31"/>
                    <a:pt x="18" y="30"/>
                    <a:pt x="16" y="28"/>
                  </a:cubicBezTo>
                  <a:cubicBezTo>
                    <a:pt x="15" y="28"/>
                    <a:pt x="13" y="27"/>
                    <a:pt x="12" y="26"/>
                  </a:cubicBezTo>
                  <a:cubicBezTo>
                    <a:pt x="14" y="26"/>
                    <a:pt x="16" y="26"/>
                    <a:pt x="18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8" y="25"/>
                    <a:pt x="28" y="23"/>
                  </a:cubicBezTo>
                  <a:cubicBezTo>
                    <a:pt x="29" y="20"/>
                    <a:pt x="30" y="18"/>
                    <a:pt x="31" y="16"/>
                  </a:cubicBezTo>
                  <a:cubicBezTo>
                    <a:pt x="31" y="14"/>
                    <a:pt x="32" y="13"/>
                    <a:pt x="32" y="12"/>
                  </a:cubicBezTo>
                  <a:cubicBezTo>
                    <a:pt x="33" y="13"/>
                    <a:pt x="33" y="15"/>
                    <a:pt x="34" y="1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5"/>
                    <a:pt x="38" y="26"/>
                    <a:pt x="40" y="26"/>
                  </a:cubicBezTo>
                  <a:cubicBezTo>
                    <a:pt x="43" y="26"/>
                    <a:pt x="45" y="26"/>
                    <a:pt x="48" y="26"/>
                  </a:cubicBezTo>
                  <a:cubicBezTo>
                    <a:pt x="49" y="26"/>
                    <a:pt x="51" y="26"/>
                    <a:pt x="52" y="26"/>
                  </a:cubicBezTo>
                  <a:cubicBezTo>
                    <a:pt x="51" y="27"/>
                    <a:pt x="49" y="28"/>
                    <a:pt x="4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6CC1E1F-B032-0540-A830-1DA64F1E81D6}"/>
              </a:ext>
            </a:extLst>
          </p:cNvPr>
          <p:cNvSpPr txBox="1"/>
          <p:nvPr/>
        </p:nvSpPr>
        <p:spPr>
          <a:xfrm>
            <a:off x="8453595" y="1302064"/>
            <a:ext cx="281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+mj-cs"/>
              </a:rPr>
              <a:t>Key Milestone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+mj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CF68A2-9316-3B45-AE98-B10C76EF3F32}"/>
              </a:ext>
            </a:extLst>
          </p:cNvPr>
          <p:cNvSpPr txBox="1"/>
          <p:nvPr/>
        </p:nvSpPr>
        <p:spPr>
          <a:xfrm>
            <a:off x="7726884" y="1609513"/>
            <a:ext cx="4114979" cy="1661987"/>
          </a:xfrm>
          <a:prstGeom prst="rect">
            <a:avLst/>
          </a:prstGeom>
          <a:noFill/>
        </p:spPr>
        <p:txBody>
          <a:bodyPr wrap="square" lIns="182877" tIns="91437" rIns="182877" bIns="91437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Lato" panose="020F0502020204030203" pitchFamily="34" charset="0"/>
              </a:rPr>
              <a:t>First in Norway + market + automated pilot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Lato" panose="020F0502020204030203" pitchFamily="34" charset="0"/>
              </a:rPr>
              <a:t>First commercial feed stream from waste management company </a:t>
            </a:r>
          </a:p>
          <a:p>
            <a:pPr marL="171450" indent="-171450">
              <a:buFontTx/>
              <a:buChar char="-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7941499-AB83-FE45-AAA0-CC5160C43CE7}"/>
              </a:ext>
            </a:extLst>
          </p:cNvPr>
          <p:cNvSpPr/>
          <p:nvPr/>
        </p:nvSpPr>
        <p:spPr>
          <a:xfrm>
            <a:off x="260643" y="1104129"/>
            <a:ext cx="2685123" cy="50576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E47025-6A1A-0244-9922-97671DFC090A}"/>
              </a:ext>
            </a:extLst>
          </p:cNvPr>
          <p:cNvSpPr txBox="1"/>
          <p:nvPr/>
        </p:nvSpPr>
        <p:spPr>
          <a:xfrm>
            <a:off x="1170542" y="1376902"/>
            <a:ext cx="113043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+mj-cs"/>
              </a:rPr>
              <a:t>Overview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+mj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F09DCE-02B0-2346-9A40-DE012058A9A9}"/>
              </a:ext>
            </a:extLst>
          </p:cNvPr>
          <p:cNvSpPr txBox="1"/>
          <p:nvPr/>
        </p:nvSpPr>
        <p:spPr>
          <a:xfrm>
            <a:off x="372156" y="1902681"/>
            <a:ext cx="25567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75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Country: 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Norway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Established: 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2016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Sector: 2016: 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Organic side-stream upcycling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Origin: 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Tanzania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ED1D7F-72F1-FE4E-AE28-39485CB57547}"/>
              </a:ext>
            </a:extLst>
          </p:cNvPr>
          <p:cNvSpPr txBox="1"/>
          <p:nvPr/>
        </p:nvSpPr>
        <p:spPr>
          <a:xfrm>
            <a:off x="701144" y="4285246"/>
            <a:ext cx="178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+mj-cs"/>
              </a:rPr>
              <a:t>Team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+mj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26CE49-5A57-EB42-971B-FEBAD23EF2D5}"/>
              </a:ext>
            </a:extLst>
          </p:cNvPr>
          <p:cNvSpPr txBox="1"/>
          <p:nvPr/>
        </p:nvSpPr>
        <p:spPr>
          <a:xfrm>
            <a:off x="317212" y="4859948"/>
            <a:ext cx="2556765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spcBef>
                <a:spcPts val="750"/>
              </a:spcBef>
              <a:buFontTx/>
              <a:buChar char="-"/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X 12 </a:t>
            </a:r>
          </a:p>
          <a:p>
            <a:pPr marL="285750" indent="-285750" defTabSz="685800">
              <a:spcBef>
                <a:spcPts val="750"/>
              </a:spcBef>
              <a:buFontTx/>
              <a:buChar char="-"/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Biology and automation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F53FDD1-6CF0-8B48-9208-376529F4EB0B}"/>
              </a:ext>
            </a:extLst>
          </p:cNvPr>
          <p:cNvSpPr/>
          <p:nvPr/>
        </p:nvSpPr>
        <p:spPr>
          <a:xfrm>
            <a:off x="3074733" y="1102253"/>
            <a:ext cx="4584277" cy="2410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258E210-A5D1-1A45-ACB7-75F7E2128E43}"/>
              </a:ext>
            </a:extLst>
          </p:cNvPr>
          <p:cNvSpPr txBox="1"/>
          <p:nvPr/>
        </p:nvSpPr>
        <p:spPr>
          <a:xfrm>
            <a:off x="4116431" y="1378694"/>
            <a:ext cx="235506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+mj-cs"/>
              </a:rPr>
              <a:t>Product Testing / R&amp;D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Lato Regular" panose="020F0502020204030203" pitchFamily="34" charset="0"/>
              <a:cs typeface="+mj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F2CAB5-4897-304B-98C0-E30C2EE1BDB0}"/>
              </a:ext>
            </a:extLst>
          </p:cNvPr>
          <p:cNvSpPr txBox="1"/>
          <p:nvPr/>
        </p:nvSpPr>
        <p:spPr>
          <a:xfrm>
            <a:off x="3181262" y="1933932"/>
            <a:ext cx="4225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750"/>
              </a:spcBef>
              <a:defRPr/>
            </a:pPr>
            <a:endParaRPr lang="en-US" sz="160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CDE31F-DBCE-4748-9F87-DFE41D4BEFDA}"/>
              </a:ext>
            </a:extLst>
          </p:cNvPr>
          <p:cNvSpPr txBox="1"/>
          <p:nvPr/>
        </p:nvSpPr>
        <p:spPr>
          <a:xfrm>
            <a:off x="3106081" y="1899876"/>
            <a:ext cx="4585188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75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- 14 R&amp;D projects national and international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 Focus: automation And biology</a:t>
            </a:r>
          </a:p>
          <a:p>
            <a:pPr defTabSz="685800">
              <a:spcBef>
                <a:spcPts val="75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- 15 M EURO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A615C30-6E5D-644B-89C5-C4B9157BB818}"/>
              </a:ext>
            </a:extLst>
          </p:cNvPr>
          <p:cNvGrpSpPr/>
          <p:nvPr/>
        </p:nvGrpSpPr>
        <p:grpSpPr>
          <a:xfrm>
            <a:off x="5743500" y="3632949"/>
            <a:ext cx="6187857" cy="2528820"/>
            <a:chOff x="5743500" y="3709149"/>
            <a:chExt cx="6187857" cy="2528820"/>
          </a:xfrm>
          <a:solidFill>
            <a:schemeClr val="bg1">
              <a:lumMod val="75000"/>
            </a:schemeClr>
          </a:solidFill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92C45F-B045-F146-B960-66713E447F81}"/>
                </a:ext>
              </a:extLst>
            </p:cNvPr>
            <p:cNvGrpSpPr/>
            <p:nvPr/>
          </p:nvGrpSpPr>
          <p:grpSpPr>
            <a:xfrm>
              <a:off x="5743500" y="3709149"/>
              <a:ext cx="6187857" cy="2528820"/>
              <a:chOff x="5743500" y="3709149"/>
              <a:chExt cx="6187857" cy="2528820"/>
            </a:xfrm>
            <a:grpFill/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27E3F99-9A5C-654E-8D28-37B5B70664B6}"/>
                  </a:ext>
                </a:extLst>
              </p:cNvPr>
              <p:cNvSpPr/>
              <p:nvPr/>
            </p:nvSpPr>
            <p:spPr>
              <a:xfrm flipH="1">
                <a:off x="5743500" y="3709149"/>
                <a:ext cx="6187857" cy="25288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60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EEA940ED-6535-DE46-A8B4-FA7AA2C6E705}"/>
                  </a:ext>
                </a:extLst>
              </p:cNvPr>
              <p:cNvGrpSpPr/>
              <p:nvPr/>
            </p:nvGrpSpPr>
            <p:grpSpPr>
              <a:xfrm>
                <a:off x="5852359" y="3805250"/>
                <a:ext cx="592614" cy="738067"/>
                <a:chOff x="9259179" y="6323336"/>
                <a:chExt cx="419435" cy="473704"/>
              </a:xfrm>
              <a:grpFill/>
            </p:grpSpPr>
            <p:sp>
              <p:nvSpPr>
                <p:cNvPr id="84" name="Freeform 5">
                  <a:extLst>
                    <a:ext uri="{FF2B5EF4-FFF2-40B4-BE49-F238E27FC236}">
                      <a16:creationId xmlns:a16="http://schemas.microsoft.com/office/drawing/2014/main" id="{20E99E97-F5D0-9847-80E0-CE6925C798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259179" y="6425408"/>
                  <a:ext cx="419435" cy="371632"/>
                </a:xfrm>
                <a:custGeom>
                  <a:avLst/>
                  <a:gdLst>
                    <a:gd name="T0" fmla="*/ 160 w 180"/>
                    <a:gd name="T1" fmla="*/ 0 h 135"/>
                    <a:gd name="T2" fmla="*/ 20 w 180"/>
                    <a:gd name="T3" fmla="*/ 0 h 135"/>
                    <a:gd name="T4" fmla="*/ 0 w 180"/>
                    <a:gd name="T5" fmla="*/ 20 h 135"/>
                    <a:gd name="T6" fmla="*/ 0 w 180"/>
                    <a:gd name="T7" fmla="*/ 115 h 135"/>
                    <a:gd name="T8" fmla="*/ 20 w 180"/>
                    <a:gd name="T9" fmla="*/ 135 h 135"/>
                    <a:gd name="T10" fmla="*/ 160 w 180"/>
                    <a:gd name="T11" fmla="*/ 135 h 135"/>
                    <a:gd name="T12" fmla="*/ 180 w 180"/>
                    <a:gd name="T13" fmla="*/ 115 h 135"/>
                    <a:gd name="T14" fmla="*/ 180 w 180"/>
                    <a:gd name="T15" fmla="*/ 20 h 135"/>
                    <a:gd name="T16" fmla="*/ 160 w 180"/>
                    <a:gd name="T17" fmla="*/ 0 h 135"/>
                    <a:gd name="T18" fmla="*/ 20 w 180"/>
                    <a:gd name="T19" fmla="*/ 8 h 135"/>
                    <a:gd name="T20" fmla="*/ 160 w 180"/>
                    <a:gd name="T21" fmla="*/ 8 h 135"/>
                    <a:gd name="T22" fmla="*/ 173 w 180"/>
                    <a:gd name="T23" fmla="*/ 20 h 135"/>
                    <a:gd name="T24" fmla="*/ 173 w 180"/>
                    <a:gd name="T25" fmla="*/ 45 h 135"/>
                    <a:gd name="T26" fmla="*/ 105 w 180"/>
                    <a:gd name="T27" fmla="*/ 45 h 135"/>
                    <a:gd name="T28" fmla="*/ 105 w 180"/>
                    <a:gd name="T29" fmla="*/ 45 h 135"/>
                    <a:gd name="T30" fmla="*/ 98 w 180"/>
                    <a:gd name="T31" fmla="*/ 37 h 135"/>
                    <a:gd name="T32" fmla="*/ 82 w 180"/>
                    <a:gd name="T33" fmla="*/ 37 h 135"/>
                    <a:gd name="T34" fmla="*/ 75 w 180"/>
                    <a:gd name="T35" fmla="*/ 45 h 135"/>
                    <a:gd name="T36" fmla="*/ 75 w 180"/>
                    <a:gd name="T37" fmla="*/ 45 h 135"/>
                    <a:gd name="T38" fmla="*/ 7 w 180"/>
                    <a:gd name="T39" fmla="*/ 45 h 135"/>
                    <a:gd name="T40" fmla="*/ 7 w 180"/>
                    <a:gd name="T41" fmla="*/ 20 h 135"/>
                    <a:gd name="T42" fmla="*/ 20 w 180"/>
                    <a:gd name="T43" fmla="*/ 8 h 135"/>
                    <a:gd name="T44" fmla="*/ 82 w 180"/>
                    <a:gd name="T45" fmla="*/ 48 h 135"/>
                    <a:gd name="T46" fmla="*/ 82 w 180"/>
                    <a:gd name="T47" fmla="*/ 45 h 135"/>
                    <a:gd name="T48" fmla="*/ 97 w 180"/>
                    <a:gd name="T49" fmla="*/ 45 h 135"/>
                    <a:gd name="T50" fmla="*/ 97 w 180"/>
                    <a:gd name="T51" fmla="*/ 60 h 135"/>
                    <a:gd name="T52" fmla="*/ 82 w 180"/>
                    <a:gd name="T53" fmla="*/ 60 h 135"/>
                    <a:gd name="T54" fmla="*/ 82 w 180"/>
                    <a:gd name="T55" fmla="*/ 50 h 135"/>
                    <a:gd name="T56" fmla="*/ 82 w 180"/>
                    <a:gd name="T57" fmla="*/ 49 h 135"/>
                    <a:gd name="T58" fmla="*/ 82 w 180"/>
                    <a:gd name="T59" fmla="*/ 48 h 135"/>
                    <a:gd name="T60" fmla="*/ 160 w 180"/>
                    <a:gd name="T61" fmla="*/ 127 h 135"/>
                    <a:gd name="T62" fmla="*/ 20 w 180"/>
                    <a:gd name="T63" fmla="*/ 127 h 135"/>
                    <a:gd name="T64" fmla="*/ 7 w 180"/>
                    <a:gd name="T65" fmla="*/ 115 h 135"/>
                    <a:gd name="T66" fmla="*/ 7 w 180"/>
                    <a:gd name="T67" fmla="*/ 53 h 135"/>
                    <a:gd name="T68" fmla="*/ 75 w 180"/>
                    <a:gd name="T69" fmla="*/ 53 h 135"/>
                    <a:gd name="T70" fmla="*/ 75 w 180"/>
                    <a:gd name="T71" fmla="*/ 60 h 135"/>
                    <a:gd name="T72" fmla="*/ 82 w 180"/>
                    <a:gd name="T73" fmla="*/ 67 h 135"/>
                    <a:gd name="T74" fmla="*/ 98 w 180"/>
                    <a:gd name="T75" fmla="*/ 67 h 135"/>
                    <a:gd name="T76" fmla="*/ 105 w 180"/>
                    <a:gd name="T77" fmla="*/ 60 h 135"/>
                    <a:gd name="T78" fmla="*/ 105 w 180"/>
                    <a:gd name="T79" fmla="*/ 53 h 135"/>
                    <a:gd name="T80" fmla="*/ 173 w 180"/>
                    <a:gd name="T81" fmla="*/ 53 h 135"/>
                    <a:gd name="T82" fmla="*/ 173 w 180"/>
                    <a:gd name="T83" fmla="*/ 115 h 135"/>
                    <a:gd name="T84" fmla="*/ 160 w 180"/>
                    <a:gd name="T85" fmla="*/ 12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80" h="135">
                      <a:moveTo>
                        <a:pt x="16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26"/>
                        <a:pt x="9" y="135"/>
                        <a:pt x="20" y="135"/>
                      </a:cubicBezTo>
                      <a:cubicBezTo>
                        <a:pt x="160" y="135"/>
                        <a:pt x="160" y="135"/>
                        <a:pt x="160" y="135"/>
                      </a:cubicBezTo>
                      <a:cubicBezTo>
                        <a:pt x="171" y="135"/>
                        <a:pt x="180" y="126"/>
                        <a:pt x="180" y="115"/>
                      </a:cubicBezTo>
                      <a:cubicBezTo>
                        <a:pt x="180" y="20"/>
                        <a:pt x="180" y="20"/>
                        <a:pt x="180" y="20"/>
                      </a:cubicBezTo>
                      <a:cubicBezTo>
                        <a:pt x="180" y="9"/>
                        <a:pt x="171" y="0"/>
                        <a:pt x="160" y="0"/>
                      </a:cubicBezTo>
                      <a:close/>
                      <a:moveTo>
                        <a:pt x="20" y="8"/>
                      </a:moveTo>
                      <a:cubicBezTo>
                        <a:pt x="160" y="8"/>
                        <a:pt x="160" y="8"/>
                        <a:pt x="160" y="8"/>
                      </a:cubicBezTo>
                      <a:cubicBezTo>
                        <a:pt x="167" y="8"/>
                        <a:pt x="173" y="13"/>
                        <a:pt x="173" y="20"/>
                      </a:cubicBezTo>
                      <a:cubicBezTo>
                        <a:pt x="173" y="45"/>
                        <a:pt x="173" y="45"/>
                        <a:pt x="173" y="45"/>
                      </a:cubicBezTo>
                      <a:cubicBezTo>
                        <a:pt x="105" y="45"/>
                        <a:pt x="105" y="45"/>
                        <a:pt x="105" y="45"/>
                      </a:cubicBezTo>
                      <a:cubicBezTo>
                        <a:pt x="105" y="45"/>
                        <a:pt x="105" y="45"/>
                        <a:pt x="105" y="45"/>
                      </a:cubicBezTo>
                      <a:cubicBezTo>
                        <a:pt x="105" y="41"/>
                        <a:pt x="102" y="37"/>
                        <a:pt x="98" y="37"/>
                      </a:cubicBezTo>
                      <a:cubicBezTo>
                        <a:pt x="82" y="37"/>
                        <a:pt x="82" y="37"/>
                        <a:pt x="82" y="37"/>
                      </a:cubicBezTo>
                      <a:cubicBezTo>
                        <a:pt x="78" y="37"/>
                        <a:pt x="75" y="41"/>
                        <a:pt x="75" y="45"/>
                      </a:cubicBezTo>
                      <a:cubicBezTo>
                        <a:pt x="75" y="45"/>
                        <a:pt x="75" y="45"/>
                        <a:pt x="75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7" y="13"/>
                        <a:pt x="13" y="8"/>
                        <a:pt x="20" y="8"/>
                      </a:cubicBezTo>
                      <a:close/>
                      <a:moveTo>
                        <a:pt x="82" y="48"/>
                      </a:moveTo>
                      <a:cubicBezTo>
                        <a:pt x="82" y="45"/>
                        <a:pt x="82" y="45"/>
                        <a:pt x="82" y="45"/>
                      </a:cubicBezTo>
                      <a:cubicBezTo>
                        <a:pt x="97" y="45"/>
                        <a:pt x="97" y="45"/>
                        <a:pt x="97" y="45"/>
                      </a:cubicBezTo>
                      <a:cubicBezTo>
                        <a:pt x="97" y="60"/>
                        <a:pt x="97" y="60"/>
                        <a:pt x="97" y="60"/>
                      </a:cubicBezTo>
                      <a:cubicBezTo>
                        <a:pt x="82" y="60"/>
                        <a:pt x="82" y="60"/>
                        <a:pt x="82" y="60"/>
                      </a:cubicBezTo>
                      <a:cubicBezTo>
                        <a:pt x="82" y="50"/>
                        <a:pt x="82" y="50"/>
                        <a:pt x="82" y="50"/>
                      </a:cubicBezTo>
                      <a:cubicBezTo>
                        <a:pt x="82" y="49"/>
                        <a:pt x="82" y="49"/>
                        <a:pt x="82" y="49"/>
                      </a:cubicBezTo>
                      <a:cubicBezTo>
                        <a:pt x="82" y="49"/>
                        <a:pt x="82" y="49"/>
                        <a:pt x="82" y="48"/>
                      </a:cubicBezTo>
                      <a:close/>
                      <a:moveTo>
                        <a:pt x="160" y="127"/>
                      </a:moveTo>
                      <a:cubicBezTo>
                        <a:pt x="20" y="127"/>
                        <a:pt x="20" y="127"/>
                        <a:pt x="20" y="127"/>
                      </a:cubicBezTo>
                      <a:cubicBezTo>
                        <a:pt x="13" y="127"/>
                        <a:pt x="7" y="122"/>
                        <a:pt x="7" y="115"/>
                      </a:cubicBezTo>
                      <a:cubicBezTo>
                        <a:pt x="7" y="53"/>
                        <a:pt x="7" y="53"/>
                        <a:pt x="7" y="53"/>
                      </a:cubicBezTo>
                      <a:cubicBezTo>
                        <a:pt x="75" y="53"/>
                        <a:pt x="75" y="53"/>
                        <a:pt x="75" y="53"/>
                      </a:cubicBezTo>
                      <a:cubicBezTo>
                        <a:pt x="75" y="60"/>
                        <a:pt x="75" y="60"/>
                        <a:pt x="75" y="60"/>
                      </a:cubicBezTo>
                      <a:cubicBezTo>
                        <a:pt x="75" y="64"/>
                        <a:pt x="78" y="67"/>
                        <a:pt x="82" y="67"/>
                      </a:cubicBezTo>
                      <a:cubicBezTo>
                        <a:pt x="98" y="67"/>
                        <a:pt x="98" y="67"/>
                        <a:pt x="98" y="67"/>
                      </a:cubicBezTo>
                      <a:cubicBezTo>
                        <a:pt x="102" y="67"/>
                        <a:pt x="105" y="64"/>
                        <a:pt x="105" y="60"/>
                      </a:cubicBezTo>
                      <a:cubicBezTo>
                        <a:pt x="105" y="53"/>
                        <a:pt x="105" y="53"/>
                        <a:pt x="105" y="53"/>
                      </a:cubicBezTo>
                      <a:cubicBezTo>
                        <a:pt x="173" y="53"/>
                        <a:pt x="173" y="53"/>
                        <a:pt x="173" y="53"/>
                      </a:cubicBezTo>
                      <a:cubicBezTo>
                        <a:pt x="173" y="115"/>
                        <a:pt x="173" y="115"/>
                        <a:pt x="173" y="115"/>
                      </a:cubicBezTo>
                      <a:cubicBezTo>
                        <a:pt x="173" y="122"/>
                        <a:pt x="167" y="127"/>
                        <a:pt x="160" y="1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5" name="Freeform 6">
                  <a:extLst>
                    <a:ext uri="{FF2B5EF4-FFF2-40B4-BE49-F238E27FC236}">
                      <a16:creationId xmlns:a16="http://schemas.microsoft.com/office/drawing/2014/main" id="{B358751E-2BF0-1C4A-A6A6-F58966846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82393" y="6323336"/>
                  <a:ext cx="174309" cy="100602"/>
                </a:xfrm>
                <a:custGeom>
                  <a:avLst/>
                  <a:gdLst>
                    <a:gd name="T0" fmla="*/ 3 w 74"/>
                    <a:gd name="T1" fmla="*/ 30 h 30"/>
                    <a:gd name="T2" fmla="*/ 7 w 74"/>
                    <a:gd name="T3" fmla="*/ 26 h 30"/>
                    <a:gd name="T4" fmla="*/ 7 w 74"/>
                    <a:gd name="T5" fmla="*/ 22 h 30"/>
                    <a:gd name="T6" fmla="*/ 23 w 74"/>
                    <a:gd name="T7" fmla="*/ 7 h 30"/>
                    <a:gd name="T8" fmla="*/ 51 w 74"/>
                    <a:gd name="T9" fmla="*/ 7 h 30"/>
                    <a:gd name="T10" fmla="*/ 67 w 74"/>
                    <a:gd name="T11" fmla="*/ 22 h 30"/>
                    <a:gd name="T12" fmla="*/ 67 w 74"/>
                    <a:gd name="T13" fmla="*/ 26 h 30"/>
                    <a:gd name="T14" fmla="*/ 71 w 74"/>
                    <a:gd name="T15" fmla="*/ 30 h 30"/>
                    <a:gd name="T16" fmla="*/ 74 w 74"/>
                    <a:gd name="T17" fmla="*/ 26 h 30"/>
                    <a:gd name="T18" fmla="*/ 74 w 74"/>
                    <a:gd name="T19" fmla="*/ 22 h 30"/>
                    <a:gd name="T20" fmla="*/ 51 w 74"/>
                    <a:gd name="T21" fmla="*/ 0 h 30"/>
                    <a:gd name="T22" fmla="*/ 23 w 74"/>
                    <a:gd name="T23" fmla="*/ 0 h 30"/>
                    <a:gd name="T24" fmla="*/ 0 w 74"/>
                    <a:gd name="T25" fmla="*/ 22 h 30"/>
                    <a:gd name="T26" fmla="*/ 0 w 74"/>
                    <a:gd name="T27" fmla="*/ 26 h 30"/>
                    <a:gd name="T28" fmla="*/ 3 w 74"/>
                    <a:gd name="T2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4" h="30">
                      <a:moveTo>
                        <a:pt x="3" y="30"/>
                      </a:moveTo>
                      <a:cubicBezTo>
                        <a:pt x="5" y="30"/>
                        <a:pt x="7" y="28"/>
                        <a:pt x="7" y="26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7" y="14"/>
                        <a:pt x="14" y="7"/>
                        <a:pt x="23" y="7"/>
                      </a:cubicBezTo>
                      <a:cubicBezTo>
                        <a:pt x="51" y="7"/>
                        <a:pt x="51" y="7"/>
                        <a:pt x="51" y="7"/>
                      </a:cubicBezTo>
                      <a:cubicBezTo>
                        <a:pt x="60" y="7"/>
                        <a:pt x="67" y="14"/>
                        <a:pt x="67" y="2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7" y="28"/>
                        <a:pt x="68" y="30"/>
                        <a:pt x="71" y="30"/>
                      </a:cubicBezTo>
                      <a:cubicBezTo>
                        <a:pt x="73" y="30"/>
                        <a:pt x="74" y="28"/>
                        <a:pt x="74" y="26"/>
                      </a:cubicBezTo>
                      <a:cubicBezTo>
                        <a:pt x="74" y="22"/>
                        <a:pt x="74" y="22"/>
                        <a:pt x="74" y="22"/>
                      </a:cubicBezTo>
                      <a:cubicBezTo>
                        <a:pt x="74" y="10"/>
                        <a:pt x="64" y="0"/>
                        <a:pt x="51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8"/>
                        <a:pt x="1" y="30"/>
                        <a:pt x="3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026AF9A-0807-0043-B43C-17155D360121}"/>
                </a:ext>
              </a:extLst>
            </p:cNvPr>
            <p:cNvSpPr txBox="1"/>
            <p:nvPr/>
          </p:nvSpPr>
          <p:spPr>
            <a:xfrm>
              <a:off x="5907137" y="3892427"/>
              <a:ext cx="1229824" cy="3139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13716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anose="020F0502020204030203" pitchFamily="34" charset="0"/>
                  <a:cs typeface="+mj-cs"/>
                </a:rPr>
                <a:t>Customers</a:t>
              </a:r>
              <a:endParaRPr lang="id-ID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 Regular" panose="020F0502020204030203" pitchFamily="34" charset="0"/>
                <a:cs typeface="+mj-cs"/>
              </a:endParaRPr>
            </a:p>
          </p:txBody>
        </p:sp>
      </p:grpSp>
      <p:sp>
        <p:nvSpPr>
          <p:cNvPr id="86" name="Freeform 83">
            <a:extLst>
              <a:ext uri="{FF2B5EF4-FFF2-40B4-BE49-F238E27FC236}">
                <a16:creationId xmlns:a16="http://schemas.microsoft.com/office/drawing/2014/main" id="{E689A76D-7E65-F349-BAC6-74F87CE37C22}"/>
              </a:ext>
            </a:extLst>
          </p:cNvPr>
          <p:cNvSpPr>
            <a:spLocks noEditPoints="1"/>
          </p:cNvSpPr>
          <p:nvPr/>
        </p:nvSpPr>
        <p:spPr bwMode="auto">
          <a:xfrm>
            <a:off x="473713" y="1202728"/>
            <a:ext cx="524652" cy="512843"/>
          </a:xfrm>
          <a:custGeom>
            <a:avLst/>
            <a:gdLst>
              <a:gd name="T0" fmla="*/ 29 w 185"/>
              <a:gd name="T1" fmla="*/ 93 h 152"/>
              <a:gd name="T2" fmla="*/ 4 w 185"/>
              <a:gd name="T3" fmla="*/ 93 h 152"/>
              <a:gd name="T4" fmla="*/ 0 w 185"/>
              <a:gd name="T5" fmla="*/ 97 h 152"/>
              <a:gd name="T6" fmla="*/ 0 w 185"/>
              <a:gd name="T7" fmla="*/ 148 h 152"/>
              <a:gd name="T8" fmla="*/ 4 w 185"/>
              <a:gd name="T9" fmla="*/ 152 h 152"/>
              <a:gd name="T10" fmla="*/ 29 w 185"/>
              <a:gd name="T11" fmla="*/ 152 h 152"/>
              <a:gd name="T12" fmla="*/ 33 w 185"/>
              <a:gd name="T13" fmla="*/ 148 h 152"/>
              <a:gd name="T14" fmla="*/ 33 w 185"/>
              <a:gd name="T15" fmla="*/ 97 h 152"/>
              <a:gd name="T16" fmla="*/ 29 w 185"/>
              <a:gd name="T17" fmla="*/ 93 h 152"/>
              <a:gd name="T18" fmla="*/ 25 w 185"/>
              <a:gd name="T19" fmla="*/ 144 h 152"/>
              <a:gd name="T20" fmla="*/ 8 w 185"/>
              <a:gd name="T21" fmla="*/ 144 h 152"/>
              <a:gd name="T22" fmla="*/ 8 w 185"/>
              <a:gd name="T23" fmla="*/ 101 h 152"/>
              <a:gd name="T24" fmla="*/ 25 w 185"/>
              <a:gd name="T25" fmla="*/ 101 h 152"/>
              <a:gd name="T26" fmla="*/ 25 w 185"/>
              <a:gd name="T27" fmla="*/ 144 h 152"/>
              <a:gd name="T28" fmla="*/ 80 w 185"/>
              <a:gd name="T29" fmla="*/ 17 h 152"/>
              <a:gd name="T30" fmla="*/ 54 w 185"/>
              <a:gd name="T31" fmla="*/ 17 h 152"/>
              <a:gd name="T32" fmla="*/ 50 w 185"/>
              <a:gd name="T33" fmla="*/ 21 h 152"/>
              <a:gd name="T34" fmla="*/ 50 w 185"/>
              <a:gd name="T35" fmla="*/ 148 h 152"/>
              <a:gd name="T36" fmla="*/ 54 w 185"/>
              <a:gd name="T37" fmla="*/ 152 h 152"/>
              <a:gd name="T38" fmla="*/ 80 w 185"/>
              <a:gd name="T39" fmla="*/ 152 h 152"/>
              <a:gd name="T40" fmla="*/ 84 w 185"/>
              <a:gd name="T41" fmla="*/ 148 h 152"/>
              <a:gd name="T42" fmla="*/ 84 w 185"/>
              <a:gd name="T43" fmla="*/ 21 h 152"/>
              <a:gd name="T44" fmla="*/ 80 w 185"/>
              <a:gd name="T45" fmla="*/ 17 h 152"/>
              <a:gd name="T46" fmla="*/ 76 w 185"/>
              <a:gd name="T47" fmla="*/ 144 h 152"/>
              <a:gd name="T48" fmla="*/ 59 w 185"/>
              <a:gd name="T49" fmla="*/ 144 h 152"/>
              <a:gd name="T50" fmla="*/ 59 w 185"/>
              <a:gd name="T51" fmla="*/ 25 h 152"/>
              <a:gd name="T52" fmla="*/ 76 w 185"/>
              <a:gd name="T53" fmla="*/ 25 h 152"/>
              <a:gd name="T54" fmla="*/ 76 w 185"/>
              <a:gd name="T55" fmla="*/ 144 h 152"/>
              <a:gd name="T56" fmla="*/ 181 w 185"/>
              <a:gd name="T57" fmla="*/ 0 h 152"/>
              <a:gd name="T58" fmla="*/ 156 w 185"/>
              <a:gd name="T59" fmla="*/ 0 h 152"/>
              <a:gd name="T60" fmla="*/ 151 w 185"/>
              <a:gd name="T61" fmla="*/ 4 h 152"/>
              <a:gd name="T62" fmla="*/ 151 w 185"/>
              <a:gd name="T63" fmla="*/ 148 h 152"/>
              <a:gd name="T64" fmla="*/ 156 w 185"/>
              <a:gd name="T65" fmla="*/ 152 h 152"/>
              <a:gd name="T66" fmla="*/ 181 w 185"/>
              <a:gd name="T67" fmla="*/ 152 h 152"/>
              <a:gd name="T68" fmla="*/ 185 w 185"/>
              <a:gd name="T69" fmla="*/ 148 h 152"/>
              <a:gd name="T70" fmla="*/ 185 w 185"/>
              <a:gd name="T71" fmla="*/ 4 h 152"/>
              <a:gd name="T72" fmla="*/ 181 w 185"/>
              <a:gd name="T73" fmla="*/ 0 h 152"/>
              <a:gd name="T74" fmla="*/ 177 w 185"/>
              <a:gd name="T75" fmla="*/ 144 h 152"/>
              <a:gd name="T76" fmla="*/ 160 w 185"/>
              <a:gd name="T77" fmla="*/ 144 h 152"/>
              <a:gd name="T78" fmla="*/ 160 w 185"/>
              <a:gd name="T79" fmla="*/ 9 h 152"/>
              <a:gd name="T80" fmla="*/ 177 w 185"/>
              <a:gd name="T81" fmla="*/ 9 h 152"/>
              <a:gd name="T82" fmla="*/ 177 w 185"/>
              <a:gd name="T83" fmla="*/ 144 h 152"/>
              <a:gd name="T84" fmla="*/ 130 w 185"/>
              <a:gd name="T85" fmla="*/ 68 h 152"/>
              <a:gd name="T86" fmla="*/ 105 w 185"/>
              <a:gd name="T87" fmla="*/ 68 h 152"/>
              <a:gd name="T88" fmla="*/ 101 w 185"/>
              <a:gd name="T89" fmla="*/ 72 h 152"/>
              <a:gd name="T90" fmla="*/ 101 w 185"/>
              <a:gd name="T91" fmla="*/ 148 h 152"/>
              <a:gd name="T92" fmla="*/ 105 w 185"/>
              <a:gd name="T93" fmla="*/ 152 h 152"/>
              <a:gd name="T94" fmla="*/ 130 w 185"/>
              <a:gd name="T95" fmla="*/ 152 h 152"/>
              <a:gd name="T96" fmla="*/ 135 w 185"/>
              <a:gd name="T97" fmla="*/ 148 h 152"/>
              <a:gd name="T98" fmla="*/ 135 w 185"/>
              <a:gd name="T99" fmla="*/ 72 h 152"/>
              <a:gd name="T100" fmla="*/ 130 w 185"/>
              <a:gd name="T101" fmla="*/ 68 h 152"/>
              <a:gd name="T102" fmla="*/ 126 w 185"/>
              <a:gd name="T103" fmla="*/ 144 h 152"/>
              <a:gd name="T104" fmla="*/ 109 w 185"/>
              <a:gd name="T105" fmla="*/ 144 h 152"/>
              <a:gd name="T106" fmla="*/ 109 w 185"/>
              <a:gd name="T107" fmla="*/ 76 h 152"/>
              <a:gd name="T108" fmla="*/ 126 w 185"/>
              <a:gd name="T109" fmla="*/ 76 h 152"/>
              <a:gd name="T110" fmla="*/ 126 w 185"/>
              <a:gd name="T111" fmla="*/ 14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5" h="152">
                <a:moveTo>
                  <a:pt x="29" y="93"/>
                </a:moveTo>
                <a:cubicBezTo>
                  <a:pt x="4" y="93"/>
                  <a:pt x="4" y="93"/>
                  <a:pt x="4" y="93"/>
                </a:cubicBezTo>
                <a:cubicBezTo>
                  <a:pt x="1" y="93"/>
                  <a:pt x="0" y="95"/>
                  <a:pt x="0" y="9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50"/>
                  <a:pt x="1" y="152"/>
                  <a:pt x="4" y="152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31" y="152"/>
                  <a:pt x="33" y="150"/>
                  <a:pt x="33" y="148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95"/>
                  <a:pt x="31" y="93"/>
                  <a:pt x="29" y="93"/>
                </a:cubicBezTo>
                <a:close/>
                <a:moveTo>
                  <a:pt x="25" y="144"/>
                </a:moveTo>
                <a:cubicBezTo>
                  <a:pt x="8" y="144"/>
                  <a:pt x="8" y="144"/>
                  <a:pt x="8" y="144"/>
                </a:cubicBezTo>
                <a:cubicBezTo>
                  <a:pt x="8" y="101"/>
                  <a:pt x="8" y="101"/>
                  <a:pt x="8" y="101"/>
                </a:cubicBezTo>
                <a:cubicBezTo>
                  <a:pt x="25" y="101"/>
                  <a:pt x="25" y="101"/>
                  <a:pt x="25" y="101"/>
                </a:cubicBezTo>
                <a:lnTo>
                  <a:pt x="25" y="144"/>
                </a:lnTo>
                <a:close/>
                <a:moveTo>
                  <a:pt x="80" y="17"/>
                </a:moveTo>
                <a:cubicBezTo>
                  <a:pt x="54" y="17"/>
                  <a:pt x="54" y="17"/>
                  <a:pt x="54" y="17"/>
                </a:cubicBezTo>
                <a:cubicBezTo>
                  <a:pt x="52" y="17"/>
                  <a:pt x="50" y="19"/>
                  <a:pt x="50" y="21"/>
                </a:cubicBezTo>
                <a:cubicBezTo>
                  <a:pt x="50" y="148"/>
                  <a:pt x="50" y="148"/>
                  <a:pt x="50" y="148"/>
                </a:cubicBezTo>
                <a:cubicBezTo>
                  <a:pt x="50" y="150"/>
                  <a:pt x="52" y="152"/>
                  <a:pt x="54" y="152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82" y="152"/>
                  <a:pt x="84" y="150"/>
                  <a:pt x="84" y="148"/>
                </a:cubicBezTo>
                <a:cubicBezTo>
                  <a:pt x="84" y="21"/>
                  <a:pt x="84" y="21"/>
                  <a:pt x="84" y="21"/>
                </a:cubicBezTo>
                <a:cubicBezTo>
                  <a:pt x="84" y="19"/>
                  <a:pt x="82" y="17"/>
                  <a:pt x="80" y="17"/>
                </a:cubicBezTo>
                <a:close/>
                <a:moveTo>
                  <a:pt x="76" y="144"/>
                </a:moveTo>
                <a:cubicBezTo>
                  <a:pt x="59" y="144"/>
                  <a:pt x="59" y="144"/>
                  <a:pt x="59" y="144"/>
                </a:cubicBezTo>
                <a:cubicBezTo>
                  <a:pt x="59" y="25"/>
                  <a:pt x="59" y="25"/>
                  <a:pt x="59" y="25"/>
                </a:cubicBezTo>
                <a:cubicBezTo>
                  <a:pt x="76" y="25"/>
                  <a:pt x="76" y="25"/>
                  <a:pt x="76" y="25"/>
                </a:cubicBezTo>
                <a:lnTo>
                  <a:pt x="76" y="144"/>
                </a:lnTo>
                <a:close/>
                <a:moveTo>
                  <a:pt x="181" y="0"/>
                </a:moveTo>
                <a:cubicBezTo>
                  <a:pt x="156" y="0"/>
                  <a:pt x="156" y="0"/>
                  <a:pt x="156" y="0"/>
                </a:cubicBezTo>
                <a:cubicBezTo>
                  <a:pt x="153" y="0"/>
                  <a:pt x="151" y="2"/>
                  <a:pt x="151" y="4"/>
                </a:cubicBezTo>
                <a:cubicBezTo>
                  <a:pt x="151" y="148"/>
                  <a:pt x="151" y="148"/>
                  <a:pt x="151" y="148"/>
                </a:cubicBezTo>
                <a:cubicBezTo>
                  <a:pt x="151" y="150"/>
                  <a:pt x="153" y="152"/>
                  <a:pt x="156" y="152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83" y="152"/>
                  <a:pt x="185" y="150"/>
                  <a:pt x="185" y="148"/>
                </a:cubicBezTo>
                <a:cubicBezTo>
                  <a:pt x="185" y="4"/>
                  <a:pt x="185" y="4"/>
                  <a:pt x="185" y="4"/>
                </a:cubicBezTo>
                <a:cubicBezTo>
                  <a:pt x="185" y="2"/>
                  <a:pt x="183" y="0"/>
                  <a:pt x="181" y="0"/>
                </a:cubicBezTo>
                <a:close/>
                <a:moveTo>
                  <a:pt x="177" y="144"/>
                </a:moveTo>
                <a:cubicBezTo>
                  <a:pt x="160" y="144"/>
                  <a:pt x="160" y="144"/>
                  <a:pt x="160" y="144"/>
                </a:cubicBezTo>
                <a:cubicBezTo>
                  <a:pt x="160" y="9"/>
                  <a:pt x="160" y="9"/>
                  <a:pt x="160" y="9"/>
                </a:cubicBezTo>
                <a:cubicBezTo>
                  <a:pt x="177" y="9"/>
                  <a:pt x="177" y="9"/>
                  <a:pt x="177" y="9"/>
                </a:cubicBezTo>
                <a:lnTo>
                  <a:pt x="177" y="144"/>
                </a:lnTo>
                <a:close/>
                <a:moveTo>
                  <a:pt x="130" y="68"/>
                </a:moveTo>
                <a:cubicBezTo>
                  <a:pt x="105" y="68"/>
                  <a:pt x="105" y="68"/>
                  <a:pt x="105" y="68"/>
                </a:cubicBezTo>
                <a:cubicBezTo>
                  <a:pt x="103" y="68"/>
                  <a:pt x="101" y="70"/>
                  <a:pt x="101" y="72"/>
                </a:cubicBezTo>
                <a:cubicBezTo>
                  <a:pt x="101" y="148"/>
                  <a:pt x="101" y="148"/>
                  <a:pt x="101" y="148"/>
                </a:cubicBezTo>
                <a:cubicBezTo>
                  <a:pt x="101" y="150"/>
                  <a:pt x="103" y="152"/>
                  <a:pt x="105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33" y="152"/>
                  <a:pt x="135" y="150"/>
                  <a:pt x="135" y="148"/>
                </a:cubicBezTo>
                <a:cubicBezTo>
                  <a:pt x="135" y="72"/>
                  <a:pt x="135" y="72"/>
                  <a:pt x="135" y="72"/>
                </a:cubicBezTo>
                <a:cubicBezTo>
                  <a:pt x="135" y="70"/>
                  <a:pt x="133" y="68"/>
                  <a:pt x="130" y="68"/>
                </a:cubicBezTo>
                <a:close/>
                <a:moveTo>
                  <a:pt x="126" y="144"/>
                </a:moveTo>
                <a:cubicBezTo>
                  <a:pt x="109" y="144"/>
                  <a:pt x="109" y="144"/>
                  <a:pt x="109" y="144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26" y="76"/>
                  <a:pt x="126" y="76"/>
                  <a:pt x="126" y="76"/>
                </a:cubicBezTo>
                <a:lnTo>
                  <a:pt x="126" y="14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Century Gothic" panose="020B050202020202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D9327A1-0BBB-D448-B800-553C45F7C705}"/>
              </a:ext>
            </a:extLst>
          </p:cNvPr>
          <p:cNvGrpSpPr/>
          <p:nvPr/>
        </p:nvGrpSpPr>
        <p:grpSpPr>
          <a:xfrm>
            <a:off x="390136" y="4189968"/>
            <a:ext cx="691806" cy="475992"/>
            <a:chOff x="433245" y="4133631"/>
            <a:chExt cx="691806" cy="475992"/>
          </a:xfrm>
        </p:grpSpPr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6B48CB3F-4F43-D04A-A30F-E5E4D0544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86" y="4430499"/>
              <a:ext cx="98741" cy="94136"/>
            </a:xfrm>
            <a:custGeom>
              <a:avLst/>
              <a:gdLst>
                <a:gd name="T0" fmla="*/ 174 w 314"/>
                <a:gd name="T1" fmla="*/ 277 h 315"/>
                <a:gd name="T2" fmla="*/ 37 w 314"/>
                <a:gd name="T3" fmla="*/ 277 h 315"/>
                <a:gd name="T4" fmla="*/ 37 w 314"/>
                <a:gd name="T5" fmla="*/ 277 h 315"/>
                <a:gd name="T6" fmla="*/ 37 w 314"/>
                <a:gd name="T7" fmla="*/ 141 h 315"/>
                <a:gd name="T8" fmla="*/ 140 w 314"/>
                <a:gd name="T9" fmla="*/ 38 h 315"/>
                <a:gd name="T10" fmla="*/ 277 w 314"/>
                <a:gd name="T11" fmla="*/ 38 h 315"/>
                <a:gd name="T12" fmla="*/ 277 w 314"/>
                <a:gd name="T13" fmla="*/ 38 h 315"/>
                <a:gd name="T14" fmla="*/ 277 w 314"/>
                <a:gd name="T15" fmla="*/ 174 h 315"/>
                <a:gd name="T16" fmla="*/ 174 w 314"/>
                <a:gd name="T17" fmla="*/ 27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315">
                  <a:moveTo>
                    <a:pt x="174" y="277"/>
                  </a:moveTo>
                  <a:cubicBezTo>
                    <a:pt x="136" y="315"/>
                    <a:pt x="75" y="315"/>
                    <a:pt x="37" y="277"/>
                  </a:cubicBezTo>
                  <a:cubicBezTo>
                    <a:pt x="37" y="277"/>
                    <a:pt x="37" y="277"/>
                    <a:pt x="37" y="277"/>
                  </a:cubicBezTo>
                  <a:cubicBezTo>
                    <a:pt x="0" y="240"/>
                    <a:pt x="0" y="179"/>
                    <a:pt x="37" y="141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78" y="0"/>
                    <a:pt x="239" y="0"/>
                    <a:pt x="277" y="38"/>
                  </a:cubicBezTo>
                  <a:cubicBezTo>
                    <a:pt x="277" y="38"/>
                    <a:pt x="277" y="38"/>
                    <a:pt x="277" y="38"/>
                  </a:cubicBezTo>
                  <a:cubicBezTo>
                    <a:pt x="314" y="76"/>
                    <a:pt x="314" y="137"/>
                    <a:pt x="277" y="174"/>
                  </a:cubicBezTo>
                  <a:lnTo>
                    <a:pt x="174" y="277"/>
                  </a:lnTo>
                  <a:close/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3F95482C-3B79-834E-98A4-52CE675D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53" y="4526406"/>
              <a:ext cx="87873" cy="83217"/>
            </a:xfrm>
            <a:custGeom>
              <a:avLst/>
              <a:gdLst>
                <a:gd name="T0" fmla="*/ 174 w 280"/>
                <a:gd name="T1" fmla="*/ 242 h 279"/>
                <a:gd name="T2" fmla="*/ 38 w 280"/>
                <a:gd name="T3" fmla="*/ 242 h 279"/>
                <a:gd name="T4" fmla="*/ 38 w 280"/>
                <a:gd name="T5" fmla="*/ 242 h 279"/>
                <a:gd name="T6" fmla="*/ 38 w 280"/>
                <a:gd name="T7" fmla="*/ 105 h 279"/>
                <a:gd name="T8" fmla="*/ 106 w 280"/>
                <a:gd name="T9" fmla="*/ 37 h 279"/>
                <a:gd name="T10" fmla="*/ 242 w 280"/>
                <a:gd name="T11" fmla="*/ 37 h 279"/>
                <a:gd name="T12" fmla="*/ 242 w 280"/>
                <a:gd name="T13" fmla="*/ 37 h 279"/>
                <a:gd name="T14" fmla="*/ 242 w 280"/>
                <a:gd name="T15" fmla="*/ 174 h 279"/>
                <a:gd name="T16" fmla="*/ 174 w 280"/>
                <a:gd name="T17" fmla="*/ 24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79">
                  <a:moveTo>
                    <a:pt x="174" y="242"/>
                  </a:moveTo>
                  <a:cubicBezTo>
                    <a:pt x="136" y="279"/>
                    <a:pt x="75" y="279"/>
                    <a:pt x="38" y="242"/>
                  </a:cubicBezTo>
                  <a:cubicBezTo>
                    <a:pt x="38" y="242"/>
                    <a:pt x="38" y="242"/>
                    <a:pt x="38" y="242"/>
                  </a:cubicBezTo>
                  <a:cubicBezTo>
                    <a:pt x="0" y="204"/>
                    <a:pt x="0" y="143"/>
                    <a:pt x="38" y="105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43" y="0"/>
                    <a:pt x="204" y="0"/>
                    <a:pt x="242" y="37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80" y="75"/>
                    <a:pt x="280" y="136"/>
                    <a:pt x="242" y="174"/>
                  </a:cubicBezTo>
                  <a:lnTo>
                    <a:pt x="174" y="242"/>
                  </a:lnTo>
                  <a:close/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3544306E-9E7E-3A4A-A896-E3E57BDA9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26" y="4415154"/>
              <a:ext cx="74521" cy="71119"/>
            </a:xfrm>
            <a:custGeom>
              <a:avLst/>
              <a:gdLst>
                <a:gd name="T0" fmla="*/ 174 w 237"/>
                <a:gd name="T1" fmla="*/ 200 h 238"/>
                <a:gd name="T2" fmla="*/ 37 w 237"/>
                <a:gd name="T3" fmla="*/ 200 h 238"/>
                <a:gd name="T4" fmla="*/ 37 w 237"/>
                <a:gd name="T5" fmla="*/ 200 h 238"/>
                <a:gd name="T6" fmla="*/ 37 w 237"/>
                <a:gd name="T7" fmla="*/ 64 h 238"/>
                <a:gd name="T8" fmla="*/ 64 w 237"/>
                <a:gd name="T9" fmla="*/ 38 h 238"/>
                <a:gd name="T10" fmla="*/ 200 w 237"/>
                <a:gd name="T11" fmla="*/ 38 h 238"/>
                <a:gd name="T12" fmla="*/ 200 w 237"/>
                <a:gd name="T13" fmla="*/ 38 h 238"/>
                <a:gd name="T14" fmla="*/ 200 w 237"/>
                <a:gd name="T15" fmla="*/ 174 h 238"/>
                <a:gd name="T16" fmla="*/ 174 w 237"/>
                <a:gd name="T17" fmla="*/ 20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238">
                  <a:moveTo>
                    <a:pt x="174" y="200"/>
                  </a:moveTo>
                  <a:cubicBezTo>
                    <a:pt x="136" y="238"/>
                    <a:pt x="75" y="238"/>
                    <a:pt x="37" y="200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0" y="163"/>
                    <a:pt x="0" y="101"/>
                    <a:pt x="37" y="6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101" y="0"/>
                    <a:pt x="162" y="0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37" y="75"/>
                    <a:pt x="237" y="136"/>
                    <a:pt x="200" y="174"/>
                  </a:cubicBezTo>
                  <a:lnTo>
                    <a:pt x="174" y="200"/>
                  </a:lnTo>
                  <a:close/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2" name="Freeform 9">
              <a:extLst>
                <a:ext uri="{FF2B5EF4-FFF2-40B4-BE49-F238E27FC236}">
                  <a16:creationId xmlns:a16="http://schemas.microsoft.com/office/drawing/2014/main" id="{F00A6960-2C22-7445-A0FD-5C8564F20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22" y="4217734"/>
              <a:ext cx="145627" cy="115383"/>
            </a:xfrm>
            <a:custGeom>
              <a:avLst/>
              <a:gdLst>
                <a:gd name="T0" fmla="*/ 165 w 463"/>
                <a:gd name="T1" fmla="*/ 356 h 386"/>
                <a:gd name="T2" fmla="*/ 30 w 463"/>
                <a:gd name="T3" fmla="*/ 331 h 386"/>
                <a:gd name="T4" fmla="*/ 30 w 463"/>
                <a:gd name="T5" fmla="*/ 331 h 386"/>
                <a:gd name="T6" fmla="*/ 55 w 463"/>
                <a:gd name="T7" fmla="*/ 197 h 386"/>
                <a:gd name="T8" fmla="*/ 463 w 463"/>
                <a:gd name="T9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6">
                  <a:moveTo>
                    <a:pt x="165" y="356"/>
                  </a:moveTo>
                  <a:cubicBezTo>
                    <a:pt x="121" y="386"/>
                    <a:pt x="61" y="375"/>
                    <a:pt x="30" y="331"/>
                  </a:cubicBezTo>
                  <a:cubicBezTo>
                    <a:pt x="30" y="331"/>
                    <a:pt x="30" y="331"/>
                    <a:pt x="30" y="331"/>
                  </a:cubicBezTo>
                  <a:cubicBezTo>
                    <a:pt x="0" y="288"/>
                    <a:pt x="11" y="227"/>
                    <a:pt x="55" y="197"/>
                  </a:cubicBezTo>
                  <a:cubicBezTo>
                    <a:pt x="463" y="0"/>
                    <a:pt x="463" y="0"/>
                    <a:pt x="463" y="0"/>
                  </a:cubicBez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3" name="Freeform 10">
              <a:extLst>
                <a:ext uri="{FF2B5EF4-FFF2-40B4-BE49-F238E27FC236}">
                  <a16:creationId xmlns:a16="http://schemas.microsoft.com/office/drawing/2014/main" id="{A62ED363-08D4-FF45-8269-A0511FA0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46" y="4463255"/>
              <a:ext cx="113645" cy="108006"/>
            </a:xfrm>
            <a:custGeom>
              <a:avLst/>
              <a:gdLst>
                <a:gd name="T0" fmla="*/ 174 w 362"/>
                <a:gd name="T1" fmla="*/ 324 h 362"/>
                <a:gd name="T2" fmla="*/ 38 w 362"/>
                <a:gd name="T3" fmla="*/ 324 h 362"/>
                <a:gd name="T4" fmla="*/ 38 w 362"/>
                <a:gd name="T5" fmla="*/ 324 h 362"/>
                <a:gd name="T6" fmla="*/ 38 w 362"/>
                <a:gd name="T7" fmla="*/ 188 h 362"/>
                <a:gd name="T8" fmla="*/ 188 w 362"/>
                <a:gd name="T9" fmla="*/ 37 h 362"/>
                <a:gd name="T10" fmla="*/ 324 w 362"/>
                <a:gd name="T11" fmla="*/ 37 h 362"/>
                <a:gd name="T12" fmla="*/ 324 w 362"/>
                <a:gd name="T13" fmla="*/ 37 h 362"/>
                <a:gd name="T14" fmla="*/ 324 w 362"/>
                <a:gd name="T15" fmla="*/ 174 h 362"/>
                <a:gd name="T16" fmla="*/ 174 w 362"/>
                <a:gd name="T17" fmla="*/ 32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62">
                  <a:moveTo>
                    <a:pt x="174" y="324"/>
                  </a:moveTo>
                  <a:cubicBezTo>
                    <a:pt x="137" y="362"/>
                    <a:pt x="75" y="362"/>
                    <a:pt x="38" y="324"/>
                  </a:cubicBezTo>
                  <a:cubicBezTo>
                    <a:pt x="38" y="324"/>
                    <a:pt x="38" y="324"/>
                    <a:pt x="38" y="324"/>
                  </a:cubicBezTo>
                  <a:cubicBezTo>
                    <a:pt x="0" y="286"/>
                    <a:pt x="0" y="225"/>
                    <a:pt x="38" y="188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226" y="0"/>
                    <a:pt x="287" y="0"/>
                    <a:pt x="324" y="3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62" y="75"/>
                    <a:pt x="362" y="136"/>
                    <a:pt x="324" y="174"/>
                  </a:cubicBezTo>
                  <a:lnTo>
                    <a:pt x="174" y="324"/>
                  </a:lnTo>
                  <a:close/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327F79B6-32DC-2D49-91CF-9CF9BC7E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674" y="4380037"/>
              <a:ext cx="110540" cy="112137"/>
            </a:xfrm>
            <a:custGeom>
              <a:avLst/>
              <a:gdLst>
                <a:gd name="T0" fmla="*/ 113 w 352"/>
                <a:gd name="T1" fmla="*/ 0 h 376"/>
                <a:gd name="T2" fmla="*/ 315 w 352"/>
                <a:gd name="T3" fmla="*/ 202 h 376"/>
                <a:gd name="T4" fmla="*/ 315 w 352"/>
                <a:gd name="T5" fmla="*/ 338 h 376"/>
                <a:gd name="T6" fmla="*/ 315 w 352"/>
                <a:gd name="T7" fmla="*/ 338 h 376"/>
                <a:gd name="T8" fmla="*/ 178 w 352"/>
                <a:gd name="T9" fmla="*/ 338 h 376"/>
                <a:gd name="T10" fmla="*/ 0 w 352"/>
                <a:gd name="T11" fmla="*/ 16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376">
                  <a:moveTo>
                    <a:pt x="113" y="0"/>
                  </a:moveTo>
                  <a:cubicBezTo>
                    <a:pt x="315" y="202"/>
                    <a:pt x="315" y="202"/>
                    <a:pt x="315" y="202"/>
                  </a:cubicBezTo>
                  <a:cubicBezTo>
                    <a:pt x="352" y="239"/>
                    <a:pt x="352" y="301"/>
                    <a:pt x="315" y="338"/>
                  </a:cubicBezTo>
                  <a:cubicBezTo>
                    <a:pt x="315" y="338"/>
                    <a:pt x="315" y="338"/>
                    <a:pt x="315" y="338"/>
                  </a:cubicBezTo>
                  <a:cubicBezTo>
                    <a:pt x="277" y="376"/>
                    <a:pt x="216" y="376"/>
                    <a:pt x="178" y="338"/>
                  </a:cubicBezTo>
                  <a:cubicBezTo>
                    <a:pt x="0" y="160"/>
                    <a:pt x="0" y="160"/>
                    <a:pt x="0" y="16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F1926318-20EC-0041-9646-909E0FB6A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04" y="4282360"/>
              <a:ext cx="147801" cy="181190"/>
            </a:xfrm>
            <a:custGeom>
              <a:avLst/>
              <a:gdLst>
                <a:gd name="T0" fmla="*/ 0 w 471"/>
                <a:gd name="T1" fmla="*/ 0 h 607"/>
                <a:gd name="T2" fmla="*/ 433 w 471"/>
                <a:gd name="T3" fmla="*/ 433 h 607"/>
                <a:gd name="T4" fmla="*/ 433 w 471"/>
                <a:gd name="T5" fmla="*/ 569 h 607"/>
                <a:gd name="T6" fmla="*/ 433 w 471"/>
                <a:gd name="T7" fmla="*/ 569 h 607"/>
                <a:gd name="T8" fmla="*/ 297 w 471"/>
                <a:gd name="T9" fmla="*/ 569 h 607"/>
                <a:gd name="T10" fmla="*/ 58 w 471"/>
                <a:gd name="T11" fmla="*/ 33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" h="607">
                  <a:moveTo>
                    <a:pt x="0" y="0"/>
                  </a:moveTo>
                  <a:cubicBezTo>
                    <a:pt x="433" y="433"/>
                    <a:pt x="433" y="433"/>
                    <a:pt x="433" y="433"/>
                  </a:cubicBezTo>
                  <a:cubicBezTo>
                    <a:pt x="471" y="471"/>
                    <a:pt x="471" y="532"/>
                    <a:pt x="433" y="569"/>
                  </a:cubicBezTo>
                  <a:cubicBezTo>
                    <a:pt x="433" y="569"/>
                    <a:pt x="433" y="569"/>
                    <a:pt x="433" y="569"/>
                  </a:cubicBezTo>
                  <a:cubicBezTo>
                    <a:pt x="395" y="607"/>
                    <a:pt x="334" y="607"/>
                    <a:pt x="297" y="569"/>
                  </a:cubicBezTo>
                  <a:cubicBezTo>
                    <a:pt x="58" y="330"/>
                    <a:pt x="58" y="330"/>
                    <a:pt x="58" y="330"/>
                  </a:cubicBez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14A23605-C27D-954D-B924-48D7C1C5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674" y="4428138"/>
              <a:ext cx="58065" cy="96202"/>
            </a:xfrm>
            <a:custGeom>
              <a:avLst/>
              <a:gdLst>
                <a:gd name="T0" fmla="*/ 0 w 185"/>
                <a:gd name="T1" fmla="*/ 0 h 322"/>
                <a:gd name="T2" fmla="*/ 147 w 185"/>
                <a:gd name="T3" fmla="*/ 148 h 322"/>
                <a:gd name="T4" fmla="*/ 147 w 185"/>
                <a:gd name="T5" fmla="*/ 284 h 322"/>
                <a:gd name="T6" fmla="*/ 147 w 185"/>
                <a:gd name="T7" fmla="*/ 284 h 322"/>
                <a:gd name="T8" fmla="*/ 11 w 185"/>
                <a:gd name="T9" fmla="*/ 28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322">
                  <a:moveTo>
                    <a:pt x="0" y="0"/>
                  </a:moveTo>
                  <a:cubicBezTo>
                    <a:pt x="147" y="148"/>
                    <a:pt x="147" y="148"/>
                    <a:pt x="147" y="148"/>
                  </a:cubicBezTo>
                  <a:cubicBezTo>
                    <a:pt x="185" y="186"/>
                    <a:pt x="185" y="247"/>
                    <a:pt x="147" y="284"/>
                  </a:cubicBezTo>
                  <a:cubicBezTo>
                    <a:pt x="147" y="284"/>
                    <a:pt x="147" y="284"/>
                    <a:pt x="147" y="284"/>
                  </a:cubicBezTo>
                  <a:cubicBezTo>
                    <a:pt x="110" y="322"/>
                    <a:pt x="48" y="322"/>
                    <a:pt x="11" y="284"/>
                  </a:cubicBez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634512A7-A435-C446-BD62-630501098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482" y="4482141"/>
              <a:ext cx="54649" cy="83808"/>
            </a:xfrm>
            <a:custGeom>
              <a:avLst/>
              <a:gdLst>
                <a:gd name="T0" fmla="*/ 30 w 174"/>
                <a:gd name="T1" fmla="*/ 0 h 281"/>
                <a:gd name="T2" fmla="*/ 137 w 174"/>
                <a:gd name="T3" fmla="*/ 107 h 281"/>
                <a:gd name="T4" fmla="*/ 137 w 174"/>
                <a:gd name="T5" fmla="*/ 243 h 281"/>
                <a:gd name="T6" fmla="*/ 137 w 174"/>
                <a:gd name="T7" fmla="*/ 243 h 281"/>
                <a:gd name="T8" fmla="*/ 0 w 174"/>
                <a:gd name="T9" fmla="*/ 24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281">
                  <a:moveTo>
                    <a:pt x="30" y="0"/>
                  </a:moveTo>
                  <a:cubicBezTo>
                    <a:pt x="137" y="107"/>
                    <a:pt x="137" y="107"/>
                    <a:pt x="137" y="107"/>
                  </a:cubicBezTo>
                  <a:cubicBezTo>
                    <a:pt x="174" y="144"/>
                    <a:pt x="174" y="205"/>
                    <a:pt x="137" y="243"/>
                  </a:cubicBezTo>
                  <a:cubicBezTo>
                    <a:pt x="137" y="243"/>
                    <a:pt x="137" y="243"/>
                    <a:pt x="137" y="243"/>
                  </a:cubicBezTo>
                  <a:cubicBezTo>
                    <a:pt x="99" y="281"/>
                    <a:pt x="38" y="281"/>
                    <a:pt x="0" y="243"/>
                  </a:cubicBez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8" name="Line 15">
              <a:extLst>
                <a:ext uri="{FF2B5EF4-FFF2-40B4-BE49-F238E27FC236}">
                  <a16:creationId xmlns:a16="http://schemas.microsoft.com/office/drawing/2014/main" id="{4272C949-F81D-BA45-BA32-08C8A30E5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245" y="4345511"/>
              <a:ext cx="117992" cy="84398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id="{12E71E97-4C01-0847-8231-51EC615D6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97" y="4133631"/>
              <a:ext cx="255235" cy="104464"/>
            </a:xfrm>
            <a:custGeom>
              <a:avLst/>
              <a:gdLst>
                <a:gd name="T0" fmla="*/ 0 w 822"/>
                <a:gd name="T1" fmla="*/ 0 h 354"/>
                <a:gd name="T2" fmla="*/ 448 w 822"/>
                <a:gd name="T3" fmla="*/ 302 h 354"/>
                <a:gd name="T4" fmla="*/ 822 w 822"/>
                <a:gd name="T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2" h="354">
                  <a:moveTo>
                    <a:pt x="0" y="0"/>
                  </a:moveTo>
                  <a:lnTo>
                    <a:pt x="448" y="302"/>
                  </a:lnTo>
                  <a:lnTo>
                    <a:pt x="822" y="354"/>
                  </a:ln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955E19AD-A34E-974E-B992-83CDD0408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95" y="4295935"/>
              <a:ext cx="113956" cy="109776"/>
            </a:xfrm>
            <a:custGeom>
              <a:avLst/>
              <a:gdLst>
                <a:gd name="T0" fmla="*/ 0 w 367"/>
                <a:gd name="T1" fmla="*/ 372 h 372"/>
                <a:gd name="T2" fmla="*/ 166 w 367"/>
                <a:gd name="T3" fmla="*/ 204 h 372"/>
                <a:gd name="T4" fmla="*/ 367 w 367"/>
                <a:gd name="T5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" h="372">
                  <a:moveTo>
                    <a:pt x="0" y="372"/>
                  </a:moveTo>
                  <a:lnTo>
                    <a:pt x="166" y="204"/>
                  </a:lnTo>
                  <a:lnTo>
                    <a:pt x="367" y="0"/>
                  </a:lnTo>
                </a:path>
              </a:pathLst>
            </a:custGeom>
            <a:solidFill>
              <a:srgbClr val="FFFFFF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id="{FE0A6F58-0A6B-1C41-8999-DE27D6505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49" y="4167567"/>
              <a:ext cx="285665" cy="63446"/>
            </a:xfrm>
            <a:custGeom>
              <a:avLst/>
              <a:gdLst>
                <a:gd name="T0" fmla="*/ 920 w 920"/>
                <a:gd name="T1" fmla="*/ 0 h 215"/>
                <a:gd name="T2" fmla="*/ 603 w 920"/>
                <a:gd name="T3" fmla="*/ 215 h 215"/>
                <a:gd name="T4" fmla="*/ 387 w 920"/>
                <a:gd name="T5" fmla="*/ 107 h 215"/>
                <a:gd name="T6" fmla="*/ 0 w 920"/>
                <a:gd name="T7" fmla="*/ 17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0" h="215">
                  <a:moveTo>
                    <a:pt x="920" y="0"/>
                  </a:moveTo>
                  <a:lnTo>
                    <a:pt x="603" y="215"/>
                  </a:lnTo>
                  <a:lnTo>
                    <a:pt x="387" y="107"/>
                  </a:lnTo>
                  <a:lnTo>
                    <a:pt x="0" y="170"/>
                  </a:lnTo>
                </a:path>
              </a:pathLst>
            </a:custGeom>
            <a:solidFill>
              <a:schemeClr val="accent5"/>
            </a:solidFill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30CAC39-96E3-1945-9DCC-24F2657037E1}"/>
              </a:ext>
            </a:extLst>
          </p:cNvPr>
          <p:cNvGrpSpPr/>
          <p:nvPr/>
        </p:nvGrpSpPr>
        <p:grpSpPr>
          <a:xfrm>
            <a:off x="3256372" y="1301470"/>
            <a:ext cx="623668" cy="574020"/>
            <a:chOff x="3203837" y="1796541"/>
            <a:chExt cx="1089981" cy="1087411"/>
          </a:xfrm>
        </p:grpSpPr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BD0BF968-708D-E640-8186-FCE838679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205" y="2380091"/>
              <a:ext cx="298202" cy="293061"/>
            </a:xfrm>
            <a:custGeom>
              <a:avLst/>
              <a:gdLst>
                <a:gd name="T0" fmla="*/ 24 w 49"/>
                <a:gd name="T1" fmla="*/ 0 h 48"/>
                <a:gd name="T2" fmla="*/ 0 w 49"/>
                <a:gd name="T3" fmla="*/ 24 h 48"/>
                <a:gd name="T4" fmla="*/ 24 w 49"/>
                <a:gd name="T5" fmla="*/ 48 h 48"/>
                <a:gd name="T6" fmla="*/ 49 w 49"/>
                <a:gd name="T7" fmla="*/ 24 h 48"/>
                <a:gd name="T8" fmla="*/ 24 w 49"/>
                <a:gd name="T9" fmla="*/ 0 h 48"/>
                <a:gd name="T10" fmla="*/ 24 w 49"/>
                <a:gd name="T11" fmla="*/ 41 h 48"/>
                <a:gd name="T12" fmla="*/ 8 w 49"/>
                <a:gd name="T13" fmla="*/ 24 h 48"/>
                <a:gd name="T14" fmla="*/ 24 w 49"/>
                <a:gd name="T15" fmla="*/ 7 h 48"/>
                <a:gd name="T16" fmla="*/ 41 w 49"/>
                <a:gd name="T17" fmla="*/ 24 h 48"/>
                <a:gd name="T18" fmla="*/ 24 w 49"/>
                <a:gd name="T19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8" y="48"/>
                    <a:pt x="49" y="37"/>
                    <a:pt x="49" y="24"/>
                  </a:cubicBezTo>
                  <a:cubicBezTo>
                    <a:pt x="49" y="11"/>
                    <a:pt x="38" y="0"/>
                    <a:pt x="24" y="0"/>
                  </a:cubicBezTo>
                  <a:close/>
                  <a:moveTo>
                    <a:pt x="24" y="41"/>
                  </a:moveTo>
                  <a:cubicBezTo>
                    <a:pt x="15" y="41"/>
                    <a:pt x="8" y="33"/>
                    <a:pt x="8" y="24"/>
                  </a:cubicBezTo>
                  <a:cubicBezTo>
                    <a:pt x="8" y="15"/>
                    <a:pt x="15" y="7"/>
                    <a:pt x="24" y="7"/>
                  </a:cubicBezTo>
                  <a:cubicBezTo>
                    <a:pt x="34" y="7"/>
                    <a:pt x="41" y="15"/>
                    <a:pt x="41" y="24"/>
                  </a:cubicBezTo>
                  <a:cubicBezTo>
                    <a:pt x="41" y="33"/>
                    <a:pt x="34" y="41"/>
                    <a:pt x="24" y="4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02A3E477-56F4-8D44-829A-B466D54E7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3837" y="2166723"/>
              <a:ext cx="719799" cy="717229"/>
            </a:xfrm>
            <a:custGeom>
              <a:avLst/>
              <a:gdLst>
                <a:gd name="T0" fmla="*/ 102 w 118"/>
                <a:gd name="T1" fmla="*/ 46 h 118"/>
                <a:gd name="T2" fmla="*/ 106 w 118"/>
                <a:gd name="T3" fmla="*/ 28 h 118"/>
                <a:gd name="T4" fmla="*/ 95 w 118"/>
                <a:gd name="T5" fmla="*/ 12 h 118"/>
                <a:gd name="T6" fmla="*/ 80 w 118"/>
                <a:gd name="T7" fmla="*/ 20 h 118"/>
                <a:gd name="T8" fmla="*/ 71 w 118"/>
                <a:gd name="T9" fmla="*/ 4 h 118"/>
                <a:gd name="T10" fmla="*/ 51 w 118"/>
                <a:gd name="T11" fmla="*/ 1 h 118"/>
                <a:gd name="T12" fmla="*/ 47 w 118"/>
                <a:gd name="T13" fmla="*/ 16 h 118"/>
                <a:gd name="T14" fmla="*/ 29 w 118"/>
                <a:gd name="T15" fmla="*/ 12 h 118"/>
                <a:gd name="T16" fmla="*/ 13 w 118"/>
                <a:gd name="T17" fmla="*/ 24 h 118"/>
                <a:gd name="T18" fmla="*/ 20 w 118"/>
                <a:gd name="T19" fmla="*/ 38 h 118"/>
                <a:gd name="T20" fmla="*/ 4 w 118"/>
                <a:gd name="T21" fmla="*/ 48 h 118"/>
                <a:gd name="T22" fmla="*/ 1 w 118"/>
                <a:gd name="T23" fmla="*/ 67 h 118"/>
                <a:gd name="T24" fmla="*/ 17 w 118"/>
                <a:gd name="T25" fmla="*/ 72 h 118"/>
                <a:gd name="T26" fmla="*/ 13 w 118"/>
                <a:gd name="T27" fmla="*/ 90 h 118"/>
                <a:gd name="T28" fmla="*/ 24 w 118"/>
                <a:gd name="T29" fmla="*/ 106 h 118"/>
                <a:gd name="T30" fmla="*/ 39 w 118"/>
                <a:gd name="T31" fmla="*/ 98 h 118"/>
                <a:gd name="T32" fmla="*/ 48 w 118"/>
                <a:gd name="T33" fmla="*/ 114 h 118"/>
                <a:gd name="T34" fmla="*/ 59 w 118"/>
                <a:gd name="T35" fmla="*/ 118 h 118"/>
                <a:gd name="T36" fmla="*/ 71 w 118"/>
                <a:gd name="T37" fmla="*/ 114 h 118"/>
                <a:gd name="T38" fmla="*/ 80 w 118"/>
                <a:gd name="T39" fmla="*/ 98 h 118"/>
                <a:gd name="T40" fmla="*/ 95 w 118"/>
                <a:gd name="T41" fmla="*/ 106 h 118"/>
                <a:gd name="T42" fmla="*/ 106 w 118"/>
                <a:gd name="T43" fmla="*/ 90 h 118"/>
                <a:gd name="T44" fmla="*/ 102 w 118"/>
                <a:gd name="T45" fmla="*/ 72 h 118"/>
                <a:gd name="T46" fmla="*/ 118 w 118"/>
                <a:gd name="T47" fmla="*/ 67 h 118"/>
                <a:gd name="T48" fmla="*/ 114 w 118"/>
                <a:gd name="T49" fmla="*/ 48 h 118"/>
                <a:gd name="T50" fmla="*/ 99 w 118"/>
                <a:gd name="T51" fmla="*/ 65 h 118"/>
                <a:gd name="T52" fmla="*/ 91 w 118"/>
                <a:gd name="T53" fmla="*/ 78 h 118"/>
                <a:gd name="T54" fmla="*/ 99 w 118"/>
                <a:gd name="T55" fmla="*/ 92 h 118"/>
                <a:gd name="T56" fmla="*/ 83 w 118"/>
                <a:gd name="T57" fmla="*/ 91 h 118"/>
                <a:gd name="T58" fmla="*/ 68 w 118"/>
                <a:gd name="T59" fmla="*/ 95 h 118"/>
                <a:gd name="T60" fmla="*/ 64 w 118"/>
                <a:gd name="T61" fmla="*/ 110 h 118"/>
                <a:gd name="T62" fmla="*/ 54 w 118"/>
                <a:gd name="T63" fmla="*/ 98 h 118"/>
                <a:gd name="T64" fmla="*/ 40 w 118"/>
                <a:gd name="T65" fmla="*/ 91 h 118"/>
                <a:gd name="T66" fmla="*/ 26 w 118"/>
                <a:gd name="T67" fmla="*/ 98 h 118"/>
                <a:gd name="T68" fmla="*/ 28 w 118"/>
                <a:gd name="T69" fmla="*/ 83 h 118"/>
                <a:gd name="T70" fmla="*/ 23 w 118"/>
                <a:gd name="T71" fmla="*/ 68 h 118"/>
                <a:gd name="T72" fmla="*/ 8 w 118"/>
                <a:gd name="T73" fmla="*/ 63 h 118"/>
                <a:gd name="T74" fmla="*/ 20 w 118"/>
                <a:gd name="T75" fmla="*/ 53 h 118"/>
                <a:gd name="T76" fmla="*/ 28 w 118"/>
                <a:gd name="T77" fmla="*/ 40 h 118"/>
                <a:gd name="T78" fmla="*/ 20 w 118"/>
                <a:gd name="T79" fmla="*/ 26 h 118"/>
                <a:gd name="T80" fmla="*/ 36 w 118"/>
                <a:gd name="T81" fmla="*/ 27 h 118"/>
                <a:gd name="T82" fmla="*/ 51 w 118"/>
                <a:gd name="T83" fmla="*/ 23 h 118"/>
                <a:gd name="T84" fmla="*/ 55 w 118"/>
                <a:gd name="T85" fmla="*/ 8 h 118"/>
                <a:gd name="T86" fmla="*/ 65 w 118"/>
                <a:gd name="T87" fmla="*/ 20 h 118"/>
                <a:gd name="T88" fmla="*/ 79 w 118"/>
                <a:gd name="T89" fmla="*/ 27 h 118"/>
                <a:gd name="T90" fmla="*/ 93 w 118"/>
                <a:gd name="T91" fmla="*/ 20 h 118"/>
                <a:gd name="T92" fmla="*/ 91 w 118"/>
                <a:gd name="T93" fmla="*/ 35 h 118"/>
                <a:gd name="T94" fmla="*/ 95 w 118"/>
                <a:gd name="T95" fmla="*/ 50 h 118"/>
                <a:gd name="T96" fmla="*/ 111 w 118"/>
                <a:gd name="T97" fmla="*/ 5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8" h="118">
                  <a:moveTo>
                    <a:pt x="114" y="48"/>
                  </a:moveTo>
                  <a:cubicBezTo>
                    <a:pt x="102" y="46"/>
                    <a:pt x="102" y="46"/>
                    <a:pt x="102" y="46"/>
                  </a:cubicBezTo>
                  <a:cubicBezTo>
                    <a:pt x="101" y="43"/>
                    <a:pt x="100" y="41"/>
                    <a:pt x="99" y="38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7" y="27"/>
                    <a:pt x="107" y="25"/>
                    <a:pt x="106" y="24"/>
                  </a:cubicBezTo>
                  <a:cubicBezTo>
                    <a:pt x="103" y="19"/>
                    <a:pt x="99" y="15"/>
                    <a:pt x="95" y="12"/>
                  </a:cubicBezTo>
                  <a:cubicBezTo>
                    <a:pt x="93" y="11"/>
                    <a:pt x="92" y="11"/>
                    <a:pt x="90" y="12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8" y="18"/>
                    <a:pt x="75" y="17"/>
                    <a:pt x="72" y="16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2"/>
                    <a:pt x="69" y="1"/>
                    <a:pt x="68" y="1"/>
                  </a:cubicBezTo>
                  <a:cubicBezTo>
                    <a:pt x="62" y="0"/>
                    <a:pt x="57" y="0"/>
                    <a:pt x="51" y="1"/>
                  </a:cubicBezTo>
                  <a:cubicBezTo>
                    <a:pt x="50" y="1"/>
                    <a:pt x="48" y="2"/>
                    <a:pt x="48" y="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4" y="17"/>
                    <a:pt x="41" y="18"/>
                    <a:pt x="39" y="20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7" y="11"/>
                    <a:pt x="25" y="11"/>
                    <a:pt x="24" y="12"/>
                  </a:cubicBezTo>
                  <a:cubicBezTo>
                    <a:pt x="20" y="15"/>
                    <a:pt x="16" y="19"/>
                    <a:pt x="13" y="24"/>
                  </a:cubicBezTo>
                  <a:cubicBezTo>
                    <a:pt x="12" y="25"/>
                    <a:pt x="12" y="27"/>
                    <a:pt x="13" y="2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9" y="41"/>
                    <a:pt x="18" y="43"/>
                    <a:pt x="17" y="46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8"/>
                    <a:pt x="1" y="49"/>
                    <a:pt x="1" y="51"/>
                  </a:cubicBezTo>
                  <a:cubicBezTo>
                    <a:pt x="0" y="56"/>
                    <a:pt x="0" y="62"/>
                    <a:pt x="1" y="67"/>
                  </a:cubicBezTo>
                  <a:cubicBezTo>
                    <a:pt x="1" y="69"/>
                    <a:pt x="3" y="70"/>
                    <a:pt x="4" y="70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5"/>
                    <a:pt x="19" y="77"/>
                    <a:pt x="20" y="8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2" y="91"/>
                    <a:pt x="12" y="93"/>
                    <a:pt x="13" y="94"/>
                  </a:cubicBezTo>
                  <a:cubicBezTo>
                    <a:pt x="16" y="99"/>
                    <a:pt x="20" y="103"/>
                    <a:pt x="24" y="106"/>
                  </a:cubicBezTo>
                  <a:cubicBezTo>
                    <a:pt x="25" y="107"/>
                    <a:pt x="27" y="107"/>
                    <a:pt x="29" y="106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1" y="100"/>
                    <a:pt x="44" y="101"/>
                    <a:pt x="47" y="102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6"/>
                    <a:pt x="50" y="117"/>
                    <a:pt x="51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69" y="117"/>
                    <a:pt x="71" y="116"/>
                    <a:pt x="71" y="114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5" y="101"/>
                    <a:pt x="78" y="100"/>
                    <a:pt x="80" y="98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2" y="107"/>
                    <a:pt x="93" y="107"/>
                    <a:pt x="95" y="106"/>
                  </a:cubicBezTo>
                  <a:cubicBezTo>
                    <a:pt x="99" y="103"/>
                    <a:pt x="103" y="99"/>
                    <a:pt x="106" y="94"/>
                  </a:cubicBezTo>
                  <a:cubicBezTo>
                    <a:pt x="107" y="93"/>
                    <a:pt x="107" y="91"/>
                    <a:pt x="106" y="90"/>
                  </a:cubicBezTo>
                  <a:cubicBezTo>
                    <a:pt x="99" y="80"/>
                    <a:pt x="99" y="80"/>
                    <a:pt x="99" y="80"/>
                  </a:cubicBezTo>
                  <a:cubicBezTo>
                    <a:pt x="100" y="77"/>
                    <a:pt x="101" y="75"/>
                    <a:pt x="102" y="72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0"/>
                    <a:pt x="117" y="69"/>
                    <a:pt x="118" y="67"/>
                  </a:cubicBezTo>
                  <a:cubicBezTo>
                    <a:pt x="118" y="62"/>
                    <a:pt x="118" y="56"/>
                    <a:pt x="118" y="51"/>
                  </a:cubicBezTo>
                  <a:cubicBezTo>
                    <a:pt x="117" y="49"/>
                    <a:pt x="116" y="48"/>
                    <a:pt x="114" y="48"/>
                  </a:cubicBezTo>
                  <a:close/>
                  <a:moveTo>
                    <a:pt x="111" y="63"/>
                  </a:moveTo>
                  <a:cubicBezTo>
                    <a:pt x="99" y="65"/>
                    <a:pt x="99" y="65"/>
                    <a:pt x="99" y="65"/>
                  </a:cubicBezTo>
                  <a:cubicBezTo>
                    <a:pt x="97" y="65"/>
                    <a:pt x="96" y="66"/>
                    <a:pt x="95" y="68"/>
                  </a:cubicBezTo>
                  <a:cubicBezTo>
                    <a:pt x="94" y="71"/>
                    <a:pt x="93" y="75"/>
                    <a:pt x="91" y="78"/>
                  </a:cubicBezTo>
                  <a:cubicBezTo>
                    <a:pt x="90" y="80"/>
                    <a:pt x="90" y="81"/>
                    <a:pt x="91" y="8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7" y="94"/>
                    <a:pt x="95" y="96"/>
                    <a:pt x="93" y="98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2" y="90"/>
                    <a:pt x="80" y="90"/>
                    <a:pt x="79" y="91"/>
                  </a:cubicBezTo>
                  <a:cubicBezTo>
                    <a:pt x="75" y="93"/>
                    <a:pt x="72" y="94"/>
                    <a:pt x="68" y="95"/>
                  </a:cubicBezTo>
                  <a:cubicBezTo>
                    <a:pt x="67" y="95"/>
                    <a:pt x="65" y="97"/>
                    <a:pt x="65" y="98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1" y="110"/>
                    <a:pt x="58" y="110"/>
                    <a:pt x="55" y="11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3" y="97"/>
                    <a:pt x="52" y="95"/>
                    <a:pt x="51" y="95"/>
                  </a:cubicBezTo>
                  <a:cubicBezTo>
                    <a:pt x="47" y="94"/>
                    <a:pt x="43" y="93"/>
                    <a:pt x="40" y="91"/>
                  </a:cubicBezTo>
                  <a:cubicBezTo>
                    <a:pt x="39" y="90"/>
                    <a:pt x="37" y="90"/>
                    <a:pt x="36" y="91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4" y="96"/>
                    <a:pt x="22" y="94"/>
                    <a:pt x="20" y="92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9" y="81"/>
                    <a:pt x="29" y="80"/>
                    <a:pt x="28" y="78"/>
                  </a:cubicBezTo>
                  <a:cubicBezTo>
                    <a:pt x="26" y="75"/>
                    <a:pt x="24" y="71"/>
                    <a:pt x="23" y="68"/>
                  </a:cubicBezTo>
                  <a:cubicBezTo>
                    <a:pt x="23" y="66"/>
                    <a:pt x="22" y="65"/>
                    <a:pt x="20" y="65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8" y="58"/>
                    <a:pt x="8" y="55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2" y="53"/>
                    <a:pt x="23" y="52"/>
                    <a:pt x="23" y="50"/>
                  </a:cubicBezTo>
                  <a:cubicBezTo>
                    <a:pt x="24" y="47"/>
                    <a:pt x="26" y="43"/>
                    <a:pt x="28" y="40"/>
                  </a:cubicBezTo>
                  <a:cubicBezTo>
                    <a:pt x="29" y="38"/>
                    <a:pt x="29" y="37"/>
                    <a:pt x="28" y="3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4"/>
                    <a:pt x="24" y="22"/>
                    <a:pt x="26" y="2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8"/>
                    <a:pt x="39" y="28"/>
                    <a:pt x="40" y="27"/>
                  </a:cubicBezTo>
                  <a:cubicBezTo>
                    <a:pt x="43" y="25"/>
                    <a:pt x="47" y="24"/>
                    <a:pt x="51" y="23"/>
                  </a:cubicBezTo>
                  <a:cubicBezTo>
                    <a:pt x="52" y="23"/>
                    <a:pt x="53" y="21"/>
                    <a:pt x="54" y="20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8" y="8"/>
                    <a:pt x="61" y="8"/>
                    <a:pt x="64" y="8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21"/>
                    <a:pt x="67" y="23"/>
                    <a:pt x="68" y="23"/>
                  </a:cubicBezTo>
                  <a:cubicBezTo>
                    <a:pt x="72" y="24"/>
                    <a:pt x="75" y="25"/>
                    <a:pt x="79" y="27"/>
                  </a:cubicBezTo>
                  <a:cubicBezTo>
                    <a:pt x="80" y="28"/>
                    <a:pt x="82" y="28"/>
                    <a:pt x="83" y="2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5" y="22"/>
                    <a:pt x="97" y="24"/>
                    <a:pt x="99" y="26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37"/>
                    <a:pt x="90" y="38"/>
                    <a:pt x="91" y="40"/>
                  </a:cubicBezTo>
                  <a:cubicBezTo>
                    <a:pt x="93" y="43"/>
                    <a:pt x="94" y="47"/>
                    <a:pt x="95" y="50"/>
                  </a:cubicBezTo>
                  <a:cubicBezTo>
                    <a:pt x="96" y="52"/>
                    <a:pt x="97" y="53"/>
                    <a:pt x="99" y="53"/>
                  </a:cubicBezTo>
                  <a:cubicBezTo>
                    <a:pt x="111" y="55"/>
                    <a:pt x="111" y="55"/>
                    <a:pt x="111" y="55"/>
                  </a:cubicBezTo>
                  <a:cubicBezTo>
                    <a:pt x="111" y="58"/>
                    <a:pt x="111" y="60"/>
                    <a:pt x="111" y="6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4E60AC26-1E7F-3342-92C0-940CFAEB3D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5923" y="1935359"/>
              <a:ext cx="226222" cy="226222"/>
            </a:xfrm>
            <a:custGeom>
              <a:avLst/>
              <a:gdLst>
                <a:gd name="T0" fmla="*/ 26 w 37"/>
                <a:gd name="T1" fmla="*/ 4 h 37"/>
                <a:gd name="T2" fmla="*/ 4 w 37"/>
                <a:gd name="T3" fmla="*/ 13 h 37"/>
                <a:gd name="T4" fmla="*/ 13 w 37"/>
                <a:gd name="T5" fmla="*/ 35 h 37"/>
                <a:gd name="T6" fmla="*/ 19 w 37"/>
                <a:gd name="T7" fmla="*/ 37 h 37"/>
                <a:gd name="T8" fmla="*/ 35 w 37"/>
                <a:gd name="T9" fmla="*/ 26 h 37"/>
                <a:gd name="T10" fmla="*/ 35 w 37"/>
                <a:gd name="T11" fmla="*/ 13 h 37"/>
                <a:gd name="T12" fmla="*/ 26 w 37"/>
                <a:gd name="T13" fmla="*/ 4 h 37"/>
                <a:gd name="T14" fmla="*/ 28 w 37"/>
                <a:gd name="T15" fmla="*/ 23 h 37"/>
                <a:gd name="T16" fmla="*/ 16 w 37"/>
                <a:gd name="T17" fmla="*/ 28 h 37"/>
                <a:gd name="T18" fmla="*/ 10 w 37"/>
                <a:gd name="T19" fmla="*/ 16 h 37"/>
                <a:gd name="T20" fmla="*/ 19 w 37"/>
                <a:gd name="T21" fmla="*/ 10 h 37"/>
                <a:gd name="T22" fmla="*/ 23 w 37"/>
                <a:gd name="T23" fmla="*/ 11 h 37"/>
                <a:gd name="T24" fmla="*/ 28 w 37"/>
                <a:gd name="T25" fmla="*/ 16 h 37"/>
                <a:gd name="T26" fmla="*/ 28 w 37"/>
                <a:gd name="T2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37">
                  <a:moveTo>
                    <a:pt x="26" y="4"/>
                  </a:moveTo>
                  <a:cubicBezTo>
                    <a:pt x="17" y="0"/>
                    <a:pt x="7" y="5"/>
                    <a:pt x="4" y="13"/>
                  </a:cubicBezTo>
                  <a:cubicBezTo>
                    <a:pt x="0" y="22"/>
                    <a:pt x="4" y="32"/>
                    <a:pt x="13" y="35"/>
                  </a:cubicBezTo>
                  <a:cubicBezTo>
                    <a:pt x="15" y="36"/>
                    <a:pt x="17" y="37"/>
                    <a:pt x="19" y="37"/>
                  </a:cubicBezTo>
                  <a:cubicBezTo>
                    <a:pt x="26" y="37"/>
                    <a:pt x="32" y="32"/>
                    <a:pt x="35" y="26"/>
                  </a:cubicBezTo>
                  <a:cubicBezTo>
                    <a:pt x="37" y="22"/>
                    <a:pt x="37" y="17"/>
                    <a:pt x="35" y="13"/>
                  </a:cubicBezTo>
                  <a:cubicBezTo>
                    <a:pt x="33" y="9"/>
                    <a:pt x="30" y="6"/>
                    <a:pt x="26" y="4"/>
                  </a:cubicBezTo>
                  <a:close/>
                  <a:moveTo>
                    <a:pt x="28" y="23"/>
                  </a:moveTo>
                  <a:cubicBezTo>
                    <a:pt x="26" y="28"/>
                    <a:pt x="20" y="30"/>
                    <a:pt x="16" y="28"/>
                  </a:cubicBezTo>
                  <a:cubicBezTo>
                    <a:pt x="11" y="26"/>
                    <a:pt x="8" y="21"/>
                    <a:pt x="10" y="16"/>
                  </a:cubicBezTo>
                  <a:cubicBezTo>
                    <a:pt x="12" y="12"/>
                    <a:pt x="15" y="10"/>
                    <a:pt x="19" y="10"/>
                  </a:cubicBezTo>
                  <a:cubicBezTo>
                    <a:pt x="20" y="10"/>
                    <a:pt x="22" y="10"/>
                    <a:pt x="23" y="11"/>
                  </a:cubicBezTo>
                  <a:cubicBezTo>
                    <a:pt x="25" y="12"/>
                    <a:pt x="27" y="14"/>
                    <a:pt x="28" y="16"/>
                  </a:cubicBezTo>
                  <a:cubicBezTo>
                    <a:pt x="29" y="18"/>
                    <a:pt x="29" y="21"/>
                    <a:pt x="28" y="2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AAE7A0B7-45A8-2D46-A45E-60707AAE9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7104" y="1796541"/>
              <a:ext cx="516714" cy="516713"/>
            </a:xfrm>
            <a:custGeom>
              <a:avLst/>
              <a:gdLst>
                <a:gd name="T0" fmla="*/ 75 w 85"/>
                <a:gd name="T1" fmla="*/ 45 h 85"/>
                <a:gd name="T2" fmla="*/ 83 w 85"/>
                <a:gd name="T3" fmla="*/ 36 h 85"/>
                <a:gd name="T4" fmla="*/ 80 w 85"/>
                <a:gd name="T5" fmla="*/ 20 h 85"/>
                <a:gd name="T6" fmla="*/ 67 w 85"/>
                <a:gd name="T7" fmla="*/ 21 h 85"/>
                <a:gd name="T8" fmla="*/ 66 w 85"/>
                <a:gd name="T9" fmla="*/ 9 h 85"/>
                <a:gd name="T10" fmla="*/ 53 w 85"/>
                <a:gd name="T11" fmla="*/ 0 h 85"/>
                <a:gd name="T12" fmla="*/ 45 w 85"/>
                <a:gd name="T13" fmla="*/ 9 h 85"/>
                <a:gd name="T14" fmla="*/ 35 w 85"/>
                <a:gd name="T15" fmla="*/ 2 h 85"/>
                <a:gd name="T16" fmla="*/ 20 w 85"/>
                <a:gd name="T17" fmla="*/ 5 h 85"/>
                <a:gd name="T18" fmla="*/ 21 w 85"/>
                <a:gd name="T19" fmla="*/ 17 h 85"/>
                <a:gd name="T20" fmla="*/ 9 w 85"/>
                <a:gd name="T21" fmla="*/ 19 h 85"/>
                <a:gd name="T22" fmla="*/ 0 w 85"/>
                <a:gd name="T23" fmla="*/ 32 h 85"/>
                <a:gd name="T24" fmla="*/ 9 w 85"/>
                <a:gd name="T25" fmla="*/ 40 h 85"/>
                <a:gd name="T26" fmla="*/ 2 w 85"/>
                <a:gd name="T27" fmla="*/ 49 h 85"/>
                <a:gd name="T28" fmla="*/ 5 w 85"/>
                <a:gd name="T29" fmla="*/ 65 h 85"/>
                <a:gd name="T30" fmla="*/ 17 w 85"/>
                <a:gd name="T31" fmla="*/ 64 h 85"/>
                <a:gd name="T32" fmla="*/ 19 w 85"/>
                <a:gd name="T33" fmla="*/ 76 h 85"/>
                <a:gd name="T34" fmla="*/ 32 w 85"/>
                <a:gd name="T35" fmla="*/ 85 h 85"/>
                <a:gd name="T36" fmla="*/ 36 w 85"/>
                <a:gd name="T37" fmla="*/ 83 h 85"/>
                <a:gd name="T38" fmla="*/ 45 w 85"/>
                <a:gd name="T39" fmla="*/ 76 h 85"/>
                <a:gd name="T40" fmla="*/ 53 w 85"/>
                <a:gd name="T41" fmla="*/ 85 h 85"/>
                <a:gd name="T42" fmla="*/ 66 w 85"/>
                <a:gd name="T43" fmla="*/ 76 h 85"/>
                <a:gd name="T44" fmla="*/ 68 w 85"/>
                <a:gd name="T45" fmla="*/ 64 h 85"/>
                <a:gd name="T46" fmla="*/ 80 w 85"/>
                <a:gd name="T47" fmla="*/ 64 h 85"/>
                <a:gd name="T48" fmla="*/ 83 w 85"/>
                <a:gd name="T49" fmla="*/ 49 h 85"/>
                <a:gd name="T50" fmla="*/ 67 w 85"/>
                <a:gd name="T51" fmla="*/ 56 h 85"/>
                <a:gd name="T52" fmla="*/ 57 w 85"/>
                <a:gd name="T53" fmla="*/ 63 h 85"/>
                <a:gd name="T54" fmla="*/ 58 w 85"/>
                <a:gd name="T55" fmla="*/ 75 h 85"/>
                <a:gd name="T56" fmla="*/ 50 w 85"/>
                <a:gd name="T57" fmla="*/ 70 h 85"/>
                <a:gd name="T58" fmla="*/ 38 w 85"/>
                <a:gd name="T59" fmla="*/ 68 h 85"/>
                <a:gd name="T60" fmla="*/ 31 w 85"/>
                <a:gd name="T61" fmla="*/ 77 h 85"/>
                <a:gd name="T62" fmla="*/ 29 w 85"/>
                <a:gd name="T63" fmla="*/ 67 h 85"/>
                <a:gd name="T64" fmla="*/ 22 w 85"/>
                <a:gd name="T65" fmla="*/ 58 h 85"/>
                <a:gd name="T66" fmla="*/ 10 w 85"/>
                <a:gd name="T67" fmla="*/ 58 h 85"/>
                <a:gd name="T68" fmla="*/ 15 w 85"/>
                <a:gd name="T69" fmla="*/ 50 h 85"/>
                <a:gd name="T70" fmla="*/ 17 w 85"/>
                <a:gd name="T71" fmla="*/ 39 h 85"/>
                <a:gd name="T72" fmla="*/ 8 w 85"/>
                <a:gd name="T73" fmla="*/ 31 h 85"/>
                <a:gd name="T74" fmla="*/ 17 w 85"/>
                <a:gd name="T75" fmla="*/ 29 h 85"/>
                <a:gd name="T76" fmla="*/ 27 w 85"/>
                <a:gd name="T77" fmla="*/ 22 h 85"/>
                <a:gd name="T78" fmla="*/ 26 w 85"/>
                <a:gd name="T79" fmla="*/ 10 h 85"/>
                <a:gd name="T80" fmla="*/ 34 w 85"/>
                <a:gd name="T81" fmla="*/ 15 h 85"/>
                <a:gd name="T82" fmla="*/ 46 w 85"/>
                <a:gd name="T83" fmla="*/ 17 h 85"/>
                <a:gd name="T84" fmla="*/ 54 w 85"/>
                <a:gd name="T85" fmla="*/ 9 h 85"/>
                <a:gd name="T86" fmla="*/ 56 w 85"/>
                <a:gd name="T87" fmla="*/ 18 h 85"/>
                <a:gd name="T88" fmla="*/ 63 w 85"/>
                <a:gd name="T89" fmla="*/ 27 h 85"/>
                <a:gd name="T90" fmla="*/ 75 w 85"/>
                <a:gd name="T91" fmla="*/ 27 h 85"/>
                <a:gd name="T92" fmla="*/ 69 w 85"/>
                <a:gd name="T93" fmla="*/ 35 h 85"/>
                <a:gd name="T94" fmla="*/ 68 w 85"/>
                <a:gd name="T95" fmla="*/ 46 h 85"/>
                <a:gd name="T96" fmla="*/ 76 w 85"/>
                <a:gd name="T97" fmla="*/ 5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83" y="49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3"/>
                    <a:pt x="75" y="42"/>
                    <a:pt x="75" y="40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4" y="35"/>
                    <a:pt x="85" y="33"/>
                    <a:pt x="84" y="31"/>
                  </a:cubicBezTo>
                  <a:cubicBezTo>
                    <a:pt x="83" y="28"/>
                    <a:pt x="82" y="24"/>
                    <a:pt x="80" y="20"/>
                  </a:cubicBezTo>
                  <a:cubicBezTo>
                    <a:pt x="79" y="19"/>
                    <a:pt x="77" y="18"/>
                    <a:pt x="75" y="1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6" y="20"/>
                    <a:pt x="65" y="18"/>
                    <a:pt x="64" y="17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6" y="8"/>
                    <a:pt x="66" y="6"/>
                    <a:pt x="64" y="5"/>
                  </a:cubicBezTo>
                  <a:cubicBezTo>
                    <a:pt x="61" y="3"/>
                    <a:pt x="57" y="1"/>
                    <a:pt x="53" y="0"/>
                  </a:cubicBezTo>
                  <a:cubicBezTo>
                    <a:pt x="51" y="0"/>
                    <a:pt x="50" y="1"/>
                    <a:pt x="49" y="2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3" y="9"/>
                    <a:pt x="41" y="9"/>
                    <a:pt x="40" y="1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3" y="0"/>
                    <a:pt x="31" y="1"/>
                  </a:cubicBezTo>
                  <a:cubicBezTo>
                    <a:pt x="27" y="2"/>
                    <a:pt x="24" y="3"/>
                    <a:pt x="20" y="5"/>
                  </a:cubicBezTo>
                  <a:cubicBezTo>
                    <a:pt x="19" y="6"/>
                    <a:pt x="18" y="8"/>
                    <a:pt x="18" y="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9" y="19"/>
                    <a:pt x="18" y="20"/>
                    <a:pt x="17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9"/>
                    <a:pt x="5" y="21"/>
                  </a:cubicBezTo>
                  <a:cubicBezTo>
                    <a:pt x="3" y="24"/>
                    <a:pt x="1" y="28"/>
                    <a:pt x="0" y="32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9" y="44"/>
                    <a:pt x="9" y="45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50"/>
                    <a:pt x="0" y="52"/>
                    <a:pt x="0" y="54"/>
                  </a:cubicBezTo>
                  <a:cubicBezTo>
                    <a:pt x="1" y="57"/>
                    <a:pt x="3" y="61"/>
                    <a:pt x="5" y="65"/>
                  </a:cubicBezTo>
                  <a:cubicBezTo>
                    <a:pt x="6" y="66"/>
                    <a:pt x="7" y="67"/>
                    <a:pt x="9" y="66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5"/>
                    <a:pt x="20" y="67"/>
                    <a:pt x="21" y="68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8" y="78"/>
                    <a:pt x="19" y="79"/>
                    <a:pt x="20" y="80"/>
                  </a:cubicBezTo>
                  <a:cubicBezTo>
                    <a:pt x="24" y="82"/>
                    <a:pt x="28" y="84"/>
                    <a:pt x="32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4" y="85"/>
                    <a:pt x="35" y="84"/>
                    <a:pt x="36" y="83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42" y="76"/>
                    <a:pt x="43" y="76"/>
                    <a:pt x="45" y="76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4"/>
                    <a:pt x="52" y="85"/>
                    <a:pt x="53" y="85"/>
                  </a:cubicBezTo>
                  <a:cubicBezTo>
                    <a:pt x="57" y="84"/>
                    <a:pt x="61" y="82"/>
                    <a:pt x="64" y="80"/>
                  </a:cubicBezTo>
                  <a:cubicBezTo>
                    <a:pt x="66" y="79"/>
                    <a:pt x="67" y="77"/>
                    <a:pt x="66" y="76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5" y="66"/>
                    <a:pt x="66" y="65"/>
                    <a:pt x="68" y="64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7" y="67"/>
                    <a:pt x="79" y="66"/>
                    <a:pt x="80" y="64"/>
                  </a:cubicBezTo>
                  <a:cubicBezTo>
                    <a:pt x="82" y="61"/>
                    <a:pt x="83" y="57"/>
                    <a:pt x="84" y="53"/>
                  </a:cubicBezTo>
                  <a:cubicBezTo>
                    <a:pt x="85" y="52"/>
                    <a:pt x="84" y="50"/>
                    <a:pt x="83" y="49"/>
                  </a:cubicBezTo>
                  <a:close/>
                  <a:moveTo>
                    <a:pt x="75" y="58"/>
                  </a:moveTo>
                  <a:cubicBezTo>
                    <a:pt x="67" y="56"/>
                    <a:pt x="67" y="56"/>
                    <a:pt x="67" y="56"/>
                  </a:cubicBezTo>
                  <a:cubicBezTo>
                    <a:pt x="66" y="56"/>
                    <a:pt x="64" y="56"/>
                    <a:pt x="63" y="58"/>
                  </a:cubicBezTo>
                  <a:cubicBezTo>
                    <a:pt x="62" y="60"/>
                    <a:pt x="60" y="62"/>
                    <a:pt x="57" y="63"/>
                  </a:cubicBezTo>
                  <a:cubicBezTo>
                    <a:pt x="56" y="64"/>
                    <a:pt x="56" y="66"/>
                    <a:pt x="56" y="67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7" y="75"/>
                    <a:pt x="56" y="76"/>
                    <a:pt x="54" y="76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9" y="68"/>
                    <a:pt x="48" y="68"/>
                    <a:pt x="46" y="68"/>
                  </a:cubicBezTo>
                  <a:cubicBezTo>
                    <a:pt x="44" y="68"/>
                    <a:pt x="41" y="68"/>
                    <a:pt x="38" y="68"/>
                  </a:cubicBezTo>
                  <a:cubicBezTo>
                    <a:pt x="37" y="68"/>
                    <a:pt x="35" y="68"/>
                    <a:pt x="35" y="70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9" y="76"/>
                    <a:pt x="28" y="76"/>
                    <a:pt x="27" y="75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6"/>
                    <a:pt x="29" y="64"/>
                    <a:pt x="27" y="63"/>
                  </a:cubicBezTo>
                  <a:cubicBezTo>
                    <a:pt x="25" y="62"/>
                    <a:pt x="23" y="60"/>
                    <a:pt x="22" y="58"/>
                  </a:cubicBezTo>
                  <a:cubicBezTo>
                    <a:pt x="21" y="56"/>
                    <a:pt x="19" y="56"/>
                    <a:pt x="18" y="56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9" y="57"/>
                    <a:pt x="9" y="56"/>
                    <a:pt x="8" y="54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7" y="48"/>
                    <a:pt x="17" y="47"/>
                  </a:cubicBezTo>
                  <a:cubicBezTo>
                    <a:pt x="17" y="44"/>
                    <a:pt x="17" y="41"/>
                    <a:pt x="17" y="39"/>
                  </a:cubicBezTo>
                  <a:cubicBezTo>
                    <a:pt x="17" y="37"/>
                    <a:pt x="16" y="36"/>
                    <a:pt x="15" y="35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0"/>
                    <a:pt x="9" y="28"/>
                    <a:pt x="10" y="27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9"/>
                    <a:pt x="21" y="29"/>
                    <a:pt x="21" y="28"/>
                  </a:cubicBezTo>
                  <a:cubicBezTo>
                    <a:pt x="23" y="25"/>
                    <a:pt x="25" y="23"/>
                    <a:pt x="27" y="22"/>
                  </a:cubicBezTo>
                  <a:cubicBezTo>
                    <a:pt x="28" y="21"/>
                    <a:pt x="29" y="19"/>
                    <a:pt x="28" y="1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9" y="9"/>
                    <a:pt x="30" y="9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5" y="17"/>
                    <a:pt x="37" y="17"/>
                    <a:pt x="38" y="17"/>
                  </a:cubicBezTo>
                  <a:cubicBezTo>
                    <a:pt x="41" y="17"/>
                    <a:pt x="43" y="17"/>
                    <a:pt x="46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9"/>
                    <a:pt x="57" y="10"/>
                    <a:pt x="58" y="1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5" y="19"/>
                    <a:pt x="56" y="21"/>
                    <a:pt x="57" y="22"/>
                  </a:cubicBezTo>
                  <a:cubicBezTo>
                    <a:pt x="59" y="23"/>
                    <a:pt x="61" y="25"/>
                    <a:pt x="63" y="27"/>
                  </a:cubicBezTo>
                  <a:cubicBezTo>
                    <a:pt x="64" y="29"/>
                    <a:pt x="65" y="29"/>
                    <a:pt x="67" y="29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5" y="28"/>
                    <a:pt x="76" y="29"/>
                    <a:pt x="76" y="31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8" y="35"/>
                    <a:pt x="67" y="37"/>
                    <a:pt x="68" y="38"/>
                  </a:cubicBezTo>
                  <a:cubicBezTo>
                    <a:pt x="68" y="41"/>
                    <a:pt x="68" y="44"/>
                    <a:pt x="68" y="46"/>
                  </a:cubicBezTo>
                  <a:cubicBezTo>
                    <a:pt x="67" y="48"/>
                    <a:pt x="68" y="49"/>
                    <a:pt x="69" y="50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6" y="56"/>
                    <a:pt x="75" y="57"/>
                    <a:pt x="75" y="5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8B01B03-A9C8-3F40-9FB3-F301D792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5" y="3925624"/>
            <a:ext cx="2450962" cy="196076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BB0C4DB-C7AD-BB14-3599-22DE9ECAF3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03" y="4841788"/>
            <a:ext cx="624941" cy="791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F7848-A990-9CEE-9409-DC1F6063F94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907137" y="4798626"/>
            <a:ext cx="1243070" cy="872794"/>
          </a:xfrm>
          <a:prstGeom prst="rect">
            <a:avLst/>
          </a:prstGeom>
        </p:spPr>
      </p:pic>
      <p:pic>
        <p:nvPicPr>
          <p:cNvPr id="8" name="Graphic 24" descr="Dog outline">
            <a:extLst>
              <a:ext uri="{FF2B5EF4-FFF2-40B4-BE49-F238E27FC236}">
                <a16:creationId xmlns:a16="http://schemas.microsoft.com/office/drawing/2014/main" id="{1F091C6A-1C78-7122-AAD1-7600DFBC9F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biLevel thresh="7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7616" y="4893357"/>
            <a:ext cx="658899" cy="658899"/>
          </a:xfrm>
          <a:prstGeom prst="rect">
            <a:avLst/>
          </a:prstGeom>
        </p:spPr>
      </p:pic>
      <p:pic>
        <p:nvPicPr>
          <p:cNvPr id="9" name="Graphic 29" descr="Chicken outline">
            <a:extLst>
              <a:ext uri="{FF2B5EF4-FFF2-40B4-BE49-F238E27FC236}">
                <a16:creationId xmlns:a16="http://schemas.microsoft.com/office/drawing/2014/main" id="{C0C390A6-054F-6C72-CF43-C020A2F60F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9304" y="4961524"/>
            <a:ext cx="522563" cy="522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AE2646-76AC-5DF9-99DB-58A3C5B3A8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77" y="4942477"/>
            <a:ext cx="945938" cy="691262"/>
          </a:xfrm>
          <a:prstGeom prst="rect">
            <a:avLst/>
          </a:prstGeom>
        </p:spPr>
      </p:pic>
      <p:pic>
        <p:nvPicPr>
          <p:cNvPr id="12" name="Picture 11" descr="A picture containing text, chain&#10;&#10;Description automatically generated">
            <a:extLst>
              <a:ext uri="{FF2B5EF4-FFF2-40B4-BE49-F238E27FC236}">
                <a16:creationId xmlns:a16="http://schemas.microsoft.com/office/drawing/2014/main" id="{7F72B792-A470-617B-282D-74D62087811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0673639" y="4841788"/>
            <a:ext cx="1091335" cy="73665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E6F3D4E-6D4D-08A2-607C-38EC6E48BFB2}"/>
              </a:ext>
            </a:extLst>
          </p:cNvPr>
          <p:cNvSpPr txBox="1">
            <a:spLocks/>
          </p:cNvSpPr>
          <p:nvPr/>
        </p:nvSpPr>
        <p:spPr>
          <a:xfrm>
            <a:off x="5835906" y="4291580"/>
            <a:ext cx="1491463" cy="175579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latin typeface="Century Gothic" panose="020B0502020202020204" pitchFamily="34" charset="0"/>
              </a:rPr>
              <a:t>Food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FA0B24-0DCF-3331-006C-31457577F94F}"/>
              </a:ext>
            </a:extLst>
          </p:cNvPr>
          <p:cNvSpPr txBox="1">
            <a:spLocks/>
          </p:cNvSpPr>
          <p:nvPr/>
        </p:nvSpPr>
        <p:spPr>
          <a:xfrm>
            <a:off x="7411640" y="4291580"/>
            <a:ext cx="2119954" cy="175579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latin typeface="Century Gothic" panose="020B0502020202020204" pitchFamily="34" charset="0"/>
              </a:rPr>
              <a:t>Feed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89B6CEA-50AA-CE9C-1BDF-3CF9584DBFD0}"/>
              </a:ext>
            </a:extLst>
          </p:cNvPr>
          <p:cNvSpPr txBox="1">
            <a:spLocks/>
          </p:cNvSpPr>
          <p:nvPr/>
        </p:nvSpPr>
        <p:spPr>
          <a:xfrm>
            <a:off x="9623232" y="4291580"/>
            <a:ext cx="2178632" cy="175579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latin typeface="Century Gothic" panose="020B0502020202020204" pitchFamily="34" charset="0"/>
              </a:rPr>
              <a:t>Fertiliser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D3FD98E-D443-A2D1-7BB3-3758178D3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416" y="6414054"/>
            <a:ext cx="1396133" cy="3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81174-86E6-D74F-BE27-B52F897730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0" y="17150"/>
            <a:ext cx="12150362" cy="65735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071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The global feed and food system is under extreme pressure</a:t>
            </a:r>
            <a:endParaRPr lang="nb-NO" sz="200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3BA3-69F0-844E-9DCC-23C61C3E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sz="1200" noProof="0" smtClean="0">
                <a:latin typeface="Century Gothic" panose="020B0502020202020204" pitchFamily="34" charset="0"/>
              </a:rPr>
              <a:pPr rtl="0"/>
              <a:t>3</a:t>
            </a:fld>
            <a:endParaRPr lang="en-GB" sz="1200" noProof="0">
              <a:latin typeface="Century Gothic" panose="020B0502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2304574-DD85-D445-8F36-845DD3A560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32" y="6236208"/>
            <a:ext cx="1418394" cy="341281"/>
          </a:xfrm>
          <a:prstGeom prst="rect">
            <a:avLst/>
          </a:prstGeom>
        </p:spPr>
      </p:pic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F1CF15C-9423-9847-8AA1-88125E60D1FF}"/>
              </a:ext>
            </a:extLst>
          </p:cNvPr>
          <p:cNvSpPr txBox="1">
            <a:spLocks/>
          </p:cNvSpPr>
          <p:nvPr/>
        </p:nvSpPr>
        <p:spPr>
          <a:xfrm>
            <a:off x="836614" y="1598551"/>
            <a:ext cx="2178729" cy="207375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3E3A744-478B-5241-B647-623DAE2FE26A}"/>
              </a:ext>
            </a:extLst>
          </p:cNvPr>
          <p:cNvSpPr txBox="1">
            <a:spLocks/>
          </p:cNvSpPr>
          <p:nvPr/>
        </p:nvSpPr>
        <p:spPr>
          <a:xfrm>
            <a:off x="3493715" y="1589929"/>
            <a:ext cx="2178729" cy="2073759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GB" sz="12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D5138F-7DEB-9848-9721-3E81400509D5}"/>
              </a:ext>
            </a:extLst>
          </p:cNvPr>
          <p:cNvSpPr/>
          <p:nvPr/>
        </p:nvSpPr>
        <p:spPr>
          <a:xfrm>
            <a:off x="1061216" y="1366155"/>
            <a:ext cx="1762995" cy="577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Food produced  that is lost or wasted globally </a:t>
            </a:r>
          </a:p>
        </p:txBody>
      </p:sp>
      <p:sp>
        <p:nvSpPr>
          <p:cNvPr id="91" name="Text Placeholder 8">
            <a:extLst>
              <a:ext uri="{FF2B5EF4-FFF2-40B4-BE49-F238E27FC236}">
                <a16:creationId xmlns:a16="http://schemas.microsoft.com/office/drawing/2014/main" id="{A2DC1BBF-7CF9-4342-8A20-37FE5C019992}"/>
              </a:ext>
            </a:extLst>
          </p:cNvPr>
          <p:cNvSpPr txBox="1">
            <a:spLocks/>
          </p:cNvSpPr>
          <p:nvPr/>
        </p:nvSpPr>
        <p:spPr>
          <a:xfrm>
            <a:off x="6117347" y="1598551"/>
            <a:ext cx="2178729" cy="2073759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GB" sz="12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DA09FCD-2F9E-A64E-859C-181955BD061D}"/>
              </a:ext>
            </a:extLst>
          </p:cNvPr>
          <p:cNvSpPr/>
          <p:nvPr/>
        </p:nvSpPr>
        <p:spPr>
          <a:xfrm>
            <a:off x="916929" y="5277121"/>
            <a:ext cx="10079651" cy="573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Population growth and climate change likely to further exacerbate these challenges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62E3497-3F18-CD44-B2E8-8ACE3EB4520A}"/>
              </a:ext>
            </a:extLst>
          </p:cNvPr>
          <p:cNvCxnSpPr/>
          <p:nvPr/>
        </p:nvCxnSpPr>
        <p:spPr>
          <a:xfrm>
            <a:off x="0" y="4613107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E35AB5AA-7245-8247-81B8-E167D98D4609}"/>
              </a:ext>
            </a:extLst>
          </p:cNvPr>
          <p:cNvSpPr/>
          <p:nvPr/>
        </p:nvSpPr>
        <p:spPr>
          <a:xfrm>
            <a:off x="4989168" y="4336323"/>
            <a:ext cx="1583473" cy="365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MEGATRENDS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3CE3BF6-9335-294A-8036-D0144663461C}"/>
              </a:ext>
            </a:extLst>
          </p:cNvPr>
          <p:cNvSpPr/>
          <p:nvPr/>
        </p:nvSpPr>
        <p:spPr>
          <a:xfrm>
            <a:off x="6547893" y="2064255"/>
            <a:ext cx="1418393" cy="12185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latin typeface="Century Gothic" panose="020B0502020202020204" pitchFamily="34" charset="0"/>
                <a:cs typeface="Arial" panose="020B0604020202020204" pitchFamily="34" charset="0"/>
              </a:rPr>
              <a:t>24 %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3EF8425-2B59-B14F-AB71-815987D64744}"/>
              </a:ext>
            </a:extLst>
          </p:cNvPr>
          <p:cNvSpPr/>
          <p:nvPr/>
        </p:nvSpPr>
        <p:spPr>
          <a:xfrm>
            <a:off x="1235188" y="2148894"/>
            <a:ext cx="1418393" cy="12185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latin typeface="Century Gothic" panose="020B0502020202020204" pitchFamily="34" charset="0"/>
                <a:cs typeface="Arial" panose="020B0604020202020204" pitchFamily="34" charset="0"/>
              </a:rPr>
              <a:t>1 / 3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0AE1E24-EB24-8242-AF9B-1EAF868FA00E}"/>
              </a:ext>
            </a:extLst>
          </p:cNvPr>
          <p:cNvSpPr/>
          <p:nvPr/>
        </p:nvSpPr>
        <p:spPr>
          <a:xfrm>
            <a:off x="9096524" y="2064255"/>
            <a:ext cx="1418393" cy="12185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latin typeface="Century Gothic" panose="020B0502020202020204" pitchFamily="34" charset="0"/>
                <a:cs typeface="Arial" panose="020B0604020202020204" pitchFamily="34" charset="0"/>
              </a:rPr>
              <a:t>70 %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885238-3304-6D45-B8CE-40FA846FB17D}"/>
              </a:ext>
            </a:extLst>
          </p:cNvPr>
          <p:cNvSpPr txBox="1">
            <a:spLocks/>
          </p:cNvSpPr>
          <p:nvPr/>
        </p:nvSpPr>
        <p:spPr>
          <a:xfrm>
            <a:off x="8716358" y="1589928"/>
            <a:ext cx="2178729" cy="2073759"/>
          </a:xfrm>
          <a:prstGeom prst="rect">
            <a:avLst/>
          </a:prstGeom>
          <a:ln w="31750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GB" sz="12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C884ED-FC57-BE42-A4FB-7145DF7C5FCF}"/>
              </a:ext>
            </a:extLst>
          </p:cNvPr>
          <p:cNvSpPr/>
          <p:nvPr/>
        </p:nvSpPr>
        <p:spPr>
          <a:xfrm>
            <a:off x="3768301" y="1362206"/>
            <a:ext cx="1762995" cy="56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Increased</a:t>
            </a:r>
            <a:r>
              <a:rPr lang="nb-NO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nb-NO" sz="1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need</a:t>
            </a:r>
            <a:r>
              <a:rPr lang="nb-NO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for protein </a:t>
            </a:r>
            <a:r>
              <a:rPr lang="nb-NO" sz="12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production</a:t>
            </a:r>
            <a:r>
              <a:rPr lang="nb-NO" sz="1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2050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59CA21-B630-8640-AF77-32C7BF41C685}"/>
              </a:ext>
            </a:extLst>
          </p:cNvPr>
          <p:cNvSpPr/>
          <p:nvPr/>
        </p:nvSpPr>
        <p:spPr>
          <a:xfrm>
            <a:off x="3892289" y="2103960"/>
            <a:ext cx="1418393" cy="12185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>
                <a:latin typeface="Century Gothic" panose="020B0502020202020204" pitchFamily="34" charset="0"/>
                <a:cs typeface="Arial" panose="020B0604020202020204" pitchFamily="34" charset="0"/>
              </a:rPr>
              <a:t>50 %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EB461F-676F-114D-91A3-269713C95F00}"/>
              </a:ext>
            </a:extLst>
          </p:cNvPr>
          <p:cNvSpPr/>
          <p:nvPr/>
        </p:nvSpPr>
        <p:spPr>
          <a:xfrm>
            <a:off x="8924224" y="1314151"/>
            <a:ext cx="1762995" cy="56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Worlds freshwater used for agriculture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5C2C8FB-281B-0540-83ED-81FC522A25B4}"/>
              </a:ext>
            </a:extLst>
          </p:cNvPr>
          <p:cNvSpPr/>
          <p:nvPr/>
        </p:nvSpPr>
        <p:spPr>
          <a:xfrm>
            <a:off x="6408271" y="1370561"/>
            <a:ext cx="1777401" cy="56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Agriculture industry´s share of GHG emissions</a:t>
            </a:r>
          </a:p>
        </p:txBody>
      </p:sp>
    </p:spTree>
    <p:extLst>
      <p:ext uri="{BB962C8B-B14F-4D97-AF65-F5344CB8AC3E}">
        <p14:creationId xmlns:p14="http://schemas.microsoft.com/office/powerpoint/2010/main" val="184662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071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2000">
                <a:latin typeface="Century Gothic" panose="020B0502020202020204" pitchFamily="34" charset="0"/>
              </a:rPr>
              <a:t>Salmon feed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12449-B55D-4F4C-9F7E-A99F60CB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1009185" cy="320040"/>
          </a:xfrm>
        </p:spPr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3BA3-69F0-844E-9DCC-23C61C3E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CE5352E-9B9F-4EDC-8769-7FA3D3F814C7}" type="slidenum">
              <a:rPr lang="en-GB" sz="1200" noProof="0" smtClean="0">
                <a:latin typeface="Century Gothic" panose="020B0502020202020204" pitchFamily="34" charset="0"/>
              </a:rPr>
              <a:pPr rtl="0"/>
              <a:t>4</a:t>
            </a:fld>
            <a:endParaRPr lang="en-GB" sz="1200" noProof="0">
              <a:latin typeface="Century Gothic" panose="020B0502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2304574-DD85-D445-8F36-845DD3A56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32" y="6236208"/>
            <a:ext cx="1418394" cy="341281"/>
          </a:xfrm>
          <a:prstGeom prst="rect">
            <a:avLst/>
          </a:prstGeom>
        </p:spPr>
      </p:pic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2F1CF15C-9423-9847-8AA1-88125E60D1FF}"/>
              </a:ext>
            </a:extLst>
          </p:cNvPr>
          <p:cNvSpPr txBox="1">
            <a:spLocks/>
          </p:cNvSpPr>
          <p:nvPr/>
        </p:nvSpPr>
        <p:spPr>
          <a:xfrm>
            <a:off x="836614" y="1598551"/>
            <a:ext cx="10451866" cy="435505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5C2C8FB-281B-0540-83ED-81FC522A25B4}"/>
              </a:ext>
            </a:extLst>
          </p:cNvPr>
          <p:cNvSpPr/>
          <p:nvPr/>
        </p:nvSpPr>
        <p:spPr>
          <a:xfrm>
            <a:off x="1208314" y="1356109"/>
            <a:ext cx="2602158" cy="568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Raw material inclusion rate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AE2F27-D238-2A4A-A01F-D9B1F4CFE686}"/>
              </a:ext>
            </a:extLst>
          </p:cNvPr>
          <p:cNvGraphicFramePr/>
          <p:nvPr/>
        </p:nvGraphicFramePr>
        <p:xfrm>
          <a:off x="903520" y="1887357"/>
          <a:ext cx="9968654" cy="290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D1A5F80-DD17-9349-A299-45D966AB4905}"/>
              </a:ext>
            </a:extLst>
          </p:cNvPr>
          <p:cNvSpPr/>
          <p:nvPr/>
        </p:nvSpPr>
        <p:spPr>
          <a:xfrm>
            <a:off x="8676084" y="2598233"/>
            <a:ext cx="111512" cy="1273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CA832F-6E5E-3049-A647-8C2096230D45}"/>
              </a:ext>
            </a:extLst>
          </p:cNvPr>
          <p:cNvSpPr/>
          <p:nvPr/>
        </p:nvSpPr>
        <p:spPr>
          <a:xfrm>
            <a:off x="7460165" y="4354604"/>
            <a:ext cx="111512" cy="1273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28EE6F-018B-7941-B6A9-4B19BA387ADE}"/>
              </a:ext>
            </a:extLst>
          </p:cNvPr>
          <p:cNvSpPr/>
          <p:nvPr/>
        </p:nvSpPr>
        <p:spPr>
          <a:xfrm>
            <a:off x="6239778" y="2735701"/>
            <a:ext cx="111512" cy="1273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71CFE5-7F77-6949-AF11-FBD84C9C371B}"/>
              </a:ext>
            </a:extLst>
          </p:cNvPr>
          <p:cNvSpPr/>
          <p:nvPr/>
        </p:nvSpPr>
        <p:spPr>
          <a:xfrm>
            <a:off x="3448986" y="4357031"/>
            <a:ext cx="111512" cy="1273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944FBA-966B-434E-8E25-E0A914D54FFB}"/>
              </a:ext>
            </a:extLst>
          </p:cNvPr>
          <p:cNvSpPr/>
          <p:nvPr/>
        </p:nvSpPr>
        <p:spPr>
          <a:xfrm>
            <a:off x="2706036" y="3854609"/>
            <a:ext cx="111512" cy="1273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303BA5-B9E0-424D-B462-9802B3F766EC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8731840" y="2725544"/>
            <a:ext cx="0" cy="230913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E9E7103-4D04-674D-A515-81EDEEA27310}"/>
              </a:ext>
            </a:extLst>
          </p:cNvPr>
          <p:cNvSpPr/>
          <p:nvPr/>
        </p:nvSpPr>
        <p:spPr>
          <a:xfrm>
            <a:off x="8832202" y="5321732"/>
            <a:ext cx="1928725" cy="242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2022: Insect meal is expected to be used</a:t>
            </a: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703447-8591-324E-ADA9-ED130D95C34C}"/>
              </a:ext>
            </a:extLst>
          </p:cNvPr>
          <p:cNvSpPr/>
          <p:nvPr/>
        </p:nvSpPr>
        <p:spPr>
          <a:xfrm>
            <a:off x="6861901" y="5046401"/>
            <a:ext cx="1928726" cy="983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Single cell raw material is put into use, </a:t>
            </a:r>
            <a:b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higher inclusion rate is expected</a:t>
            </a: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266AA3-9CDD-EA42-9AC5-C948F2C79AA5}"/>
              </a:ext>
            </a:extLst>
          </p:cNvPr>
          <p:cNvCxnSpPr>
            <a:cxnSpLocks/>
          </p:cNvCxnSpPr>
          <p:nvPr/>
        </p:nvCxnSpPr>
        <p:spPr>
          <a:xfrm>
            <a:off x="7501487" y="4484342"/>
            <a:ext cx="0" cy="561489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5104661-C3FF-0B4A-A09E-D6BFC251A137}"/>
              </a:ext>
            </a:extLst>
          </p:cNvPr>
          <p:cNvSpPr/>
          <p:nvPr/>
        </p:nvSpPr>
        <p:spPr>
          <a:xfrm>
            <a:off x="5421004" y="4995374"/>
            <a:ext cx="1383764" cy="56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Krill meal is put into use</a:t>
            </a: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6D52876-8FCD-CC47-9106-E7F01CA60ABA}"/>
              </a:ext>
            </a:extLst>
          </p:cNvPr>
          <p:cNvCxnSpPr>
            <a:cxnSpLocks/>
          </p:cNvCxnSpPr>
          <p:nvPr/>
        </p:nvCxnSpPr>
        <p:spPr>
          <a:xfrm>
            <a:off x="6287633" y="2881656"/>
            <a:ext cx="19051" cy="2193074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652B831-ACB7-5F46-9CEE-7497954443C1}"/>
              </a:ext>
            </a:extLst>
          </p:cNvPr>
          <p:cNvSpPr/>
          <p:nvPr/>
        </p:nvSpPr>
        <p:spPr>
          <a:xfrm>
            <a:off x="3159276" y="5378575"/>
            <a:ext cx="1510788" cy="25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Plant oil (soy) makes its entry</a:t>
            </a: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5A394BF-70B9-8F4F-A0A9-D9C5BEA25D27}"/>
              </a:ext>
            </a:extLst>
          </p:cNvPr>
          <p:cNvCxnSpPr>
            <a:cxnSpLocks/>
            <a:stCxn id="33" idx="4"/>
          </p:cNvCxnSpPr>
          <p:nvPr/>
        </p:nvCxnSpPr>
        <p:spPr>
          <a:xfrm>
            <a:off x="3504742" y="4484342"/>
            <a:ext cx="0" cy="511032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00380B8-47F3-F64F-8BDE-A52F12D79820}"/>
              </a:ext>
            </a:extLst>
          </p:cNvPr>
          <p:cNvSpPr/>
          <p:nvPr/>
        </p:nvSpPr>
        <p:spPr>
          <a:xfrm>
            <a:off x="1252222" y="5000148"/>
            <a:ext cx="1846071" cy="56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PAPs blood meal is used, but phased out due to cow disease</a:t>
            </a:r>
          </a:p>
          <a:p>
            <a:endParaRPr lang="en-GB" sz="120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BBD289-B5D3-5A48-B242-C17F72408297}"/>
              </a:ext>
            </a:extLst>
          </p:cNvPr>
          <p:cNvCxnSpPr>
            <a:cxnSpLocks/>
          </p:cNvCxnSpPr>
          <p:nvPr/>
        </p:nvCxnSpPr>
        <p:spPr>
          <a:xfrm>
            <a:off x="2753893" y="3960188"/>
            <a:ext cx="19051" cy="1046163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1F73D214-B937-974D-B783-0060752CFD0A}"/>
              </a:ext>
            </a:extLst>
          </p:cNvPr>
          <p:cNvSpPr txBox="1">
            <a:spLocks/>
          </p:cNvSpPr>
          <p:nvPr/>
        </p:nvSpPr>
        <p:spPr>
          <a:xfrm>
            <a:off x="3121438" y="6257449"/>
            <a:ext cx="3097251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Source: </a:t>
            </a:r>
            <a:r>
              <a:rPr lang="en-GB" err="1"/>
              <a:t>BioMar</a:t>
            </a:r>
            <a:r>
              <a:rPr lang="en-GB"/>
              <a:t>, the future of </a:t>
            </a:r>
            <a:r>
              <a:rPr lang="en-GB" err="1"/>
              <a:t>BioMar</a:t>
            </a:r>
            <a:r>
              <a:rPr lang="en-GB"/>
              <a:t> aquafeed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6AEF1A-435C-AD43-A479-06B587D23554}"/>
              </a:ext>
            </a:extLst>
          </p:cNvPr>
          <p:cNvCxnSpPr>
            <a:cxnSpLocks/>
          </p:cNvCxnSpPr>
          <p:nvPr/>
        </p:nvCxnSpPr>
        <p:spPr>
          <a:xfrm flipV="1">
            <a:off x="1208314" y="5034680"/>
            <a:ext cx="9351891" cy="1172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75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5F513A5-602D-A943-A996-DE2BDC65E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" y="1411412"/>
            <a:ext cx="4562434" cy="4819133"/>
          </a:xfrm>
          <a:prstGeom prst="rect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68000">
                <a:schemeClr val="bg1">
                  <a:lumMod val="95000"/>
                </a:schemeClr>
              </a:gs>
              <a:gs pos="99000">
                <a:schemeClr val="bg1">
                  <a:lumMod val="95000"/>
                </a:schemeClr>
              </a:gs>
              <a:gs pos="63000">
                <a:schemeClr val="bg1">
                  <a:lumMod val="95000"/>
                </a:schemeClr>
              </a:gs>
            </a:gsLst>
            <a:lin ang="10800000" scaled="1"/>
            <a:tileRect/>
          </a:gra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3C1023-75D3-C446-8137-81FD1C6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071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sz="2000">
                <a:latin typeface="Century Gothic" panose="020B0502020202020204" pitchFamily="34" charset="0"/>
              </a:rPr>
              <a:t>Vertical insect farming – </a:t>
            </a:r>
            <a:br>
              <a:rPr lang="en-GB" sz="2000">
                <a:latin typeface="Century Gothic" panose="020B0502020202020204" pitchFamily="34" charset="0"/>
              </a:rPr>
            </a:br>
            <a:r>
              <a:rPr lang="en-GB" sz="2000">
                <a:latin typeface="Century Gothic" panose="020B0502020202020204" pitchFamily="34" charset="0"/>
              </a:rPr>
              <a:t>a resource efficient and sustainable farming technology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12449-B55D-4F4C-9F7E-A99F60CB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53BA3-69F0-844E-9DCC-23C61C3E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94120"/>
            <a:ext cx="365760" cy="365760"/>
          </a:xfrm>
        </p:spPr>
        <p:txBody>
          <a:bodyPr/>
          <a:lstStyle/>
          <a:p>
            <a:pPr rtl="0"/>
            <a:fld id="{3CE5352E-9B9F-4EDC-8769-7FA3D3F814C7}" type="slidenum">
              <a:rPr lang="en-GB" sz="1200" noProof="0" smtClean="0">
                <a:latin typeface="Century Gothic" panose="020B0502020202020204" pitchFamily="34" charset="0"/>
              </a:rPr>
              <a:pPr rtl="0"/>
              <a:t>5</a:t>
            </a:fld>
            <a:endParaRPr lang="en-GB" sz="1200" noProof="0">
              <a:latin typeface="Century Gothic" panose="020B0502020202020204" pitchFamily="34" charset="0"/>
            </a:endParaRPr>
          </a:p>
        </p:txBody>
      </p:sp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EF04E447-C519-C34F-9E2A-24794A794D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0"/>
                    </a14:imgEffect>
                    <a14:imgEffect>
                      <a14:saturation sat="333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95" y="1329973"/>
            <a:ext cx="1090410" cy="1094396"/>
          </a:xfrm>
          <a:prstGeom prst="rect">
            <a:avLst/>
          </a:prstGeom>
          <a:noFill/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1B31B15-3426-C94A-BEC3-B4420E6985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95" y="3800124"/>
            <a:ext cx="1223094" cy="1139895"/>
          </a:xfrm>
          <a:prstGeom prst="rect">
            <a:avLst/>
          </a:prstGeom>
        </p:spPr>
      </p:pic>
      <p:pic>
        <p:nvPicPr>
          <p:cNvPr id="69" name="Picture 68" descr="Shape&#10;&#10;Description automatically generated with low confidence">
            <a:extLst>
              <a:ext uri="{FF2B5EF4-FFF2-40B4-BE49-F238E27FC236}">
                <a16:creationId xmlns:a16="http://schemas.microsoft.com/office/drawing/2014/main" id="{55A9E2BA-9D86-E841-886D-2E02EF0358B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95" y="2482942"/>
            <a:ext cx="1200202" cy="11978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9E7B936-8C45-444E-8DA0-8F5DFB90351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6695" y="5059390"/>
            <a:ext cx="1223095" cy="12130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2304574-DD85-D445-8F36-845DD3A560D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32" y="6236208"/>
            <a:ext cx="1418394" cy="341281"/>
          </a:xfrm>
          <a:prstGeom prst="rect">
            <a:avLst/>
          </a:prstGeom>
        </p:spPr>
      </p:pic>
      <p:sp>
        <p:nvSpPr>
          <p:cNvPr id="49" name="TekstSylinder 46">
            <a:extLst>
              <a:ext uri="{FF2B5EF4-FFF2-40B4-BE49-F238E27FC236}">
                <a16:creationId xmlns:a16="http://schemas.microsoft.com/office/drawing/2014/main" id="{18F1C752-D353-BF41-B972-254D5F3E6509}"/>
              </a:ext>
            </a:extLst>
          </p:cNvPr>
          <p:cNvSpPr txBox="1"/>
          <p:nvPr/>
        </p:nvSpPr>
        <p:spPr>
          <a:xfrm>
            <a:off x="1238850" y="2277884"/>
            <a:ext cx="31894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CONTROLLED ENVIRONMENT</a:t>
            </a:r>
            <a:endParaRPr kumimoji="0" lang="en-GB" sz="16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kstSylinder 46">
            <a:extLst>
              <a:ext uri="{FF2B5EF4-FFF2-40B4-BE49-F238E27FC236}">
                <a16:creationId xmlns:a16="http://schemas.microsoft.com/office/drawing/2014/main" id="{285B722D-EC5C-8C43-A276-54D1F504F9F8}"/>
              </a:ext>
            </a:extLst>
          </p:cNvPr>
          <p:cNvSpPr txBox="1"/>
          <p:nvPr/>
        </p:nvSpPr>
        <p:spPr>
          <a:xfrm>
            <a:off x="1171020" y="3390875"/>
            <a:ext cx="31894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CULTIVATED ON ORGANIC WASTE</a:t>
            </a:r>
            <a:endParaRPr kumimoji="0" lang="en-GB" sz="16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kstSylinder 46">
            <a:extLst>
              <a:ext uri="{FF2B5EF4-FFF2-40B4-BE49-F238E27FC236}">
                <a16:creationId xmlns:a16="http://schemas.microsoft.com/office/drawing/2014/main" id="{FA7F05E1-B407-D84B-A452-739C40039438}"/>
              </a:ext>
            </a:extLst>
          </p:cNvPr>
          <p:cNvSpPr txBox="1"/>
          <p:nvPr/>
        </p:nvSpPr>
        <p:spPr>
          <a:xfrm>
            <a:off x="1187342" y="4643405"/>
            <a:ext cx="31894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EFFICIENT AREA FOOTPRINT</a:t>
            </a:r>
            <a:endParaRPr kumimoji="0" lang="en-GB" sz="16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kstSylinder 46">
            <a:extLst>
              <a:ext uri="{FF2B5EF4-FFF2-40B4-BE49-F238E27FC236}">
                <a16:creationId xmlns:a16="http://schemas.microsoft.com/office/drawing/2014/main" id="{30C6B56F-E798-A748-94CC-9F397C10C44F}"/>
              </a:ext>
            </a:extLst>
          </p:cNvPr>
          <p:cNvSpPr txBox="1"/>
          <p:nvPr/>
        </p:nvSpPr>
        <p:spPr>
          <a:xfrm>
            <a:off x="916929" y="2178689"/>
            <a:ext cx="6438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000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kstSylinder 46">
            <a:extLst>
              <a:ext uri="{FF2B5EF4-FFF2-40B4-BE49-F238E27FC236}">
                <a16:creationId xmlns:a16="http://schemas.microsoft.com/office/drawing/2014/main" id="{6E244491-26FE-7B44-9156-6F9F4EA9E64B}"/>
              </a:ext>
            </a:extLst>
          </p:cNvPr>
          <p:cNvSpPr txBox="1"/>
          <p:nvPr/>
        </p:nvSpPr>
        <p:spPr>
          <a:xfrm>
            <a:off x="925878" y="3337898"/>
            <a:ext cx="6438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TekstSylinder 46">
            <a:extLst>
              <a:ext uri="{FF2B5EF4-FFF2-40B4-BE49-F238E27FC236}">
                <a16:creationId xmlns:a16="http://schemas.microsoft.com/office/drawing/2014/main" id="{AF151115-3635-D343-80BF-28CF38D8AB7C}"/>
              </a:ext>
            </a:extLst>
          </p:cNvPr>
          <p:cNvSpPr txBox="1"/>
          <p:nvPr/>
        </p:nvSpPr>
        <p:spPr>
          <a:xfrm>
            <a:off x="930288" y="4586014"/>
            <a:ext cx="64384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000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kstSylinder 46">
            <a:extLst>
              <a:ext uri="{FF2B5EF4-FFF2-40B4-BE49-F238E27FC236}">
                <a16:creationId xmlns:a16="http://schemas.microsoft.com/office/drawing/2014/main" id="{CCA4B8B8-F5E2-F94C-BD3B-09E1E5A725DB}"/>
              </a:ext>
            </a:extLst>
          </p:cNvPr>
          <p:cNvSpPr txBox="1"/>
          <p:nvPr/>
        </p:nvSpPr>
        <p:spPr>
          <a:xfrm>
            <a:off x="7493785" y="1444052"/>
            <a:ext cx="3737577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RESOURCE EFFICIENT PRODUCTION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400">
                <a:solidFill>
                  <a:srgbClr val="000000"/>
                </a:solidFill>
                <a:latin typeface="Century Gothic" panose="020B0502020202020204" pitchFamily="34" charset="0"/>
              </a:rPr>
              <a:t>More than 90 % reduction in land use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40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Controlled nutrition uptake, minimal waste</a:t>
            </a:r>
          </a:p>
        </p:txBody>
      </p:sp>
      <p:sp>
        <p:nvSpPr>
          <p:cNvPr id="87" name="TekstSylinder 46">
            <a:extLst>
              <a:ext uri="{FF2B5EF4-FFF2-40B4-BE49-F238E27FC236}">
                <a16:creationId xmlns:a16="http://schemas.microsoft.com/office/drawing/2014/main" id="{58988BA3-10D9-814A-8151-EEBE3BA507A9}"/>
              </a:ext>
            </a:extLst>
          </p:cNvPr>
          <p:cNvSpPr txBox="1"/>
          <p:nvPr/>
        </p:nvSpPr>
        <p:spPr>
          <a:xfrm>
            <a:off x="7509025" y="2726141"/>
            <a:ext cx="373757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SIRCULAR ECONOMY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400">
                <a:solidFill>
                  <a:srgbClr val="000000"/>
                </a:solidFill>
                <a:latin typeface="Century Gothic" panose="020B0502020202020204" pitchFamily="34" charset="0"/>
              </a:rPr>
              <a:t>Upcycle of organic waste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40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Reuse of excess heat and water</a:t>
            </a:r>
          </a:p>
        </p:txBody>
      </p:sp>
      <p:sp>
        <p:nvSpPr>
          <p:cNvPr id="88" name="TekstSylinder 46">
            <a:extLst>
              <a:ext uri="{FF2B5EF4-FFF2-40B4-BE49-F238E27FC236}">
                <a16:creationId xmlns:a16="http://schemas.microsoft.com/office/drawing/2014/main" id="{6368F9B3-4D43-D146-B930-773CC7781C98}"/>
              </a:ext>
            </a:extLst>
          </p:cNvPr>
          <p:cNvSpPr txBox="1"/>
          <p:nvPr/>
        </p:nvSpPr>
        <p:spPr>
          <a:xfrm>
            <a:off x="7437197" y="3774514"/>
            <a:ext cx="373757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LOCAL HIGH-VOLUME PRODUCTION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400">
                <a:solidFill>
                  <a:srgbClr val="000000"/>
                </a:solidFill>
                <a:latin typeface="Century Gothic" panose="020B0502020202020204" pitchFamily="34" charset="0"/>
              </a:rPr>
              <a:t>Short transportation distance to customers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40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Predictable production, continuous but flexible production year-round</a:t>
            </a:r>
          </a:p>
        </p:txBody>
      </p:sp>
      <p:sp>
        <p:nvSpPr>
          <p:cNvPr id="89" name="TekstSylinder 46">
            <a:extLst>
              <a:ext uri="{FF2B5EF4-FFF2-40B4-BE49-F238E27FC236}">
                <a16:creationId xmlns:a16="http://schemas.microsoft.com/office/drawing/2014/main" id="{08C16F62-CAED-B942-87E1-D553A2D42238}"/>
              </a:ext>
            </a:extLst>
          </p:cNvPr>
          <p:cNvSpPr txBox="1"/>
          <p:nvPr/>
        </p:nvSpPr>
        <p:spPr>
          <a:xfrm>
            <a:off x="7496897" y="5209776"/>
            <a:ext cx="373757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srgbClr val="000000"/>
                </a:solidFill>
                <a:latin typeface="Century Gothic" panose="020B0502020202020204" pitchFamily="34" charset="0"/>
              </a:rPr>
              <a:t> NATURAL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GB" sz="1400">
                <a:solidFill>
                  <a:srgbClr val="000000"/>
                </a:solidFill>
                <a:latin typeface="Century Gothic" panose="020B0502020202020204" pitchFamily="34" charset="0"/>
              </a:rPr>
              <a:t>No pesticides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40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Traceable and transparent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84E040B6-253A-D344-9079-DCB46A8C4451}"/>
              </a:ext>
            </a:extLst>
          </p:cNvPr>
          <p:cNvSpPr/>
          <p:nvPr/>
        </p:nvSpPr>
        <p:spPr>
          <a:xfrm>
            <a:off x="4803162" y="3215978"/>
            <a:ext cx="396240" cy="6377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90" name="Chevron 89">
            <a:extLst>
              <a:ext uri="{FF2B5EF4-FFF2-40B4-BE49-F238E27FC236}">
                <a16:creationId xmlns:a16="http://schemas.microsoft.com/office/drawing/2014/main" id="{3C36FA7D-23A0-864E-9390-061B5766B93E}"/>
              </a:ext>
            </a:extLst>
          </p:cNvPr>
          <p:cNvSpPr/>
          <p:nvPr/>
        </p:nvSpPr>
        <p:spPr>
          <a:xfrm>
            <a:off x="5211530" y="3084904"/>
            <a:ext cx="470643" cy="9428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352C81D-9550-F44C-B8F0-98345AB61616}"/>
              </a:ext>
            </a:extLst>
          </p:cNvPr>
          <p:cNvCxnSpPr>
            <a:cxnSpLocks/>
          </p:cNvCxnSpPr>
          <p:nvPr/>
        </p:nvCxnSpPr>
        <p:spPr>
          <a:xfrm>
            <a:off x="5394960" y="1444052"/>
            <a:ext cx="0" cy="15125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A7CEB11-D9F6-1A42-A750-2F8C790B8693}"/>
              </a:ext>
            </a:extLst>
          </p:cNvPr>
          <p:cNvCxnSpPr>
            <a:cxnSpLocks/>
          </p:cNvCxnSpPr>
          <p:nvPr/>
        </p:nvCxnSpPr>
        <p:spPr>
          <a:xfrm>
            <a:off x="5394960" y="4206240"/>
            <a:ext cx="0" cy="20243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95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C3560403-DE5F-4455-94D8-02731B7D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dirty="0">
                <a:latin typeface="Century Gothic" panose="020B0502020202020204" pitchFamily="34" charset="0"/>
              </a:rPr>
              <a:t>Moving towards a circular food system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C24FEAE-6F4A-564E-9AD7-4A9F4ADB6955}"/>
              </a:ext>
            </a:extLst>
          </p:cNvPr>
          <p:cNvSpPr txBox="1">
            <a:spLocks/>
          </p:cNvSpPr>
          <p:nvPr/>
        </p:nvSpPr>
        <p:spPr>
          <a:xfrm>
            <a:off x="576041" y="1685929"/>
            <a:ext cx="10599685" cy="17087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B1B01A-A86E-4B4A-AEDA-6705EF19B3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37" y="1794038"/>
            <a:ext cx="5506580" cy="1419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58B685-B55C-1642-91A8-7A3B52392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2"/>
          <a:stretch/>
        </p:blipFill>
        <p:spPr>
          <a:xfrm>
            <a:off x="6082971" y="1794038"/>
            <a:ext cx="4763165" cy="1405637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B27762A-19AF-2045-8D34-2E86E87EDF18}"/>
              </a:ext>
            </a:extLst>
          </p:cNvPr>
          <p:cNvSpPr txBox="1">
            <a:spLocks/>
          </p:cNvSpPr>
          <p:nvPr/>
        </p:nvSpPr>
        <p:spPr>
          <a:xfrm>
            <a:off x="576046" y="3876861"/>
            <a:ext cx="10599685" cy="20857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4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Industry, innovation and infrastructure - Grieg Group">
            <a:extLst>
              <a:ext uri="{FF2B5EF4-FFF2-40B4-BE49-F238E27FC236}">
                <a16:creationId xmlns:a16="http://schemas.microsoft.com/office/drawing/2014/main" id="{41B093D7-E9B4-914C-B4DF-03BA2B6E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226" y="4136150"/>
            <a:ext cx="1600144" cy="16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DG 12: Responsible Consumption and Production - KIT Royal Tropical  Institute">
            <a:extLst>
              <a:ext uri="{FF2B5EF4-FFF2-40B4-BE49-F238E27FC236}">
                <a16:creationId xmlns:a16="http://schemas.microsoft.com/office/drawing/2014/main" id="{EC8DE204-5B12-2049-A5F0-9FA98B39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174" y="4136150"/>
            <a:ext cx="1600144" cy="16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he window for action on climate change is closing | SDG Bergen | UiB">
            <a:extLst>
              <a:ext uri="{FF2B5EF4-FFF2-40B4-BE49-F238E27FC236}">
                <a16:creationId xmlns:a16="http://schemas.microsoft.com/office/drawing/2014/main" id="{F704916C-F3E0-0A4A-8FD2-C2762831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120" y="4124932"/>
            <a:ext cx="1600145" cy="16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Life below water - Grieg Group">
            <a:extLst>
              <a:ext uri="{FF2B5EF4-FFF2-40B4-BE49-F238E27FC236}">
                <a16:creationId xmlns:a16="http://schemas.microsoft.com/office/drawing/2014/main" id="{9568A048-1E00-B145-98A5-94536F3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067" y="4136147"/>
            <a:ext cx="1600147" cy="16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B2A70237-69FF-D147-8667-B6A908F5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015" y="4136147"/>
            <a:ext cx="1600147" cy="16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hevron 24">
            <a:extLst>
              <a:ext uri="{FF2B5EF4-FFF2-40B4-BE49-F238E27FC236}">
                <a16:creationId xmlns:a16="http://schemas.microsoft.com/office/drawing/2014/main" id="{17649E89-6293-DC4B-B3E4-B2B3E5A4504E}"/>
              </a:ext>
            </a:extLst>
          </p:cNvPr>
          <p:cNvSpPr/>
          <p:nvPr/>
        </p:nvSpPr>
        <p:spPr>
          <a:xfrm>
            <a:off x="11396670" y="3372198"/>
            <a:ext cx="364049" cy="52633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1DBEB54F-8818-FC42-BCD1-A94F121B4290}"/>
              </a:ext>
            </a:extLst>
          </p:cNvPr>
          <p:cNvSpPr/>
          <p:nvPr/>
        </p:nvSpPr>
        <p:spPr>
          <a:xfrm>
            <a:off x="11686152" y="3237050"/>
            <a:ext cx="364050" cy="7652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AEFA54-3D83-0448-A2F5-FC38BC794BFE}"/>
              </a:ext>
            </a:extLst>
          </p:cNvPr>
          <p:cNvCxnSpPr>
            <a:cxnSpLocks/>
          </p:cNvCxnSpPr>
          <p:nvPr/>
        </p:nvCxnSpPr>
        <p:spPr>
          <a:xfrm>
            <a:off x="11708931" y="1685929"/>
            <a:ext cx="0" cy="14266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8D1E9D-6163-A545-B174-ECD109D7E976}"/>
              </a:ext>
            </a:extLst>
          </p:cNvPr>
          <p:cNvCxnSpPr>
            <a:cxnSpLocks/>
          </p:cNvCxnSpPr>
          <p:nvPr/>
        </p:nvCxnSpPr>
        <p:spPr>
          <a:xfrm>
            <a:off x="11708931" y="4124932"/>
            <a:ext cx="0" cy="18376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1D26E6A6-3263-2419-2590-9FBB794F48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416" y="6414054"/>
            <a:ext cx="1396133" cy="3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5DB972-FA8E-5C4D-84C3-645DE26DA18D}"/>
              </a:ext>
            </a:extLst>
          </p:cNvPr>
          <p:cNvSpPr/>
          <p:nvPr/>
        </p:nvSpPr>
        <p:spPr>
          <a:xfrm>
            <a:off x="127416" y="446315"/>
            <a:ext cx="11912183" cy="12272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39C5612-DCF4-CC40-95B3-B9EBA630E7C4}"/>
              </a:ext>
            </a:extLst>
          </p:cNvPr>
          <p:cNvSpPr txBox="1">
            <a:spLocks/>
          </p:cNvSpPr>
          <p:nvPr/>
        </p:nvSpPr>
        <p:spPr>
          <a:xfrm>
            <a:off x="4314794" y="508156"/>
            <a:ext cx="6444128" cy="11654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400" dirty="0">
                <a:latin typeface="Century Gothic" panose="020B0502020202020204" pitchFamily="34" charset="0"/>
                <a:cs typeface="Arial" panose="020B0604020202020204" pitchFamily="34" charset="0"/>
              </a:rPr>
              <a:t>Invertapro uses organic waste to create sustainable and healthy food and feed by producing insects.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6A9874-437F-6448-B5D1-1125AE2DB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80" y="917451"/>
            <a:ext cx="1418394" cy="341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4F705-52F0-F641-A908-9C7C36D57D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12" y="2894410"/>
            <a:ext cx="945167" cy="575032"/>
          </a:xfrm>
          <a:prstGeom prst="rect">
            <a:avLst/>
          </a:prstGeom>
        </p:spPr>
      </p:pic>
      <p:pic>
        <p:nvPicPr>
          <p:cNvPr id="13" name="Picture 1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033D51AA-1D23-6549-88CB-7478838A3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972" y="3851084"/>
            <a:ext cx="1471195" cy="156862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5430E97-F973-8A47-917E-3F66EDE91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636" y="3301578"/>
            <a:ext cx="1872477" cy="2194309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87590A0-E82C-2240-9E08-D3EFDE2CF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367" y="3163938"/>
            <a:ext cx="1007500" cy="890930"/>
          </a:xfrm>
          <a:prstGeom prst="rect">
            <a:avLst/>
          </a:prstGeom>
        </p:spPr>
      </p:pic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E80278E-FB7C-5E46-BD4B-C92209480B0B}"/>
              </a:ext>
            </a:extLst>
          </p:cNvPr>
          <p:cNvSpPr txBox="1">
            <a:spLocks/>
          </p:cNvSpPr>
          <p:nvPr/>
        </p:nvSpPr>
        <p:spPr>
          <a:xfrm>
            <a:off x="195716" y="2321582"/>
            <a:ext cx="713602" cy="741655"/>
          </a:xfrm>
          <a:prstGeom prst="rect">
            <a:avLst/>
          </a:prstGeom>
        </p:spPr>
        <p:txBody>
          <a:bodyPr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b="1">
                <a:latin typeface="Century Gothic"/>
                <a:cs typeface="Arial"/>
              </a:rPr>
              <a:t>Non-meat  waste</a:t>
            </a:r>
            <a:endParaRPr lang="en-US">
              <a:latin typeface="Century Gothic"/>
              <a:cs typeface="Arial"/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2F7DDC6-8B24-A345-9DCC-4E295BA4C05E}"/>
              </a:ext>
            </a:extLst>
          </p:cNvPr>
          <p:cNvSpPr txBox="1">
            <a:spLocks/>
          </p:cNvSpPr>
          <p:nvPr/>
        </p:nvSpPr>
        <p:spPr>
          <a:xfrm>
            <a:off x="2304824" y="2250983"/>
            <a:ext cx="1872477" cy="74165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>
                <a:latin typeface="Century Gothic" panose="020B0502020202020204" pitchFamily="34" charset="0"/>
                <a:cs typeface="Arial" panose="020B0604020202020204" pitchFamily="34" charset="0"/>
              </a:rPr>
              <a:t>Insect production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1641D3-4F3E-1046-BBC0-97DB1C71F273}"/>
              </a:ext>
            </a:extLst>
          </p:cNvPr>
          <p:cNvCxnSpPr>
            <a:cxnSpLocks/>
          </p:cNvCxnSpPr>
          <p:nvPr/>
        </p:nvCxnSpPr>
        <p:spPr>
          <a:xfrm>
            <a:off x="1029788" y="3589896"/>
            <a:ext cx="0" cy="67915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vessel&#10;&#10;Description automatically generated">
            <a:extLst>
              <a:ext uri="{FF2B5EF4-FFF2-40B4-BE49-F238E27FC236}">
                <a16:creationId xmlns:a16="http://schemas.microsoft.com/office/drawing/2014/main" id="{0D9573C0-A65D-4648-B79C-C0CCE5E598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13" y="4661976"/>
            <a:ext cx="1088185" cy="1031988"/>
          </a:xfrm>
          <a:prstGeom prst="rect">
            <a:avLst/>
          </a:prstGeom>
        </p:spPr>
      </p:pic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1F7ABEA-6450-2645-BADA-1BFA14D38836}"/>
              </a:ext>
            </a:extLst>
          </p:cNvPr>
          <p:cNvSpPr txBox="1">
            <a:spLocks/>
          </p:cNvSpPr>
          <p:nvPr/>
        </p:nvSpPr>
        <p:spPr>
          <a:xfrm>
            <a:off x="164209" y="2513822"/>
            <a:ext cx="1872477" cy="74165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20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F3D8668-C568-794E-9A06-6BA0A330C959}"/>
              </a:ext>
            </a:extLst>
          </p:cNvPr>
          <p:cNvSpPr txBox="1">
            <a:spLocks/>
          </p:cNvSpPr>
          <p:nvPr/>
        </p:nvSpPr>
        <p:spPr>
          <a:xfrm>
            <a:off x="222603" y="4080373"/>
            <a:ext cx="1850287" cy="741655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>
                <a:latin typeface="Century Gothic" panose="020B0502020202020204" pitchFamily="34" charset="0"/>
                <a:cs typeface="Arial" panose="020B0604020202020204" pitchFamily="34" charset="0"/>
              </a:rPr>
              <a:t>Waste pre-treatment</a:t>
            </a:r>
          </a:p>
        </p:txBody>
      </p:sp>
      <p:pic>
        <p:nvPicPr>
          <p:cNvPr id="62" name="Picture 61" descr="A picture containing text, chain, accessory&#10;&#10;Description automatically generated">
            <a:extLst>
              <a:ext uri="{FF2B5EF4-FFF2-40B4-BE49-F238E27FC236}">
                <a16:creationId xmlns:a16="http://schemas.microsoft.com/office/drawing/2014/main" id="{CED4BADC-A8CE-8F47-9895-F4A39E4D1F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00" y="2887056"/>
            <a:ext cx="648963" cy="661208"/>
          </a:xfrm>
          <a:prstGeom prst="rect">
            <a:avLst/>
          </a:prstGeom>
        </p:spPr>
      </p:pic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1073271E-1A2D-EE46-842E-8E8560BF8E41}"/>
              </a:ext>
            </a:extLst>
          </p:cNvPr>
          <p:cNvSpPr txBox="1">
            <a:spLocks/>
          </p:cNvSpPr>
          <p:nvPr/>
        </p:nvSpPr>
        <p:spPr>
          <a:xfrm>
            <a:off x="987145" y="2321582"/>
            <a:ext cx="872352" cy="741655"/>
          </a:xfrm>
          <a:prstGeom prst="rect">
            <a:avLst/>
          </a:prstGeom>
        </p:spPr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Arial"/>
              </a:defRPr>
            </a:lvl1pPr>
            <a:lvl2pPr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858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9144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14300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marL="131286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6pPr>
            <a:lvl7pPr marL="1484313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7pPr>
            <a:lvl8pPr marL="1657350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8pPr>
            <a:lvl9pPr marL="1882775" indent="-22860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/>
            </a:lvl9pPr>
          </a:lstStyle>
          <a:p>
            <a:r>
              <a:rPr lang="en-GB"/>
              <a:t>Organic waste</a:t>
            </a:r>
            <a:endParaRPr lang="en-US"/>
          </a:p>
        </p:txBody>
      </p: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EE48201D-F57B-7443-98DC-77E6AE2677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597" y="2690026"/>
            <a:ext cx="624941" cy="79195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0B19A08-6269-0D45-B227-8689CFC1105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665" y="4653026"/>
            <a:ext cx="945938" cy="69126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F3224A1-A9F1-D641-BA37-A0E729290E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5402" y="3589896"/>
            <a:ext cx="1243070" cy="872794"/>
          </a:xfrm>
          <a:prstGeom prst="rect">
            <a:avLst/>
          </a:prstGeom>
        </p:spPr>
      </p:pic>
      <p:sp>
        <p:nvSpPr>
          <p:cNvPr id="77" name="Pentagon 76">
            <a:extLst>
              <a:ext uri="{FF2B5EF4-FFF2-40B4-BE49-F238E27FC236}">
                <a16:creationId xmlns:a16="http://schemas.microsoft.com/office/drawing/2014/main" id="{2D6293EC-F9E4-DF4D-9528-1B8DE79E9938}"/>
              </a:ext>
            </a:extLst>
          </p:cNvPr>
          <p:cNvSpPr/>
          <p:nvPr/>
        </p:nvSpPr>
        <p:spPr>
          <a:xfrm>
            <a:off x="136879" y="1973814"/>
            <a:ext cx="194552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78" name="Pentagon 77">
            <a:extLst>
              <a:ext uri="{FF2B5EF4-FFF2-40B4-BE49-F238E27FC236}">
                <a16:creationId xmlns:a16="http://schemas.microsoft.com/office/drawing/2014/main" id="{3C909924-607B-6147-A243-0DC76665F66C}"/>
              </a:ext>
            </a:extLst>
          </p:cNvPr>
          <p:cNvSpPr/>
          <p:nvPr/>
        </p:nvSpPr>
        <p:spPr>
          <a:xfrm>
            <a:off x="2121277" y="1973814"/>
            <a:ext cx="224123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A629E2C4-047D-3E46-B78A-1C23019AFA90}"/>
              </a:ext>
            </a:extLst>
          </p:cNvPr>
          <p:cNvSpPr/>
          <p:nvPr/>
        </p:nvSpPr>
        <p:spPr>
          <a:xfrm>
            <a:off x="4440029" y="1973814"/>
            <a:ext cx="3234690" cy="335761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80" name="Pentagon 79">
            <a:extLst>
              <a:ext uri="{FF2B5EF4-FFF2-40B4-BE49-F238E27FC236}">
                <a16:creationId xmlns:a16="http://schemas.microsoft.com/office/drawing/2014/main" id="{6276B277-1037-DC41-9037-6CFF0E19FE9C}"/>
              </a:ext>
            </a:extLst>
          </p:cNvPr>
          <p:cNvSpPr/>
          <p:nvPr/>
        </p:nvSpPr>
        <p:spPr>
          <a:xfrm>
            <a:off x="7752232" y="1973814"/>
            <a:ext cx="4183427" cy="34867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8A0DC7EF-BCBD-1041-9C55-9B4FDB4753ED}"/>
              </a:ext>
            </a:extLst>
          </p:cNvPr>
          <p:cNvSpPr txBox="1">
            <a:spLocks/>
          </p:cNvSpPr>
          <p:nvPr/>
        </p:nvSpPr>
        <p:spPr>
          <a:xfrm>
            <a:off x="8238996" y="2770574"/>
            <a:ext cx="738355" cy="741655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  <a:t>Feed</a:t>
            </a:r>
          </a:p>
        </p:txBody>
      </p:sp>
      <p:sp>
        <p:nvSpPr>
          <p:cNvPr id="83" name="Text Placeholder 8">
            <a:extLst>
              <a:ext uri="{FF2B5EF4-FFF2-40B4-BE49-F238E27FC236}">
                <a16:creationId xmlns:a16="http://schemas.microsoft.com/office/drawing/2014/main" id="{23527DBB-80DF-974A-9A8A-959915A5BF4F}"/>
              </a:ext>
            </a:extLst>
          </p:cNvPr>
          <p:cNvSpPr txBox="1">
            <a:spLocks/>
          </p:cNvSpPr>
          <p:nvPr/>
        </p:nvSpPr>
        <p:spPr>
          <a:xfrm>
            <a:off x="8238996" y="3642748"/>
            <a:ext cx="738356" cy="741655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86" name="Text Placeholder 8">
            <a:extLst>
              <a:ext uri="{FF2B5EF4-FFF2-40B4-BE49-F238E27FC236}">
                <a16:creationId xmlns:a16="http://schemas.microsoft.com/office/drawing/2014/main" id="{6A21E0ED-265B-7041-AEA9-57074E1F3D3A}"/>
              </a:ext>
            </a:extLst>
          </p:cNvPr>
          <p:cNvSpPr txBox="1">
            <a:spLocks/>
          </p:cNvSpPr>
          <p:nvPr/>
        </p:nvSpPr>
        <p:spPr>
          <a:xfrm>
            <a:off x="8238996" y="4634327"/>
            <a:ext cx="1326955" cy="741655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Century Gothic" panose="020B0502020202020204" pitchFamily="34" charset="0"/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713409D5-F418-B546-8A92-1DA76096C8E3}"/>
              </a:ext>
            </a:extLst>
          </p:cNvPr>
          <p:cNvSpPr txBox="1">
            <a:spLocks/>
          </p:cNvSpPr>
          <p:nvPr/>
        </p:nvSpPr>
        <p:spPr>
          <a:xfrm>
            <a:off x="6132140" y="3210500"/>
            <a:ext cx="1541308" cy="1571159"/>
          </a:xfrm>
          <a:prstGeom prst="rect">
            <a:avLst/>
          </a:prstGeom>
        </p:spPr>
        <p:txBody>
          <a:bodyPr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latin typeface="Century Gothic"/>
                <a:cs typeface="Arial"/>
              </a:rPr>
              <a:t>Dried larvae</a:t>
            </a:r>
            <a:endParaRPr lang="en-GB" sz="11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100">
                <a:latin typeface="Century Gothic"/>
                <a:cs typeface="Arial"/>
              </a:rPr>
              <a:t>Insect meal</a:t>
            </a:r>
          </a:p>
          <a:p>
            <a:r>
              <a:rPr lang="en-GB" sz="1100">
                <a:latin typeface="Century Gothic"/>
                <a:cs typeface="Arial"/>
              </a:rPr>
              <a:t>Insect oil</a:t>
            </a:r>
          </a:p>
          <a:p>
            <a:r>
              <a:rPr lang="en-GB" sz="1100">
                <a:latin typeface="Century Gothic"/>
                <a:cs typeface="Arial"/>
              </a:rPr>
              <a:t>Chitin</a:t>
            </a:r>
          </a:p>
          <a:p>
            <a:r>
              <a:rPr lang="en-GB" sz="1100">
                <a:latin typeface="Century Gothic"/>
                <a:cs typeface="Arial"/>
              </a:rPr>
              <a:t>Frass</a:t>
            </a:r>
          </a:p>
        </p:txBody>
      </p:sp>
      <p:pic>
        <p:nvPicPr>
          <p:cNvPr id="33" name="Picture 32" descr="A picture containing text, chain&#10;&#10;Description automatically generated">
            <a:extLst>
              <a:ext uri="{FF2B5EF4-FFF2-40B4-BE49-F238E27FC236}">
                <a16:creationId xmlns:a16="http://schemas.microsoft.com/office/drawing/2014/main" id="{79A05D37-8A33-BC45-8AB4-7D511409CE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2367" y="4491532"/>
            <a:ext cx="1417411" cy="956752"/>
          </a:xfrm>
          <a:prstGeom prst="rect">
            <a:avLst/>
          </a:prstGeom>
        </p:spPr>
      </p:pic>
      <p:pic>
        <p:nvPicPr>
          <p:cNvPr id="34" name="Graphic 24" descr="Dog outline">
            <a:extLst>
              <a:ext uri="{FF2B5EF4-FFF2-40B4-BE49-F238E27FC236}">
                <a16:creationId xmlns:a16="http://schemas.microsoft.com/office/drawing/2014/main" id="{5784428C-BFD3-7647-BA02-FA4C6129F5E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04527" y="2823078"/>
            <a:ext cx="658899" cy="658899"/>
          </a:xfrm>
          <a:prstGeom prst="rect">
            <a:avLst/>
          </a:prstGeom>
        </p:spPr>
      </p:pic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82F1D788-37A0-46D3-98C7-5C1DE61C734B}"/>
              </a:ext>
            </a:extLst>
          </p:cNvPr>
          <p:cNvCxnSpPr>
            <a:cxnSpLocks/>
          </p:cNvCxnSpPr>
          <p:nvPr/>
        </p:nvCxnSpPr>
        <p:spPr>
          <a:xfrm>
            <a:off x="2121277" y="2413093"/>
            <a:ext cx="0" cy="3296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2F5AC013-9678-40ED-B70F-D63887C01661}"/>
              </a:ext>
            </a:extLst>
          </p:cNvPr>
          <p:cNvCxnSpPr>
            <a:cxnSpLocks/>
          </p:cNvCxnSpPr>
          <p:nvPr/>
        </p:nvCxnSpPr>
        <p:spPr>
          <a:xfrm>
            <a:off x="4440029" y="2413093"/>
            <a:ext cx="0" cy="3296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B4484201-397E-4D5C-927E-5D66243062C3}"/>
              </a:ext>
            </a:extLst>
          </p:cNvPr>
          <p:cNvCxnSpPr>
            <a:cxnSpLocks/>
          </p:cNvCxnSpPr>
          <p:nvPr/>
        </p:nvCxnSpPr>
        <p:spPr>
          <a:xfrm>
            <a:off x="7752232" y="2413093"/>
            <a:ext cx="0" cy="3296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554C43FC-2F8E-4C30-A762-90D920CEBD8D}"/>
              </a:ext>
            </a:extLst>
          </p:cNvPr>
          <p:cNvCxnSpPr>
            <a:cxnSpLocks/>
          </p:cNvCxnSpPr>
          <p:nvPr/>
        </p:nvCxnSpPr>
        <p:spPr>
          <a:xfrm>
            <a:off x="11790832" y="2413093"/>
            <a:ext cx="0" cy="3296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16C45DCC-D1C0-4FFD-A6C1-1C38711C7848}"/>
              </a:ext>
            </a:extLst>
          </p:cNvPr>
          <p:cNvCxnSpPr>
            <a:cxnSpLocks/>
          </p:cNvCxnSpPr>
          <p:nvPr/>
        </p:nvCxnSpPr>
        <p:spPr>
          <a:xfrm>
            <a:off x="136879" y="2413093"/>
            <a:ext cx="0" cy="32964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9" descr="Chicken outline">
            <a:extLst>
              <a:ext uri="{FF2B5EF4-FFF2-40B4-BE49-F238E27FC236}">
                <a16:creationId xmlns:a16="http://schemas.microsoft.com/office/drawing/2014/main" id="{4C4EA866-9333-C849-BBD1-C702D320AA1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60318" y="2884649"/>
            <a:ext cx="522563" cy="5225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E3EBB5E-645D-D0DA-4E25-E1D35BB4A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416" y="6414054"/>
            <a:ext cx="1396133" cy="3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0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entagon 76">
            <a:extLst>
              <a:ext uri="{FF2B5EF4-FFF2-40B4-BE49-F238E27FC236}">
                <a16:creationId xmlns:a16="http://schemas.microsoft.com/office/drawing/2014/main" id="{2D6293EC-F9E4-DF4D-9528-1B8DE79E9938}"/>
              </a:ext>
            </a:extLst>
          </p:cNvPr>
          <p:cNvSpPr/>
          <p:nvPr/>
        </p:nvSpPr>
        <p:spPr>
          <a:xfrm>
            <a:off x="136879" y="1347645"/>
            <a:ext cx="1945528" cy="347769"/>
          </a:xfrm>
          <a:prstGeom prst="homePlate">
            <a:avLst/>
          </a:prstGeom>
          <a:solidFill>
            <a:schemeClr val="tx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78" name="Pentagon 77">
            <a:extLst>
              <a:ext uri="{FF2B5EF4-FFF2-40B4-BE49-F238E27FC236}">
                <a16:creationId xmlns:a16="http://schemas.microsoft.com/office/drawing/2014/main" id="{3C909924-607B-6147-A243-0DC76665F66C}"/>
              </a:ext>
            </a:extLst>
          </p:cNvPr>
          <p:cNvSpPr/>
          <p:nvPr/>
        </p:nvSpPr>
        <p:spPr>
          <a:xfrm>
            <a:off x="2121277" y="1345164"/>
            <a:ext cx="224123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A629E2C4-047D-3E46-B78A-1C23019AFA90}"/>
              </a:ext>
            </a:extLst>
          </p:cNvPr>
          <p:cNvSpPr/>
          <p:nvPr/>
        </p:nvSpPr>
        <p:spPr>
          <a:xfrm>
            <a:off x="4440029" y="1366178"/>
            <a:ext cx="3234690" cy="335761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80" name="Pentagon 79">
            <a:extLst>
              <a:ext uri="{FF2B5EF4-FFF2-40B4-BE49-F238E27FC236}">
                <a16:creationId xmlns:a16="http://schemas.microsoft.com/office/drawing/2014/main" id="{6276B277-1037-DC41-9037-6CFF0E19FE9C}"/>
              </a:ext>
            </a:extLst>
          </p:cNvPr>
          <p:cNvSpPr/>
          <p:nvPr/>
        </p:nvSpPr>
        <p:spPr>
          <a:xfrm>
            <a:off x="7752232" y="1353261"/>
            <a:ext cx="4183427" cy="34867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3560403-DE5F-4455-94D8-02731B7D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dirty="0">
                <a:latin typeface="Century Gothic" panose="020B0502020202020204" pitchFamily="34" charset="0"/>
              </a:rPr>
              <a:t>PROPRIETARY PRE-PROCESSING METHOD</a:t>
            </a:r>
          </a:p>
        </p:txBody>
      </p:sp>
      <p:pic>
        <p:nvPicPr>
          <p:cNvPr id="42" name="Picture 10">
            <a:extLst>
              <a:ext uri="{FF2B5EF4-FFF2-40B4-BE49-F238E27FC236}">
                <a16:creationId xmlns:a16="http://schemas.microsoft.com/office/drawing/2014/main" id="{0E1AE8AC-290A-45C9-BECA-902494166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210" y="2524588"/>
            <a:ext cx="2835447" cy="210833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32D7913-0D3D-4353-9A94-39B4F8311B86}"/>
              </a:ext>
            </a:extLst>
          </p:cNvPr>
          <p:cNvSpPr txBox="1">
            <a:spLocks/>
          </p:cNvSpPr>
          <p:nvPr/>
        </p:nvSpPr>
        <p:spPr>
          <a:xfrm>
            <a:off x="68958" y="4651973"/>
            <a:ext cx="3105951" cy="1205902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sz="1100" dirty="0">
                <a:latin typeface="Century Gothic" panose="020B0502020202020204" pitchFamily="34" charset="0"/>
                <a:cs typeface="Arial" panose="020B0604020202020204" pitchFamily="34" charset="0"/>
              </a:rPr>
              <a:t>Organic waste being re-used as feed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68B07B4-06F8-4CD0-8289-FD62352271E3}"/>
              </a:ext>
            </a:extLst>
          </p:cNvPr>
          <p:cNvSpPr txBox="1"/>
          <p:nvPr/>
        </p:nvSpPr>
        <p:spPr>
          <a:xfrm>
            <a:off x="7447850" y="2595804"/>
            <a:ext cx="1549229" cy="63411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100">
                <a:latin typeface="Century Gothic"/>
              </a:rPr>
              <a:t>7.5kg waste</a:t>
            </a:r>
          </a:p>
          <a:p>
            <a:pPr algn="ctr"/>
            <a:r>
              <a:rPr lang="en-US" sz="1100">
                <a:latin typeface="Century Gothic"/>
              </a:rPr>
              <a:t>(70-90% water)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0D14D635-534E-4668-B41E-046326A6D235}"/>
              </a:ext>
            </a:extLst>
          </p:cNvPr>
          <p:cNvSpPr txBox="1"/>
          <p:nvPr/>
        </p:nvSpPr>
        <p:spPr>
          <a:xfrm>
            <a:off x="7447850" y="3428656"/>
            <a:ext cx="1549229" cy="63411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100">
                <a:latin typeface="Century Gothic"/>
              </a:rPr>
              <a:t>4.5kg dry feed</a:t>
            </a:r>
          </a:p>
          <a:p>
            <a:pPr algn="ctr"/>
            <a:r>
              <a:rPr lang="en-US" sz="1000">
                <a:latin typeface="Century Gothic"/>
              </a:rPr>
              <a:t>(wheat / rapeseed)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4880F0E-7D18-4539-B888-EAA572592EA9}"/>
              </a:ext>
            </a:extLst>
          </p:cNvPr>
          <p:cNvSpPr txBox="1"/>
          <p:nvPr/>
        </p:nvSpPr>
        <p:spPr>
          <a:xfrm>
            <a:off x="9717888" y="2600885"/>
            <a:ext cx="1549229" cy="6193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100">
                <a:latin typeface="Century Gothic"/>
              </a:rPr>
              <a:t>1kg larvae</a:t>
            </a:r>
          </a:p>
          <a:p>
            <a:pPr algn="ctr"/>
            <a:r>
              <a:rPr lang="en-US" sz="1100">
                <a:latin typeface="Century Gothic"/>
              </a:rPr>
              <a:t>(dried)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A467762-820A-485A-AEDF-EC8B485BB4EA}"/>
              </a:ext>
            </a:extLst>
          </p:cNvPr>
          <p:cNvSpPr txBox="1"/>
          <p:nvPr/>
        </p:nvSpPr>
        <p:spPr>
          <a:xfrm>
            <a:off x="9717887" y="3405821"/>
            <a:ext cx="1549229" cy="63411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100">
                <a:latin typeface="Century Gothic"/>
              </a:rPr>
              <a:t>3.6kg frass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674EC4FD-8FE7-4B24-9799-FDC9F610D243}"/>
              </a:ext>
            </a:extLst>
          </p:cNvPr>
          <p:cNvSpPr txBox="1"/>
          <p:nvPr/>
        </p:nvSpPr>
        <p:spPr>
          <a:xfrm>
            <a:off x="8016741" y="3007763"/>
            <a:ext cx="411446" cy="634112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98344655-ACB4-4980-8D49-DAF7CF11CDCB}"/>
              </a:ext>
            </a:extLst>
          </p:cNvPr>
          <p:cNvSpPr txBox="1"/>
          <p:nvPr/>
        </p:nvSpPr>
        <p:spPr>
          <a:xfrm>
            <a:off x="9148994" y="3007763"/>
            <a:ext cx="411446" cy="634112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>
                <a:latin typeface="Century Gothic" panose="020B0502020202020204" pitchFamily="34" charset="0"/>
              </a:rPr>
              <a:t>=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6111D516-72A7-4D94-9C9B-31EF6C5E1266}"/>
              </a:ext>
            </a:extLst>
          </p:cNvPr>
          <p:cNvSpPr txBox="1"/>
          <p:nvPr/>
        </p:nvSpPr>
        <p:spPr>
          <a:xfrm>
            <a:off x="10286778" y="3007763"/>
            <a:ext cx="411446" cy="634112"/>
          </a:xfrm>
          <a:prstGeom prst="round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b="1"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05D7458-3473-428E-8FB7-708B49BBF943}"/>
              </a:ext>
            </a:extLst>
          </p:cNvPr>
          <p:cNvSpPr txBox="1">
            <a:spLocks/>
          </p:cNvSpPr>
          <p:nvPr/>
        </p:nvSpPr>
        <p:spPr>
          <a:xfrm>
            <a:off x="3514884" y="4647192"/>
            <a:ext cx="3234690" cy="1822758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100" dirty="0">
                <a:solidFill>
                  <a:schemeClr val="tx1"/>
                </a:solidFill>
                <a:latin typeface="Century Gothic"/>
                <a:cs typeface="Arial"/>
              </a:rPr>
              <a:t>Proprietary method approved by the Norwegian Food Safety Authority (</a:t>
            </a:r>
            <a:r>
              <a:rPr lang="en-US" sz="1100" dirty="0" err="1">
                <a:solidFill>
                  <a:schemeClr val="tx1"/>
                </a:solidFill>
                <a:latin typeface="Century Gothic"/>
                <a:cs typeface="Arial"/>
              </a:rPr>
              <a:t>Mattilsynet</a:t>
            </a:r>
            <a:r>
              <a:rPr lang="en-US" sz="1100" dirty="0">
                <a:solidFill>
                  <a:schemeClr val="tx1"/>
                </a:solidFill>
                <a:latin typeface="Century Gothic"/>
                <a:cs typeface="Arial"/>
              </a:rPr>
              <a:t>) for utilizing waste as substrate feed for yellow mealworms</a:t>
            </a:r>
          </a:p>
        </p:txBody>
      </p:sp>
      <p:pic>
        <p:nvPicPr>
          <p:cNvPr id="30" name="Picture 36" descr="A picture containing vessel&#10;&#10;Description automatically generated">
            <a:extLst>
              <a:ext uri="{FF2B5EF4-FFF2-40B4-BE49-F238E27FC236}">
                <a16:creationId xmlns:a16="http://schemas.microsoft.com/office/drawing/2014/main" id="{AF5CA90F-294B-4127-88F2-AEA85109DF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137" y="2937609"/>
            <a:ext cx="1088185" cy="1031988"/>
          </a:xfrm>
          <a:prstGeom prst="rect">
            <a:avLst/>
          </a:prstGeom>
        </p:spPr>
      </p:pic>
      <p:sp>
        <p:nvSpPr>
          <p:cNvPr id="32" name="TekstSylinder 31">
            <a:extLst>
              <a:ext uri="{FF2B5EF4-FFF2-40B4-BE49-F238E27FC236}">
                <a16:creationId xmlns:a16="http://schemas.microsoft.com/office/drawing/2014/main" id="{3F2850AB-AC4A-444A-B03B-103F024E128B}"/>
              </a:ext>
            </a:extLst>
          </p:cNvPr>
          <p:cNvSpPr txBox="1"/>
          <p:nvPr/>
        </p:nvSpPr>
        <p:spPr>
          <a:xfrm>
            <a:off x="7348268" y="4661045"/>
            <a:ext cx="3930576" cy="14054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1100" dirty="0">
                <a:latin typeface="Century Gothic"/>
              </a:rPr>
              <a:t>~100% conversion of waste and dry feed into industrial insect products</a:t>
            </a:r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CD3DDF0E-F76A-49ED-B8A4-0A2F97DEC292}"/>
              </a:ext>
            </a:extLst>
          </p:cNvPr>
          <p:cNvSpPr txBox="1">
            <a:spLocks/>
          </p:cNvSpPr>
          <p:nvPr/>
        </p:nvSpPr>
        <p:spPr>
          <a:xfrm>
            <a:off x="164210" y="2122843"/>
            <a:ext cx="2768198" cy="290568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latin typeface="Century Gothic" panose="020B0502020202020204" pitchFamily="34" charset="0"/>
                <a:cs typeface="Arial" panose="020B0604020202020204" pitchFamily="34" charset="0"/>
              </a:rPr>
              <a:t>Non-meat &amp; organic waste</a:t>
            </a:r>
          </a:p>
        </p:txBody>
      </p: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243FA682-C536-4219-99E2-67E11B593C8A}"/>
              </a:ext>
            </a:extLst>
          </p:cNvPr>
          <p:cNvCxnSpPr>
            <a:cxnSpLocks/>
          </p:cNvCxnSpPr>
          <p:nvPr/>
        </p:nvCxnSpPr>
        <p:spPr>
          <a:xfrm flipV="1">
            <a:off x="164209" y="2423104"/>
            <a:ext cx="2880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13EF5A2-474A-4C46-91BB-A71B68AF269F}"/>
              </a:ext>
            </a:extLst>
          </p:cNvPr>
          <p:cNvSpPr txBox="1">
            <a:spLocks/>
          </p:cNvSpPr>
          <p:nvPr/>
        </p:nvSpPr>
        <p:spPr>
          <a:xfrm>
            <a:off x="3661188" y="2122787"/>
            <a:ext cx="2768198" cy="290568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latin typeface="Century Gothic" panose="020B0502020202020204" pitchFamily="34" charset="0"/>
                <a:cs typeface="Arial" panose="020B0604020202020204" pitchFamily="34" charset="0"/>
              </a:rPr>
              <a:t>Waste pre-treatment</a:t>
            </a:r>
          </a:p>
        </p:txBody>
      </p: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C00E32A9-CF1F-41FF-8F16-F077F689C44E}"/>
              </a:ext>
            </a:extLst>
          </p:cNvPr>
          <p:cNvCxnSpPr>
            <a:cxnSpLocks/>
          </p:cNvCxnSpPr>
          <p:nvPr/>
        </p:nvCxnSpPr>
        <p:spPr>
          <a:xfrm flipV="1">
            <a:off x="3661187" y="2423048"/>
            <a:ext cx="2880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EB69C70-62BA-420A-9F82-0481FF442DB0}"/>
              </a:ext>
            </a:extLst>
          </p:cNvPr>
          <p:cNvSpPr txBox="1">
            <a:spLocks/>
          </p:cNvSpPr>
          <p:nvPr/>
        </p:nvSpPr>
        <p:spPr>
          <a:xfrm>
            <a:off x="7447851" y="2119753"/>
            <a:ext cx="2768198" cy="290568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latin typeface="Century Gothic" panose="020B0502020202020204" pitchFamily="34" charset="0"/>
                <a:cs typeface="Arial" panose="020B0604020202020204" pitchFamily="34" charset="0"/>
              </a:rPr>
              <a:t>Conversion cycle</a:t>
            </a:r>
          </a:p>
        </p:txBody>
      </p: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3A2985ED-C8D5-41A7-BD47-83A01B5E9222}"/>
              </a:ext>
            </a:extLst>
          </p:cNvPr>
          <p:cNvCxnSpPr>
            <a:cxnSpLocks/>
          </p:cNvCxnSpPr>
          <p:nvPr/>
        </p:nvCxnSpPr>
        <p:spPr>
          <a:xfrm flipV="1">
            <a:off x="7447850" y="2420014"/>
            <a:ext cx="4320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64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entagon 76">
            <a:extLst>
              <a:ext uri="{FF2B5EF4-FFF2-40B4-BE49-F238E27FC236}">
                <a16:creationId xmlns:a16="http://schemas.microsoft.com/office/drawing/2014/main" id="{2D6293EC-F9E4-DF4D-9528-1B8DE79E9938}"/>
              </a:ext>
            </a:extLst>
          </p:cNvPr>
          <p:cNvSpPr/>
          <p:nvPr/>
        </p:nvSpPr>
        <p:spPr>
          <a:xfrm>
            <a:off x="136879" y="1347645"/>
            <a:ext cx="1945528" cy="347769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78" name="Pentagon 77">
            <a:extLst>
              <a:ext uri="{FF2B5EF4-FFF2-40B4-BE49-F238E27FC236}">
                <a16:creationId xmlns:a16="http://schemas.microsoft.com/office/drawing/2014/main" id="{3C909924-607B-6147-A243-0DC76665F66C}"/>
              </a:ext>
            </a:extLst>
          </p:cNvPr>
          <p:cNvSpPr/>
          <p:nvPr/>
        </p:nvSpPr>
        <p:spPr>
          <a:xfrm>
            <a:off x="2121277" y="1345164"/>
            <a:ext cx="2241238" cy="347769"/>
          </a:xfrm>
          <a:prstGeom prst="homePlate">
            <a:avLst/>
          </a:prstGeom>
          <a:solidFill>
            <a:schemeClr val="tx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79" name="Pentagon 78">
            <a:extLst>
              <a:ext uri="{FF2B5EF4-FFF2-40B4-BE49-F238E27FC236}">
                <a16:creationId xmlns:a16="http://schemas.microsoft.com/office/drawing/2014/main" id="{A629E2C4-047D-3E46-B78A-1C23019AFA90}"/>
              </a:ext>
            </a:extLst>
          </p:cNvPr>
          <p:cNvSpPr/>
          <p:nvPr/>
        </p:nvSpPr>
        <p:spPr>
          <a:xfrm>
            <a:off x="4440029" y="1366178"/>
            <a:ext cx="3234690" cy="335761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80" name="Pentagon 79">
            <a:extLst>
              <a:ext uri="{FF2B5EF4-FFF2-40B4-BE49-F238E27FC236}">
                <a16:creationId xmlns:a16="http://schemas.microsoft.com/office/drawing/2014/main" id="{6276B277-1037-DC41-9037-6CFF0E19FE9C}"/>
              </a:ext>
            </a:extLst>
          </p:cNvPr>
          <p:cNvSpPr/>
          <p:nvPr/>
        </p:nvSpPr>
        <p:spPr>
          <a:xfrm>
            <a:off x="7752232" y="1353261"/>
            <a:ext cx="4183427" cy="34867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3560403-DE5F-4455-94D8-02731B7D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0998"/>
            <a:ext cx="12192000" cy="568800"/>
          </a:xfrm>
          <a:ln>
            <a:noFill/>
          </a:ln>
        </p:spPr>
        <p:txBody>
          <a:bodyPr rtlCol="0">
            <a:normAutofit/>
          </a:bodyPr>
          <a:lstStyle/>
          <a:p>
            <a:pPr rtl="0"/>
            <a:r>
              <a:rPr lang="en-GB" dirty="0">
                <a:latin typeface="Century Gothic" panose="020B0502020202020204" pitchFamily="34" charset="0"/>
              </a:rPr>
              <a:t>COST EFFECTIVE PRODUCTION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BFEDE14-05D7-4094-BA72-D306D8401052}"/>
              </a:ext>
            </a:extLst>
          </p:cNvPr>
          <p:cNvSpPr txBox="1">
            <a:spLocks/>
          </p:cNvSpPr>
          <p:nvPr/>
        </p:nvSpPr>
        <p:spPr>
          <a:xfrm>
            <a:off x="2743840" y="2287541"/>
            <a:ext cx="3081334" cy="3570122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sz="1100" dirty="0">
                <a:solidFill>
                  <a:schemeClr val="tx1"/>
                </a:solidFill>
                <a:latin typeface="Century Gothic"/>
                <a:cs typeface="Arial"/>
              </a:rPr>
              <a:t>Proprietary robot-technology for production of insects</a:t>
            </a:r>
          </a:p>
          <a:p>
            <a:pPr marL="228600" lvl="1" indent="0">
              <a:buClr>
                <a:schemeClr val="tx1"/>
              </a:buClr>
              <a:buNone/>
            </a:pPr>
            <a:endParaRPr lang="en-GB" sz="11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15958AA-3458-4653-AC05-1B1A28864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112" y="2336616"/>
            <a:ext cx="1827190" cy="3884973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65731ED-D8FE-4085-8ECA-E06E30F11DB4}"/>
              </a:ext>
            </a:extLst>
          </p:cNvPr>
          <p:cNvSpPr txBox="1">
            <a:spLocks/>
          </p:cNvSpPr>
          <p:nvPr/>
        </p:nvSpPr>
        <p:spPr>
          <a:xfrm>
            <a:off x="6322840" y="6179969"/>
            <a:ext cx="1945201" cy="511036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i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Vertical farming of insects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4296B95-9E0F-4A34-892D-A7107AB52299}"/>
              </a:ext>
            </a:extLst>
          </p:cNvPr>
          <p:cNvSpPr txBox="1">
            <a:spLocks/>
          </p:cNvSpPr>
          <p:nvPr/>
        </p:nvSpPr>
        <p:spPr>
          <a:xfrm>
            <a:off x="6370112" y="1944475"/>
            <a:ext cx="1951025" cy="290568"/>
          </a:xfrm>
          <a:prstGeom prst="rect">
            <a:avLst/>
          </a:prstGeom>
        </p:spPr>
        <p:txBody>
          <a:bodyPr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latin typeface="Century Gothic"/>
                <a:cs typeface="Arial"/>
              </a:rPr>
              <a:t>Climate cells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EB683E9-340F-4EDD-95CC-50A0EE06C2F1}"/>
              </a:ext>
            </a:extLst>
          </p:cNvPr>
          <p:cNvSpPr txBox="1">
            <a:spLocks/>
          </p:cNvSpPr>
          <p:nvPr/>
        </p:nvSpPr>
        <p:spPr>
          <a:xfrm>
            <a:off x="8332961" y="2285062"/>
            <a:ext cx="3420000" cy="3510213"/>
          </a:xfrm>
          <a:prstGeom prst="rect">
            <a:avLst/>
          </a:prstGeom>
        </p:spPr>
        <p:txBody>
          <a:bodyPr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GB" sz="1100" dirty="0">
                <a:solidFill>
                  <a:schemeClr val="tx1"/>
                </a:solidFill>
                <a:latin typeface="Century Gothic"/>
                <a:cs typeface="Arial"/>
              </a:rPr>
              <a:t>Unique climate rooms create an efficient production process</a:t>
            </a:r>
            <a:endParaRPr lang="en-GB" sz="10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</a:pPr>
            <a:endParaRPr lang="en-GB" sz="10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1F361C4-C0DA-4DBE-9578-5BB4A61C146D}"/>
              </a:ext>
            </a:extLst>
          </p:cNvPr>
          <p:cNvSpPr txBox="1">
            <a:spLocks/>
          </p:cNvSpPr>
          <p:nvPr/>
        </p:nvSpPr>
        <p:spPr>
          <a:xfrm>
            <a:off x="505817" y="6165364"/>
            <a:ext cx="1945201" cy="511036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i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Robotized insect production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647A227C-DE5F-4D2A-8EF8-F511F44D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438466" y="5008008"/>
            <a:ext cx="1439837" cy="1213581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B481870F-9DA2-4E18-BC0B-2A84A394A691}"/>
              </a:ext>
            </a:extLst>
          </p:cNvPr>
          <p:cNvCxnSpPr>
            <a:cxnSpLocks/>
          </p:cNvCxnSpPr>
          <p:nvPr/>
        </p:nvCxnSpPr>
        <p:spPr>
          <a:xfrm>
            <a:off x="7770376" y="4648200"/>
            <a:ext cx="1668090" cy="1538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3EC0A050-B38B-4411-B736-1FBF9CD28BD4}"/>
              </a:ext>
            </a:extLst>
          </p:cNvPr>
          <p:cNvCxnSpPr>
            <a:cxnSpLocks/>
          </p:cNvCxnSpPr>
          <p:nvPr/>
        </p:nvCxnSpPr>
        <p:spPr>
          <a:xfrm>
            <a:off x="7770376" y="4648200"/>
            <a:ext cx="1668090" cy="359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7238CCBC-6A05-4222-833C-EE7F6D943F42}"/>
              </a:ext>
            </a:extLst>
          </p:cNvPr>
          <p:cNvSpPr txBox="1">
            <a:spLocks/>
          </p:cNvSpPr>
          <p:nvPr/>
        </p:nvSpPr>
        <p:spPr>
          <a:xfrm>
            <a:off x="554887" y="1924057"/>
            <a:ext cx="2159849" cy="302474"/>
          </a:xfrm>
          <a:prstGeom prst="rect">
            <a:avLst/>
          </a:prstGeom>
        </p:spPr>
        <p:txBody>
          <a:bodyPr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>
                <a:latin typeface="Century Gothic"/>
                <a:cs typeface="Arial"/>
              </a:rPr>
              <a:t>Robotized technology</a:t>
            </a:r>
          </a:p>
        </p:txBody>
      </p: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23AA6236-CF20-4B05-BD2E-654207EBE13D}"/>
              </a:ext>
            </a:extLst>
          </p:cNvPr>
          <p:cNvCxnSpPr>
            <a:cxnSpLocks/>
          </p:cNvCxnSpPr>
          <p:nvPr/>
        </p:nvCxnSpPr>
        <p:spPr>
          <a:xfrm flipV="1">
            <a:off x="554886" y="2224318"/>
            <a:ext cx="5400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C15D5867-44D5-4F7B-82AC-E3464E9A8133}"/>
              </a:ext>
            </a:extLst>
          </p:cNvPr>
          <p:cNvCxnSpPr>
            <a:cxnSpLocks/>
          </p:cNvCxnSpPr>
          <p:nvPr/>
        </p:nvCxnSpPr>
        <p:spPr>
          <a:xfrm flipV="1">
            <a:off x="6370112" y="2232579"/>
            <a:ext cx="5400000" cy="9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3">
            <a:extLst>
              <a:ext uri="{FF2B5EF4-FFF2-40B4-BE49-F238E27FC236}">
                <a16:creationId xmlns:a16="http://schemas.microsoft.com/office/drawing/2014/main" id="{A8A62D97-840C-4348-B6A1-C1EA85F2A915}"/>
              </a:ext>
            </a:extLst>
          </p:cNvPr>
          <p:cNvCxnSpPr>
            <a:cxnSpLocks/>
          </p:cNvCxnSpPr>
          <p:nvPr/>
        </p:nvCxnSpPr>
        <p:spPr>
          <a:xfrm flipV="1">
            <a:off x="2768455" y="4695933"/>
            <a:ext cx="637163" cy="519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3">
            <a:extLst>
              <a:ext uri="{FF2B5EF4-FFF2-40B4-BE49-F238E27FC236}">
                <a16:creationId xmlns:a16="http://schemas.microsoft.com/office/drawing/2014/main" id="{5B398CAE-BA90-5347-BC72-8474A8D744E1}"/>
              </a:ext>
            </a:extLst>
          </p:cNvPr>
          <p:cNvCxnSpPr>
            <a:cxnSpLocks/>
          </p:cNvCxnSpPr>
          <p:nvPr/>
        </p:nvCxnSpPr>
        <p:spPr>
          <a:xfrm>
            <a:off x="2768456" y="5249194"/>
            <a:ext cx="628697" cy="903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EB1C06A2-ABA6-CB47-94BF-7167753DB124}"/>
              </a:ext>
            </a:extLst>
          </p:cNvPr>
          <p:cNvSpPr txBox="1">
            <a:spLocks/>
          </p:cNvSpPr>
          <p:nvPr/>
        </p:nvSpPr>
        <p:spPr>
          <a:xfrm>
            <a:off x="3132570" y="6178280"/>
            <a:ext cx="1945201" cy="235042"/>
          </a:xfrm>
          <a:prstGeom prst="rect">
            <a:avLst/>
          </a:prstGeom>
        </p:spPr>
        <p:txBody>
          <a:bodyPr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000" i="1">
                <a:solidFill>
                  <a:schemeClr val="tx1"/>
                </a:solidFill>
                <a:latin typeface="Century Gothic"/>
                <a:cs typeface="Arial"/>
              </a:rPr>
              <a:t>Automated sorting </a:t>
            </a:r>
            <a:endParaRPr lang="en-GB" sz="1000" i="1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A picture containing indoor, device, miller, several&#10;&#10;Description automatically generated">
            <a:extLst>
              <a:ext uri="{FF2B5EF4-FFF2-40B4-BE49-F238E27FC236}">
                <a16:creationId xmlns:a16="http://schemas.microsoft.com/office/drawing/2014/main" id="{4E3D5475-BADD-C368-1C23-43DCEB7E6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08" y="2311400"/>
            <a:ext cx="2206451" cy="386926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A3F7BE8-7D0D-999E-F45E-CA4BDF6E72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467" y="4713303"/>
            <a:ext cx="1837267" cy="14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787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FA3ECD0B4FCBE4A9E491C93BC1DCB45" ma:contentTypeVersion="13" ma:contentTypeDescription="Opprett et nytt dokument." ma:contentTypeScope="" ma:versionID="d4a0a13b03f21be206c32433ce98a9d8">
  <xsd:schema xmlns:xsd="http://www.w3.org/2001/XMLSchema" xmlns:xs="http://www.w3.org/2001/XMLSchema" xmlns:p="http://schemas.microsoft.com/office/2006/metadata/properties" xmlns:ns2="fdde43b2-67a6-47aa-b235-589fc6a3b040" xmlns:ns3="b5f50be0-3cf5-4153-97ad-bc475b0605c4" targetNamespace="http://schemas.microsoft.com/office/2006/metadata/properties" ma:root="true" ma:fieldsID="4feec7a4fc8f348712062bc4e0f05123" ns2:_="" ns3:_="">
    <xsd:import namespace="fdde43b2-67a6-47aa-b235-589fc6a3b040"/>
    <xsd:import namespace="b5f50be0-3cf5-4153-97ad-bc475b0605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e43b2-67a6-47aa-b235-589fc6a3b0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50be0-3cf5-4153-97ad-bc475b0605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E08019-470B-4C56-B5A3-7EFEF99878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9C84C3-BFFD-41F5-BDEC-DA6AD7A748D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84643A5-8173-4B6E-96E5-EE7016796929}">
  <ds:schemaRefs>
    <ds:schemaRef ds:uri="b5f50be0-3cf5-4153-97ad-bc475b0605c4"/>
    <ds:schemaRef ds:uri="fdde43b2-67a6-47aa-b235-589fc6a3b0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{87FFBDFC-3C13-E14A-9D9D-8123C3EB2F79}tf10001120</Template>
  <TotalTime>6550</TotalTime>
  <Words>1671</Words>
  <Application>Microsoft Macintosh PowerPoint</Application>
  <PresentationFormat>Widescreen</PresentationFormat>
  <Paragraphs>291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Gill Sans MT</vt:lpstr>
      <vt:lpstr>Wingdings</vt:lpstr>
      <vt:lpstr>Parcel</vt:lpstr>
      <vt:lpstr>PowerPoint Presentation</vt:lpstr>
      <vt:lpstr>Invertapro at glance</vt:lpstr>
      <vt:lpstr>The global feed and food system is under extreme pressure</vt:lpstr>
      <vt:lpstr>Salmon feed evolution</vt:lpstr>
      <vt:lpstr>Vertical insect farming –  a resource efficient and sustainable farming technology</vt:lpstr>
      <vt:lpstr>Moving towards a circular food system</vt:lpstr>
      <vt:lpstr>PowerPoint Presentation</vt:lpstr>
      <vt:lpstr>PROPRIETARY PRE-PROCESSING METHOD</vt:lpstr>
      <vt:lpstr>COST EFFECTIVE PRODUCTION</vt:lpstr>
      <vt:lpstr>Efficient production of mealworms</vt:lpstr>
      <vt:lpstr>CIRCULAR - EVERYTHING BECOMES A PRODUCT </vt:lpstr>
      <vt:lpstr>International marked for Insect products</vt:lpstr>
      <vt:lpstr>The way forward – MID SCALE ADAPABLE PRODUCTION SYSTEMS</vt:lpstr>
      <vt:lpstr>Factory 2023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Trude Andersen</dc:creator>
  <cp:lastModifiedBy>Alexander Solstad Ringheim</cp:lastModifiedBy>
  <cp:revision>31</cp:revision>
  <dcterms:created xsi:type="dcterms:W3CDTF">2021-02-28T15:11:24Z</dcterms:created>
  <dcterms:modified xsi:type="dcterms:W3CDTF">2022-09-23T14:22:28Z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0x0101005FA3ECD0B4FCBE4A9E491C93BC1DCB45</vt:lpwstr>
  </property>
</Properties>
</file>