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0" r:id="rId2"/>
    <p:sldId id="443" r:id="rId3"/>
    <p:sldId id="487" r:id="rId4"/>
    <p:sldId id="486" r:id="rId5"/>
    <p:sldId id="481" r:id="rId6"/>
    <p:sldId id="489" r:id="rId7"/>
    <p:sldId id="488" r:id="rId8"/>
    <p:sldId id="482" r:id="rId9"/>
    <p:sldId id="495" r:id="rId10"/>
    <p:sldId id="494" r:id="rId11"/>
    <p:sldId id="492" r:id="rId12"/>
    <p:sldId id="483" r:id="rId13"/>
    <p:sldId id="490" r:id="rId14"/>
    <p:sldId id="491" r:id="rId15"/>
    <p:sldId id="485" r:id="rId16"/>
    <p:sldId id="484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68F"/>
    <a:srgbClr val="FFFFFF"/>
    <a:srgbClr val="17448F"/>
    <a:srgbClr val="48595D"/>
    <a:srgbClr val="D9185C"/>
    <a:srgbClr val="06B4E6"/>
    <a:srgbClr val="15458F"/>
    <a:srgbClr val="DA1A5A"/>
    <a:srgbClr val="00B4E6"/>
    <a:srgbClr val="00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5" autoAdjust="0"/>
    <p:restoredTop sz="93963" autoAdjust="0"/>
  </p:normalViewPr>
  <p:slideViewPr>
    <p:cSldViewPr snapToGrid="0" showGuides="1">
      <p:cViewPr varScale="1">
        <p:scale>
          <a:sx n="63" d="100"/>
          <a:sy n="63" d="100"/>
        </p:scale>
        <p:origin x="492" y="32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9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ene@norskenettbutikker.no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-9218" y="1878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 inn i leveranseplanen i november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Rolf Thingvold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339029"/>
            <a:ext cx="12192000" cy="1294755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1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674225"/>
            <a:ext cx="11257005" cy="7969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Medlemskapskomiteen i D2250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2">
            <a:extLst>
              <a:ext uri="{FF2B5EF4-FFF2-40B4-BE49-F238E27FC236}">
                <a16:creationId xmlns:a16="http://schemas.microsoft.com/office/drawing/2014/main" id="{618A7B10-A855-4CA9-9E55-717FC0B2FCF1}"/>
              </a:ext>
            </a:extLst>
          </p:cNvPr>
          <p:cNvSpPr txBox="1">
            <a:spLocks/>
          </p:cNvSpPr>
          <p:nvPr/>
        </p:nvSpPr>
        <p:spPr>
          <a:xfrm>
            <a:off x="333374" y="5023667"/>
            <a:ext cx="8517115" cy="888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Distriktskonferanse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D-2250 - Voss, 24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Rolf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Thingvold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92099"/>
            <a:ext cx="11506200" cy="1450757"/>
          </a:xfrm>
        </p:spPr>
        <p:txBody>
          <a:bodyPr>
            <a:normAutofit/>
          </a:bodyPr>
          <a:lstStyle/>
          <a:p>
            <a:r>
              <a:rPr lang="nb-NO" sz="3600" dirty="0"/>
              <a:t>Hvem kan være våre Nye rotarianere?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6F4DB2AF-51E9-4FB4-852B-B415D0FBF4D1}"/>
              </a:ext>
            </a:extLst>
          </p:cNvPr>
          <p:cNvSpPr txBox="1">
            <a:spLocks/>
          </p:cNvSpPr>
          <p:nvPr/>
        </p:nvSpPr>
        <p:spPr>
          <a:xfrm>
            <a:off x="49598" y="2158293"/>
            <a:ext cx="12144762" cy="3347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Barn av Rotarianere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Kan vi bruke Rotary som en arena for integrering/ inkludering?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Ny-pensjonerte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Eksterne foredragsholdere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Miljø for 40-50 åringer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Bedriftsmedlemskap?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Bruk vår ungdomsutveksling som profilering</a:t>
            </a:r>
          </a:p>
          <a:p>
            <a:pPr lvl="1"/>
            <a:endParaRPr lang="nb-NO" sz="2400" dirty="0"/>
          </a:p>
          <a:p>
            <a:pPr lvl="1"/>
            <a:endParaRPr lang="nb-NO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53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92099"/>
            <a:ext cx="11506200" cy="1450757"/>
          </a:xfrm>
        </p:spPr>
        <p:txBody>
          <a:bodyPr>
            <a:normAutofit/>
          </a:bodyPr>
          <a:lstStyle/>
          <a:p>
            <a:r>
              <a:rPr lang="nb-NO" sz="3600" dirty="0"/>
              <a:t>Hva kan vi tilby et nytt medlem?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6F4DB2AF-51E9-4FB4-852B-B415D0FBF4D1}"/>
              </a:ext>
            </a:extLst>
          </p:cNvPr>
          <p:cNvSpPr txBox="1">
            <a:spLocks/>
          </p:cNvSpPr>
          <p:nvPr/>
        </p:nvSpPr>
        <p:spPr>
          <a:xfrm>
            <a:off x="685800" y="2168455"/>
            <a:ext cx="11506200" cy="2586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b-NO" sz="2800" b="1" dirty="0"/>
              <a:t>Vennskap</a:t>
            </a:r>
          </a:p>
          <a:p>
            <a:pPr lvl="1"/>
            <a:r>
              <a:rPr lang="nb-NO" sz="2800" b="1" dirty="0"/>
              <a:t>Nettverket blir større</a:t>
            </a:r>
          </a:p>
          <a:p>
            <a:pPr lvl="1"/>
            <a:r>
              <a:rPr lang="nb-NO" sz="2800" b="1" dirty="0"/>
              <a:t>Mulighet for å yte noe til samfunnet</a:t>
            </a:r>
          </a:p>
          <a:p>
            <a:pPr lvl="1"/>
            <a:r>
              <a:rPr lang="nb-NO" sz="2800" b="1" dirty="0"/>
              <a:t>Osv.</a:t>
            </a:r>
          </a:p>
          <a:p>
            <a:pPr lvl="1"/>
            <a:endParaRPr lang="nb-NO" sz="2800" b="1" dirty="0"/>
          </a:p>
          <a:p>
            <a:pPr lvl="1"/>
            <a:endParaRPr lang="nb-NO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3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92099"/>
            <a:ext cx="11506200" cy="1450757"/>
          </a:xfrm>
        </p:spPr>
        <p:txBody>
          <a:bodyPr>
            <a:normAutofit/>
          </a:bodyPr>
          <a:lstStyle/>
          <a:p>
            <a:r>
              <a:rPr lang="nb-NO" sz="3600" dirty="0"/>
              <a:t>Oppfordring til klubbene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6F4DB2AF-51E9-4FB4-852B-B415D0FBF4D1}"/>
              </a:ext>
            </a:extLst>
          </p:cNvPr>
          <p:cNvSpPr txBox="1">
            <a:spLocks/>
          </p:cNvSpPr>
          <p:nvPr/>
        </p:nvSpPr>
        <p:spPr>
          <a:xfrm>
            <a:off x="47238" y="2524055"/>
            <a:ext cx="12144762" cy="3347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b-NO" sz="2800" b="1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B95D7580-54F5-48D7-9D8B-4BA30D65C7BD}"/>
              </a:ext>
            </a:extLst>
          </p:cNvPr>
          <p:cNvSpPr txBox="1">
            <a:spLocks/>
          </p:cNvSpPr>
          <p:nvPr/>
        </p:nvSpPr>
        <p:spPr>
          <a:xfrm>
            <a:off x="0" y="2875153"/>
            <a:ext cx="11887200" cy="2441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b-NO" sz="2800" b="1" dirty="0"/>
              <a:t>Hver klubb oppnevner én ansvarlig for medlemsutvikling</a:t>
            </a:r>
          </a:p>
          <a:p>
            <a:pPr lvl="1"/>
            <a:endParaRPr lang="nb-NO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Hun/ han blir denne komiteen sin kontaktperson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Digitale møter gjennom året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Kontinuerlig informasjon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Alle klubber avsetter min. ett møte ila året til medl. utvikling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Seminar på PETS i mars mnd. (fredag)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b-NO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Frist for å melde inn kontaktperson: 1. november 2022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Epost til: </a:t>
            </a:r>
            <a:r>
              <a:rPr lang="nb-NO" sz="2800" b="1" dirty="0">
                <a:hlinkClick r:id="rId3"/>
              </a:rPr>
              <a:t>lene@norskenettbutikker.no</a:t>
            </a:r>
            <a:r>
              <a:rPr lang="nb-NO" sz="2800" b="1" dirty="0"/>
              <a:t> </a:t>
            </a:r>
          </a:p>
          <a:p>
            <a:pPr lvl="1"/>
            <a:endParaRPr lang="nb-NO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22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92099"/>
            <a:ext cx="11506200" cy="1450757"/>
          </a:xfrm>
        </p:spPr>
        <p:txBody>
          <a:bodyPr>
            <a:normAutofit/>
          </a:bodyPr>
          <a:lstStyle/>
          <a:p>
            <a:r>
              <a:rPr lang="nb-NO" sz="3600" dirty="0"/>
              <a:t>nyheter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6F4DB2AF-51E9-4FB4-852B-B415D0FBF4D1}"/>
              </a:ext>
            </a:extLst>
          </p:cNvPr>
          <p:cNvSpPr txBox="1">
            <a:spLocks/>
          </p:cNvSpPr>
          <p:nvPr/>
        </p:nvSpPr>
        <p:spPr>
          <a:xfrm>
            <a:off x="685800" y="2524055"/>
            <a:ext cx="6973957" cy="2251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b-NO" sz="2800" b="1" dirty="0"/>
              <a:t>Nye websider kommer</a:t>
            </a:r>
          </a:p>
          <a:p>
            <a:pPr lvl="1"/>
            <a:r>
              <a:rPr lang="nb-NO" sz="2800" b="1" dirty="0"/>
              <a:t>Ny App er klar</a:t>
            </a:r>
          </a:p>
          <a:p>
            <a:pPr lvl="1"/>
            <a:endParaRPr lang="nb-NO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F4B2A-0CAE-44DF-8013-61C13F0B5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18" y="1609229"/>
            <a:ext cx="2394763" cy="5182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49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92099"/>
            <a:ext cx="11506200" cy="1450757"/>
          </a:xfrm>
        </p:spPr>
        <p:txBody>
          <a:bodyPr>
            <a:normAutofit/>
          </a:bodyPr>
          <a:lstStyle/>
          <a:p>
            <a:r>
              <a:rPr lang="nb-NO" sz="3600" dirty="0"/>
              <a:t>synlighet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6F4DB2AF-51E9-4FB4-852B-B415D0FBF4D1}"/>
              </a:ext>
            </a:extLst>
          </p:cNvPr>
          <p:cNvSpPr txBox="1">
            <a:spLocks/>
          </p:cNvSpPr>
          <p:nvPr/>
        </p:nvSpPr>
        <p:spPr>
          <a:xfrm>
            <a:off x="685800" y="2524055"/>
            <a:ext cx="7103533" cy="1796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b-NO" sz="3600" b="1" dirty="0"/>
              <a:t>«To grow Rotary </a:t>
            </a:r>
          </a:p>
          <a:p>
            <a:pPr lvl="1"/>
            <a:r>
              <a:rPr lang="nb-NO" sz="3600" b="1" dirty="0"/>
              <a:t>we have to show Rotary»</a:t>
            </a:r>
          </a:p>
          <a:p>
            <a:pPr lvl="1"/>
            <a:endParaRPr lang="nb-NO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8FBCC3-BA3E-41FA-83FA-3EE33040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63" y="1978680"/>
            <a:ext cx="3940528" cy="3406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9E7BE7-B4C9-4DEB-B280-46F522739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384" y="1937278"/>
            <a:ext cx="4533269" cy="3673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25AC53-8F74-460D-90C3-6E026C1EC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91" y="1612158"/>
            <a:ext cx="8303350" cy="49207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04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92099"/>
            <a:ext cx="11506200" cy="1450757"/>
          </a:xfrm>
        </p:spPr>
        <p:txBody>
          <a:bodyPr>
            <a:normAutofit/>
          </a:bodyPr>
          <a:lstStyle/>
          <a:p>
            <a:r>
              <a:rPr lang="nb-NO" sz="3600" dirty="0"/>
              <a:t>Hva gjør andre klubber?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84DA2-EE9C-4A16-8CB0-A02CA8E01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796" y="1562290"/>
            <a:ext cx="5000020" cy="5151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6D21F5-D698-47A9-8256-676D3DFBF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96" y="1598718"/>
            <a:ext cx="4046708" cy="5244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B14ACF-6D8D-471C-85FC-D183E14A4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21" y="1579142"/>
            <a:ext cx="7354122" cy="52375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4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92099"/>
            <a:ext cx="11506200" cy="1450757"/>
          </a:xfrm>
        </p:spPr>
        <p:txBody>
          <a:bodyPr>
            <a:normAutofit/>
          </a:bodyPr>
          <a:lstStyle/>
          <a:p>
            <a:r>
              <a:rPr lang="nb-NO" sz="3600" dirty="0"/>
              <a:t>Til slutt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9FA9E-CE66-47ED-AA62-5CCEB58F1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87" y="1674812"/>
            <a:ext cx="4887913" cy="4956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A2C6B3-CDF5-4FA3-AE78-2EB3AD9B2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680" y="1740353"/>
            <a:ext cx="3364232" cy="4890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108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92099"/>
            <a:ext cx="11506200" cy="1450757"/>
          </a:xfrm>
        </p:spPr>
        <p:txBody>
          <a:bodyPr>
            <a:normAutofit/>
          </a:bodyPr>
          <a:lstStyle/>
          <a:p>
            <a:r>
              <a:rPr lang="nb-NO" sz="3600" dirty="0"/>
              <a:t>Agenda, 30 min.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6F4DB2AF-51E9-4FB4-852B-B415D0FBF4D1}"/>
              </a:ext>
            </a:extLst>
          </p:cNvPr>
          <p:cNvSpPr txBox="1">
            <a:spLocks/>
          </p:cNvSpPr>
          <p:nvPr/>
        </p:nvSpPr>
        <p:spPr>
          <a:xfrm>
            <a:off x="47239" y="2587853"/>
            <a:ext cx="10372106" cy="2888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b-NO" sz="2800" b="1" dirty="0"/>
              <a:t>Ny komité fra 01.10.22</a:t>
            </a:r>
          </a:p>
          <a:p>
            <a:pPr lvl="1"/>
            <a:r>
              <a:rPr lang="nb-NO" sz="2800" b="1" dirty="0"/>
              <a:t>Status i arbeidet vårt</a:t>
            </a:r>
          </a:p>
          <a:p>
            <a:pPr lvl="1"/>
            <a:r>
              <a:rPr lang="nb-NO" sz="2800" b="1" dirty="0"/>
              <a:t>D2250 sin målsetting 2022-2025</a:t>
            </a:r>
          </a:p>
          <a:p>
            <a:pPr lvl="1"/>
            <a:r>
              <a:rPr lang="nb-NO" sz="2800" b="1" dirty="0"/>
              <a:t>Hvordan ta vare på eksisterende og nye medlemmer</a:t>
            </a:r>
          </a:p>
          <a:p>
            <a:pPr lvl="1"/>
            <a:r>
              <a:rPr lang="nb-NO" sz="2800" b="1" dirty="0"/>
              <a:t>Rekruttering av nye medlemmer</a:t>
            </a:r>
          </a:p>
          <a:p>
            <a:pPr lvl="1"/>
            <a:r>
              <a:rPr lang="nb-NO" sz="2800" b="1" dirty="0"/>
              <a:t>Oppfordring til klubbene</a:t>
            </a:r>
          </a:p>
          <a:p>
            <a:pPr lvl="1"/>
            <a:r>
              <a:rPr lang="nb-NO" sz="2800" b="1" dirty="0"/>
              <a:t>Synlighet er viktig</a:t>
            </a:r>
          </a:p>
          <a:p>
            <a:pPr lvl="1"/>
            <a:r>
              <a:rPr lang="nb-NO" sz="2800" b="1" dirty="0"/>
              <a:t>Tilbakemeldinger </a:t>
            </a:r>
          </a:p>
          <a:p>
            <a:pPr lvl="1"/>
            <a:endParaRPr lang="nb-NO" sz="2800" b="1" dirty="0"/>
          </a:p>
          <a:p>
            <a:pPr lvl="1"/>
            <a:endParaRPr lang="nb-NO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1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92099"/>
            <a:ext cx="11506200" cy="1450757"/>
          </a:xfrm>
        </p:spPr>
        <p:txBody>
          <a:bodyPr>
            <a:normAutofit/>
          </a:bodyPr>
          <a:lstStyle/>
          <a:p>
            <a:r>
              <a:rPr lang="nb-NO" sz="3600" dirty="0"/>
              <a:t>medlemsskapskomiteen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6F4DB2AF-51E9-4FB4-852B-B415D0FBF4D1}"/>
              </a:ext>
            </a:extLst>
          </p:cNvPr>
          <p:cNvSpPr txBox="1">
            <a:spLocks/>
          </p:cNvSpPr>
          <p:nvPr/>
        </p:nvSpPr>
        <p:spPr>
          <a:xfrm>
            <a:off x="47239" y="2524055"/>
            <a:ext cx="10372106" cy="2441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b-NO" sz="28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EAAA7C-17D9-4742-9DC9-E62005BF3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26058"/>
              </p:ext>
            </p:extLst>
          </p:nvPr>
        </p:nvGraphicFramePr>
        <p:xfrm>
          <a:off x="785308" y="1976966"/>
          <a:ext cx="870413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2772">
                  <a:extLst>
                    <a:ext uri="{9D8B030D-6E8A-4147-A177-3AD203B41FA5}">
                      <a16:colId xmlns:a16="http://schemas.microsoft.com/office/drawing/2014/main" val="2356384047"/>
                    </a:ext>
                  </a:extLst>
                </a:gridCol>
                <a:gridCol w="3261360">
                  <a:extLst>
                    <a:ext uri="{9D8B030D-6E8A-4147-A177-3AD203B41FA5}">
                      <a16:colId xmlns:a16="http://schemas.microsoft.com/office/drawing/2014/main" val="803076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Medlemskapsskomiteen fra 1. okt.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612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Lene Jakobsen, leder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Arna 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933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Rolf Thingvold, nestleder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Førde 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61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Khiem Tran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Torgalmenningen 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479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Kjell Herheim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Voss 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53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Svein Medhaug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Karmøy Vest 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747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Arild Dale - Nye klubber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Arna 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51338"/>
                  </a:ext>
                </a:extLst>
              </a:tr>
              <a:tr h="222674">
                <a:tc>
                  <a:txBody>
                    <a:bodyPr/>
                    <a:lstStyle/>
                    <a:p>
                      <a:r>
                        <a:rPr lang="nb-NO" sz="2400" dirty="0"/>
                        <a:t> Styret sin repr. (DGE)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17996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2591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92099"/>
            <a:ext cx="11506200" cy="1450757"/>
          </a:xfrm>
        </p:spPr>
        <p:txBody>
          <a:bodyPr>
            <a:normAutofit/>
          </a:bodyPr>
          <a:lstStyle/>
          <a:p>
            <a:r>
              <a:rPr lang="nb-NO" sz="3600" dirty="0"/>
              <a:t>Fakta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E58E2F-F86A-4F55-8078-A4F8852F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28" y="1562099"/>
            <a:ext cx="5206372" cy="51276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005240-9A7B-41B5-9CE1-A749AE05A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290" y="1613047"/>
            <a:ext cx="5206372" cy="4956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9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92099"/>
            <a:ext cx="11506200" cy="1450757"/>
          </a:xfrm>
        </p:spPr>
        <p:txBody>
          <a:bodyPr>
            <a:normAutofit/>
          </a:bodyPr>
          <a:lstStyle/>
          <a:p>
            <a:r>
              <a:rPr lang="nb-NO" sz="3600" dirty="0"/>
              <a:t>Status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6F4DB2AF-51E9-4FB4-852B-B415D0FBF4D1}"/>
              </a:ext>
            </a:extLst>
          </p:cNvPr>
          <p:cNvSpPr txBox="1">
            <a:spLocks/>
          </p:cNvSpPr>
          <p:nvPr/>
        </p:nvSpPr>
        <p:spPr>
          <a:xfrm>
            <a:off x="47239" y="2524055"/>
            <a:ext cx="10372106" cy="2441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b-NO" sz="2800" b="1" dirty="0"/>
              <a:t>Vi vet mye om:</a:t>
            </a:r>
          </a:p>
          <a:p>
            <a:pPr marL="914400" lvl="1" indent="-457200">
              <a:buFontTx/>
              <a:buChar char="-"/>
            </a:pPr>
            <a:r>
              <a:rPr lang="nb-NO" sz="2800" b="1" dirty="0"/>
              <a:t>statistikk og medlemsutvikling </a:t>
            </a:r>
          </a:p>
          <a:p>
            <a:pPr marL="914400" lvl="1" indent="-457200">
              <a:buFontTx/>
              <a:buChar char="-"/>
            </a:pPr>
            <a:r>
              <a:rPr lang="nb-NO" sz="2800" b="1" dirty="0"/>
              <a:t>hvorfor medlemmer slutter</a:t>
            </a:r>
          </a:p>
          <a:p>
            <a:pPr marL="914400" lvl="1" indent="-457200">
              <a:buFontTx/>
              <a:buChar char="-"/>
            </a:pPr>
            <a:r>
              <a:rPr lang="nb-NO" sz="2800" b="1" dirty="0"/>
              <a:t>alder/ kjønn</a:t>
            </a:r>
          </a:p>
          <a:p>
            <a:pPr marL="914400" lvl="1" indent="-457200">
              <a:buFontTx/>
              <a:buChar char="-"/>
            </a:pPr>
            <a:r>
              <a:rPr lang="nb-NO" sz="2800" b="1" dirty="0"/>
              <a:t>hva som engasjerer</a:t>
            </a:r>
          </a:p>
          <a:p>
            <a:pPr lvl="1"/>
            <a:endParaRPr lang="nb-NO" sz="2800" b="1" dirty="0"/>
          </a:p>
          <a:p>
            <a:pPr lvl="1"/>
            <a:r>
              <a:rPr lang="nb-NO" sz="2800" b="1" dirty="0"/>
              <a:t>NB: Klubbens vedtekter</a:t>
            </a:r>
          </a:p>
          <a:p>
            <a:pPr lvl="1"/>
            <a:endParaRPr lang="nb-NO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2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92099"/>
            <a:ext cx="11506200" cy="1450757"/>
          </a:xfrm>
        </p:spPr>
        <p:txBody>
          <a:bodyPr>
            <a:normAutofit/>
          </a:bodyPr>
          <a:lstStyle/>
          <a:p>
            <a:r>
              <a:rPr lang="nb-NO" sz="3600" dirty="0"/>
              <a:t>De harde fakta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BCA63F-5A1F-4B34-B0A3-3F8248CCB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18" y="1843087"/>
            <a:ext cx="9373037" cy="40212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131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92099"/>
            <a:ext cx="11506200" cy="1450757"/>
          </a:xfrm>
        </p:spPr>
        <p:txBody>
          <a:bodyPr>
            <a:normAutofit/>
          </a:bodyPr>
          <a:lstStyle/>
          <a:p>
            <a:r>
              <a:rPr lang="nb-NO" sz="3600" dirty="0"/>
              <a:t>D2250 sin målsetting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6F4DB2AF-51E9-4FB4-852B-B415D0FBF4D1}"/>
              </a:ext>
            </a:extLst>
          </p:cNvPr>
          <p:cNvSpPr txBox="1">
            <a:spLocks/>
          </p:cNvSpPr>
          <p:nvPr/>
        </p:nvSpPr>
        <p:spPr>
          <a:xfrm>
            <a:off x="453639" y="1850406"/>
            <a:ext cx="10372106" cy="2441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b-NO" sz="2800" b="1" dirty="0"/>
              <a:t>2022-2023: Redusere nedgangen</a:t>
            </a:r>
          </a:p>
          <a:p>
            <a:pPr lvl="1"/>
            <a:r>
              <a:rPr lang="nb-NO" sz="2800" b="1" dirty="0"/>
              <a:t>2023-2024: Status Quo</a:t>
            </a:r>
          </a:p>
          <a:p>
            <a:pPr lvl="1"/>
            <a:r>
              <a:rPr lang="nb-NO" sz="2800" b="1" dirty="0"/>
              <a:t>2024-2025: Øke medlemstallet</a:t>
            </a:r>
          </a:p>
          <a:p>
            <a:pPr lvl="1"/>
            <a:endParaRPr lang="nb-NO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099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92099"/>
            <a:ext cx="11983720" cy="1450757"/>
          </a:xfrm>
        </p:spPr>
        <p:txBody>
          <a:bodyPr>
            <a:normAutofit/>
          </a:bodyPr>
          <a:lstStyle/>
          <a:p>
            <a:r>
              <a:rPr lang="nb-NO" sz="3400" dirty="0"/>
              <a:t>Hvordan Ta vare på eksisterende medlemmer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6F4DB2AF-51E9-4FB4-852B-B415D0FBF4D1}"/>
              </a:ext>
            </a:extLst>
          </p:cNvPr>
          <p:cNvSpPr txBox="1">
            <a:spLocks/>
          </p:cNvSpPr>
          <p:nvPr/>
        </p:nvSpPr>
        <p:spPr>
          <a:xfrm>
            <a:off x="23619" y="1782374"/>
            <a:ext cx="12144762" cy="3023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Vi må stenge bakdøra – ta godt vare på de vi har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Følg opp de med varierende fremmøte siste året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Engasjerende og interessante program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Ikke bare foredrag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2-4 sosiale samlinger pr år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Prosjekter lokalt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47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92099"/>
            <a:ext cx="11506200" cy="1450757"/>
          </a:xfrm>
        </p:spPr>
        <p:txBody>
          <a:bodyPr>
            <a:normAutofit/>
          </a:bodyPr>
          <a:lstStyle/>
          <a:p>
            <a:r>
              <a:rPr lang="nb-NO" sz="3600" dirty="0"/>
              <a:t>Hvordan ta vare på nye medlemmer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6F4DB2AF-51E9-4FB4-852B-B415D0FBF4D1}"/>
              </a:ext>
            </a:extLst>
          </p:cNvPr>
          <p:cNvSpPr txBox="1">
            <a:spLocks/>
          </p:cNvSpPr>
          <p:nvPr/>
        </p:nvSpPr>
        <p:spPr>
          <a:xfrm>
            <a:off x="73742" y="2749345"/>
            <a:ext cx="12144762" cy="3347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Det første året er det kritiske året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Engasjer dem i komitearbeid slik at de føler at de bidrar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Spør dem hva de ønsker å holde på med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Tidlig innføring i </a:t>
            </a:r>
            <a:r>
              <a:rPr lang="nb-NO" sz="2800" b="1" u="sng" dirty="0"/>
              <a:t>hva Rotary er</a:t>
            </a:r>
            <a:r>
              <a:rPr lang="nb-NO" sz="2800" b="1" dirty="0"/>
              <a:t>, og </a:t>
            </a:r>
            <a:r>
              <a:rPr lang="nb-NO" sz="2800" b="1" u="sng" dirty="0"/>
              <a:t>hva Rotary gjør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Ego-/ yrkesforedrag fra eksisterende medlemmer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1" dirty="0"/>
              <a:t>Lære av de beste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b-NO" sz="2800" b="1" dirty="0"/>
          </a:p>
          <a:p>
            <a:pPr lvl="1"/>
            <a:endParaRPr lang="nb-NO" sz="2800" dirty="0"/>
          </a:p>
          <a:p>
            <a:pPr lvl="1"/>
            <a:endParaRPr lang="nb-NO" sz="2800" b="1" dirty="0"/>
          </a:p>
          <a:p>
            <a:pPr lvl="1"/>
            <a:endParaRPr lang="nb-NO" sz="2800" b="1" dirty="0"/>
          </a:p>
          <a:p>
            <a:pPr lvl="1"/>
            <a:endParaRPr lang="nb-NO" sz="2400" dirty="0"/>
          </a:p>
          <a:p>
            <a:pPr lvl="1"/>
            <a:endParaRPr lang="nb-NO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8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73864</TotalTime>
  <Words>407</Words>
  <Application>Microsoft Office PowerPoint</Application>
  <PresentationFormat>Widescreen</PresentationFormat>
  <Paragraphs>109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Agenda, 30 min.</vt:lpstr>
      <vt:lpstr>medlemsskapskomiteen</vt:lpstr>
      <vt:lpstr>Fakta</vt:lpstr>
      <vt:lpstr>Status</vt:lpstr>
      <vt:lpstr>De harde fakta</vt:lpstr>
      <vt:lpstr>D2250 sin målsetting</vt:lpstr>
      <vt:lpstr>Hvordan Ta vare på eksisterende medlemmer</vt:lpstr>
      <vt:lpstr>Hvordan ta vare på nye medlemmer</vt:lpstr>
      <vt:lpstr>Hvem kan være våre Nye rotarianere?</vt:lpstr>
      <vt:lpstr>Hva kan vi tilby et nytt medlem?</vt:lpstr>
      <vt:lpstr>Oppfordring til klubbene</vt:lpstr>
      <vt:lpstr>nyheter</vt:lpstr>
      <vt:lpstr>synlighet</vt:lpstr>
      <vt:lpstr>Hva gjør andre klubber?</vt:lpstr>
      <vt:lpstr>Til slutt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Rolf Thingvold</dc:creator>
  <cp:lastModifiedBy>Rolf Thingvold</cp:lastModifiedBy>
  <cp:revision>253</cp:revision>
  <dcterms:created xsi:type="dcterms:W3CDTF">2021-01-20T09:48:31Z</dcterms:created>
  <dcterms:modified xsi:type="dcterms:W3CDTF">2022-09-24T11:50:41Z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ef85ea-3e38-424b-a536-85f7ca35fb6d_Enabled">
    <vt:lpwstr>True</vt:lpwstr>
  </property>
  <property fmtid="{D5CDD505-2E9C-101B-9397-08002B2CF9AE}" pid="3" name="MSIP_Label_2fef85ea-3e38-424b-a536-85f7ca35fb6d_SiteId">
    <vt:lpwstr>40cc2915-e283-4a27-9471-6bdd7ca4c6e1</vt:lpwstr>
  </property>
  <property fmtid="{D5CDD505-2E9C-101B-9397-08002B2CF9AE}" pid="4" name="MSIP_Label_2fef85ea-3e38-424b-a536-85f7ca35fb6d_Owner">
    <vt:lpwstr>rolf.thingvold@evry.com</vt:lpwstr>
  </property>
  <property fmtid="{D5CDD505-2E9C-101B-9397-08002B2CF9AE}" pid="5" name="MSIP_Label_2fef85ea-3e38-424b-a536-85f7ca35fb6d_SetDate">
    <vt:lpwstr>2021-01-20T10:24:00.7649765Z</vt:lpwstr>
  </property>
  <property fmtid="{D5CDD505-2E9C-101B-9397-08002B2CF9AE}" pid="6" name="MSIP_Label_2fef85ea-3e38-424b-a536-85f7ca35fb6d_Name">
    <vt:lpwstr>Internal</vt:lpwstr>
  </property>
  <property fmtid="{D5CDD505-2E9C-101B-9397-08002B2CF9AE}" pid="7" name="MSIP_Label_2fef85ea-3e38-424b-a536-85f7ca35fb6d_Application">
    <vt:lpwstr>Microsoft Azure Information Protection</vt:lpwstr>
  </property>
  <property fmtid="{D5CDD505-2E9C-101B-9397-08002B2CF9AE}" pid="8" name="MSIP_Label_2fef85ea-3e38-424b-a536-85f7ca35fb6d_ActionId">
    <vt:lpwstr>36dd9beb-8683-4096-9587-8e29ec89b096</vt:lpwstr>
  </property>
  <property fmtid="{D5CDD505-2E9C-101B-9397-08002B2CF9AE}" pid="9" name="MSIP_Label_2fef85ea-3e38-424b-a536-85f7ca35fb6d_Extended_MSFT_Method">
    <vt:lpwstr>Automatic</vt:lpwstr>
  </property>
  <property fmtid="{D5CDD505-2E9C-101B-9397-08002B2CF9AE}" pid="10" name="Sensitivity">
    <vt:lpwstr>Internal</vt:lpwstr>
  </property>
</Properties>
</file>